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914" r:id="rId2"/>
    <p:sldId id="927" r:id="rId3"/>
    <p:sldId id="916" r:id="rId4"/>
    <p:sldId id="928" r:id="rId5"/>
    <p:sldId id="921" r:id="rId6"/>
    <p:sldId id="923" r:id="rId7"/>
    <p:sldId id="924" r:id="rId8"/>
    <p:sldId id="917" r:id="rId9"/>
    <p:sldId id="925" r:id="rId10"/>
    <p:sldId id="926" r:id="rId11"/>
    <p:sldId id="918" r:id="rId12"/>
    <p:sldId id="920" r:id="rId13"/>
    <p:sldId id="929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73A44207-5C7B-4FB8-A103-E42C1CD99DED}">
          <p14:sldIdLst>
            <p14:sldId id="914"/>
            <p14:sldId id="927"/>
            <p14:sldId id="916"/>
            <p14:sldId id="928"/>
            <p14:sldId id="921"/>
            <p14:sldId id="923"/>
            <p14:sldId id="924"/>
            <p14:sldId id="917"/>
            <p14:sldId id="925"/>
            <p14:sldId id="926"/>
            <p14:sldId id="918"/>
            <p14:sldId id="920"/>
            <p14:sldId id="92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AE04"/>
    <a:srgbClr val="960F68"/>
    <a:srgbClr val="660033"/>
    <a:srgbClr val="E2DAE0"/>
    <a:srgbClr val="9900CC"/>
    <a:srgbClr val="000000"/>
    <a:srgbClr val="D76734"/>
    <a:srgbClr val="6600CC"/>
    <a:srgbClr val="64326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79" autoAdjust="0"/>
    <p:restoredTop sz="95405" autoAdjust="0"/>
  </p:normalViewPr>
  <p:slideViewPr>
    <p:cSldViewPr>
      <p:cViewPr varScale="1">
        <p:scale>
          <a:sx n="79" d="100"/>
          <a:sy n="79" d="100"/>
        </p:scale>
        <p:origin x="-840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68" y="-8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5EA31-4CDB-4A08-A867-2A1B99780CD5}" type="datetimeFigureOut">
              <a:rPr lang="es-ES" smtClean="0"/>
              <a:t>29/08/2016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0A0428-ABE5-4116-902C-89A6DF8864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90732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02398-51E1-4667-A0F7-E97AD1F32962}" type="datetimeFigureOut">
              <a:rPr lang="es-ES" smtClean="0"/>
              <a:t>29/08/2016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70AB5-00EE-4A5C-AE4E-71B8EEE10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2830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dirty="0" smtClean="0"/>
              <a:t>Información para instructores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D3EDB-0B4F-4CCF-A2F5-481CDF17B767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81968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s-E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D3EDB-0B4F-4CCF-A2F5-481CDF17B767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8196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dirty="0" smtClean="0"/>
              <a:t>Información para instructores</a:t>
            </a:r>
          </a:p>
          <a:p>
            <a:r>
              <a:rPr lang="es-ES" dirty="0" smtClean="0"/>
              <a:t>Archivos: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s-ES" dirty="0" err="1" smtClean="0"/>
              <a:t>Layout</a:t>
            </a:r>
            <a:r>
              <a:rPr lang="es-ES" dirty="0" smtClean="0"/>
              <a:t> Patrones: Fichas de los patrones (12 en total). Cada ficha contiene 4 bloques, que corresponden a: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s-ES" dirty="0" smtClean="0"/>
              <a:t>Definición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s-ES" dirty="0" smtClean="0"/>
              <a:t>Estructura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s-ES" dirty="0" smtClean="0"/>
              <a:t>Usos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s-ES" dirty="0" smtClean="0"/>
              <a:t>Ejemplo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s-ES" dirty="0" err="1" smtClean="0"/>
              <a:t>Def</a:t>
            </a:r>
            <a:r>
              <a:rPr lang="es-ES" dirty="0" smtClean="0"/>
              <a:t> + Usos Patrones: Contiene los bloques de definición y uso, ordenados por ficha.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s-ES" dirty="0" smtClean="0"/>
              <a:t>Estructura + Ejemplos: Contiene los bloques de estructura y ejemplos, ordenados por ficha</a:t>
            </a:r>
          </a:p>
          <a:p>
            <a:endParaRPr lang="es-ES" dirty="0" smtClean="0"/>
          </a:p>
          <a:p>
            <a:r>
              <a:rPr lang="es-ES" dirty="0" smtClean="0"/>
              <a:t>Preparación: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" dirty="0" smtClean="0"/>
              <a:t>Se reparte</a:t>
            </a:r>
            <a:r>
              <a:rPr lang="es-ES" baseline="0" dirty="0" smtClean="0"/>
              <a:t> a los asistentes en 2 o 3 equipos dependiendo del número de alumnos, y cada equipo elige un interlocutor.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s-ES" dirty="0" smtClean="0"/>
              <a:t>Imprimir los 3 archivos de diapositivas con formato de cara simple (preferiblemente a color),</a:t>
            </a:r>
            <a:r>
              <a:rPr lang="es-ES" baseline="0" dirty="0" smtClean="0"/>
              <a:t> tantas veces como equipos haya.</a:t>
            </a:r>
            <a:endParaRPr lang="es-ES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es-ES" dirty="0" smtClean="0"/>
              <a:t>Recortar con tijeras los contenidos de las </a:t>
            </a:r>
            <a:r>
              <a:rPr lang="es-ES" dirty="0" err="1" smtClean="0"/>
              <a:t>ppt's</a:t>
            </a:r>
            <a:r>
              <a:rPr lang="es-ES" dirty="0" smtClean="0"/>
              <a:t> para que acaben siendo tarjetas: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s-ES" dirty="0" err="1" smtClean="0"/>
              <a:t>Def</a:t>
            </a:r>
            <a:r>
              <a:rPr lang="es-ES" dirty="0" smtClean="0"/>
              <a:t> + Usos Patrones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s-ES" dirty="0" smtClean="0"/>
              <a:t>Estructura + Ejemplos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s-ES" dirty="0" smtClean="0"/>
              <a:t>Separar estos recortes por los 4 tipos: Definición, Estructura, Usos y Ejemplos.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s-ES" dirty="0" smtClean="0"/>
              <a:t>Dentro de cada tipo, mezclar las tarjetas.</a:t>
            </a:r>
            <a:endParaRPr lang="es-ES" baseline="0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es-ES" baseline="0" dirty="0" smtClean="0"/>
              <a:t>Si queremos que el ejercicio sea mas corto, se pueden repartir los patrones entre los equipos.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Desarrollo:</a:t>
            </a:r>
          </a:p>
          <a:p>
            <a:pPr marL="457200" lvl="1" indent="0">
              <a:buFont typeface="+mj-lt"/>
              <a:buNone/>
            </a:pPr>
            <a:r>
              <a:rPr lang="es-ES" dirty="0" smtClean="0"/>
              <a:t>1. Se informa a cada equipo qué patrones les toca, y se entregan sus</a:t>
            </a:r>
            <a:r>
              <a:rPr lang="es-ES" baseline="0" dirty="0" smtClean="0"/>
              <a:t> fichas</a:t>
            </a:r>
            <a:r>
              <a:rPr lang="es-ES" dirty="0" smtClean="0"/>
              <a:t>.</a:t>
            </a:r>
            <a:endParaRPr lang="es-ES" baseline="0" dirty="0" smtClean="0"/>
          </a:p>
          <a:p>
            <a:pPr marL="4572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s-ES" dirty="0" smtClean="0"/>
              <a:t>2. A cada equipo se le</a:t>
            </a:r>
            <a:r>
              <a:rPr lang="es-ES" baseline="0" dirty="0" smtClean="0"/>
              <a:t> entrega un conjunto de tarjetas cortadas y separadas en los cuatro bloques Aunque desordenadas dentro de cada bloque.</a:t>
            </a:r>
            <a:endParaRPr lang="es-ES" dirty="0" smtClean="0"/>
          </a:p>
          <a:p>
            <a:pPr marL="4572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s-ES" dirty="0" smtClean="0"/>
              <a:t>3. Se</a:t>
            </a:r>
            <a:r>
              <a:rPr lang="es-ES" baseline="0" dirty="0" smtClean="0"/>
              <a:t> trabaja en equipo para identificar la definición, estructura, ejemplo y uso de cada patrón.</a:t>
            </a:r>
            <a:endParaRPr lang="es-ES" dirty="0" smtClean="0"/>
          </a:p>
          <a:p>
            <a:pPr marL="4572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4. </a:t>
            </a:r>
            <a:r>
              <a:rPr lang="es-ES" baseline="0" dirty="0" smtClean="0"/>
              <a:t>El interlocutor de cada equipo expone las conclusiones y lecciones obtenidas del ejercicio.</a:t>
            </a:r>
          </a:p>
          <a:p>
            <a:pPr marL="4572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aseline="0" dirty="0" smtClean="0"/>
              <a:t>5. El instructor tiene libertad para dar pistas o presentar fichas medio hechas.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D3EDB-0B4F-4CCF-A2F5-481CDF17B767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8196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s-E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D3EDB-0B4F-4CCF-A2F5-481CDF17B767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81968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/>
          </a:p>
        </p:txBody>
      </p:sp>
      <p:sp>
        <p:nvSpPr>
          <p:cNvPr id="7987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5EA175-D3BD-433B-AE78-035AF1E8740C}" type="slidenum">
              <a:rPr lang="es-ES" smtClean="0"/>
              <a:pPr/>
              <a:t>13</a:t>
            </a:fld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784865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dirty="0" smtClean="0"/>
              <a:t>Información para instructores</a:t>
            </a:r>
          </a:p>
          <a:p>
            <a:r>
              <a:rPr lang="es-ES" dirty="0" smtClean="0"/>
              <a:t>Escenario</a:t>
            </a:r>
            <a:r>
              <a:rPr lang="es-ES" baseline="0" dirty="0" smtClean="0"/>
              <a:t> del ejercicio: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s-ES" dirty="0" smtClean="0"/>
              <a:t>Se reparte</a:t>
            </a:r>
            <a:r>
              <a:rPr lang="es-ES" baseline="0" dirty="0" smtClean="0"/>
              <a:t> a los asistentes en 2 o 3 equipos dependiendo del número de alumnos, y cada equipo elige un interlocutor.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s-ES" dirty="0" smtClean="0"/>
              <a:t>Se dispone del</a:t>
            </a:r>
            <a:r>
              <a:rPr lang="es-ES" baseline="0" dirty="0" smtClean="0"/>
              <a:t> siguiente material:</a:t>
            </a:r>
            <a:endParaRPr lang="es-ES" dirty="0" smtClean="0"/>
          </a:p>
          <a:p>
            <a:pPr marL="1143000" lvl="2" indent="-228600">
              <a:buFont typeface="Arial" pitchFamily="34" charset="0"/>
              <a:buChar char="•"/>
            </a:pPr>
            <a:r>
              <a:rPr lang="es-ES" baseline="0" dirty="0" smtClean="0"/>
              <a:t>Lista de requisitos funcionales, organizados por procesos de negocio.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s-ES" baseline="0" dirty="0" smtClean="0"/>
              <a:t>Especificación de subsistemas relacionados con los procesos de negocio que intervienen en el ejercicio.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Desarrollo:</a:t>
            </a:r>
          </a:p>
          <a:p>
            <a:pPr marL="457200" lvl="1" indent="0">
              <a:buFont typeface="+mj-lt"/>
              <a:buNone/>
            </a:pPr>
            <a:r>
              <a:rPr lang="es-ES" dirty="0" smtClean="0"/>
              <a:t>1.1. Se entrega a cada equipo: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s-ES" baseline="0" dirty="0" smtClean="0"/>
              <a:t>Lista de requisitos funcionales.</a:t>
            </a:r>
          </a:p>
          <a:p>
            <a:pPr marL="914400" lvl="2" indent="0">
              <a:buFont typeface="Arial" pitchFamily="34" charset="0"/>
              <a:buNone/>
            </a:pPr>
            <a:endParaRPr lang="es-ES" baseline="0" dirty="0" smtClean="0"/>
          </a:p>
          <a:p>
            <a:pPr marL="4572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s-ES" dirty="0" smtClean="0"/>
              <a:t>1.2. Se</a:t>
            </a:r>
            <a:r>
              <a:rPr lang="es-ES" baseline="0" dirty="0" smtClean="0"/>
              <a:t> trabaja en equipo para:</a:t>
            </a:r>
          </a:p>
          <a:p>
            <a:pPr marL="11430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" baseline="0" dirty="0" smtClean="0"/>
              <a:t>identificar entidades que interactúan con el sistema a partir de la documentación entregada.</a:t>
            </a:r>
          </a:p>
          <a:p>
            <a:pPr marL="11430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" baseline="0" dirty="0" smtClean="0"/>
              <a:t>especificar las características de cada una de las entidades.</a:t>
            </a:r>
          </a:p>
          <a:p>
            <a:pPr marL="11430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" baseline="0" dirty="0" smtClean="0"/>
              <a:t>justificar la complejidad asociada a cada entidad.</a:t>
            </a:r>
          </a:p>
          <a:p>
            <a:pPr marL="4572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dirty="0" smtClean="0"/>
          </a:p>
          <a:p>
            <a:pPr marL="4572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2. </a:t>
            </a:r>
            <a:r>
              <a:rPr lang="es-ES" baseline="0" dirty="0" smtClean="0"/>
              <a:t>El interlocutor de cada equipo expone las conclusiones y lecciones obtenidas del ejercicio</a:t>
            </a:r>
          </a:p>
          <a:p>
            <a:pPr marL="11430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s-ES" baseline="0" dirty="0" smtClean="0"/>
          </a:p>
          <a:p>
            <a:pPr marL="9144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ES" dirty="0" smtClean="0"/>
          </a:p>
          <a:p>
            <a:r>
              <a:rPr lang="es-ES" dirty="0" smtClean="0"/>
              <a:t>Aspectos clave:</a:t>
            </a:r>
          </a:p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" dirty="0" smtClean="0"/>
              <a:t>Debemos considerar que las</a:t>
            </a:r>
            <a:r>
              <a:rPr lang="es-ES" baseline="0" dirty="0" smtClean="0"/>
              <a:t> entidades son r</a:t>
            </a:r>
            <a:r>
              <a:rPr lang="es-ES" sz="12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epresentadas</a:t>
            </a:r>
            <a:r>
              <a:rPr lang="es-ES" sz="1200" baseline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por</a:t>
            </a:r>
            <a:r>
              <a:rPr lang="es-ES" sz="12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un sustantivo, como una persona, lugar o cosa, facilitando el entendimiento, organización y manejo del sistema.</a:t>
            </a:r>
            <a:endParaRPr lang="es-ES" dirty="0" smtClean="0"/>
          </a:p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" dirty="0" smtClean="0"/>
              <a:t>Debemos considerar que las</a:t>
            </a:r>
            <a:r>
              <a:rPr lang="es-ES" baseline="0" dirty="0" smtClean="0"/>
              <a:t> entidades </a:t>
            </a:r>
            <a:r>
              <a:rPr lang="es-ES" dirty="0" smtClean="0"/>
              <a:t>son externas al sistema e interactúan con él.</a:t>
            </a:r>
          </a:p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" dirty="0" smtClean="0"/>
              <a:t>Debemos</a:t>
            </a:r>
            <a:r>
              <a:rPr lang="es-ES" baseline="0" dirty="0" smtClean="0"/>
              <a:t> considerar que las entidades pueden ser maestras </a:t>
            </a:r>
            <a:r>
              <a:rPr lang="es-ES" dirty="0" smtClean="0"/>
              <a:t>o extendidas.</a:t>
            </a:r>
          </a:p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s-E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D3EDB-0B4F-4CCF-A2F5-481CDF17B767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8196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b="0" i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712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b="0" i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712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dirty="0" smtClean="0"/>
              <a:t>Información para instructores</a:t>
            </a:r>
          </a:p>
          <a:p>
            <a:r>
              <a:rPr lang="es-ES" dirty="0" smtClean="0"/>
              <a:t>Escenario</a:t>
            </a:r>
            <a:r>
              <a:rPr lang="es-ES" baseline="0" dirty="0" smtClean="0"/>
              <a:t> del ejercicio: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s-ES" dirty="0" smtClean="0"/>
              <a:t>Se reparte</a:t>
            </a:r>
            <a:r>
              <a:rPr lang="es-ES" baseline="0" dirty="0" smtClean="0"/>
              <a:t> a los asistentes en 2 o 3 equipos dependiendo del número de alumnos, y cada equipo elige un interlocutor.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s-ES" dirty="0" smtClean="0"/>
              <a:t>Se dispone del</a:t>
            </a:r>
            <a:r>
              <a:rPr lang="es-ES" baseline="0" dirty="0" smtClean="0"/>
              <a:t> siguiente material:</a:t>
            </a:r>
            <a:endParaRPr lang="es-ES" dirty="0" smtClean="0"/>
          </a:p>
          <a:p>
            <a:pPr marL="1143000" lvl="2" indent="-228600">
              <a:buFont typeface="Arial" pitchFamily="34" charset="0"/>
              <a:buChar char="•"/>
            </a:pPr>
            <a:r>
              <a:rPr lang="es-ES" baseline="0" dirty="0" smtClean="0"/>
              <a:t>Enunciado del caso de uso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s-ES" baseline="0" dirty="0" smtClean="0"/>
              <a:t>Lista de requisitos funcionales, organizados por procesos de negocio.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s-ES" baseline="0" dirty="0" smtClean="0"/>
              <a:t>Especificación de subsistemas relacionados con los procesos de negocio que intervienen en el ejercicio.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s-ES" baseline="0" dirty="0" smtClean="0"/>
              <a:t>Diagrama incompleto para rellenar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Desarrollo:</a:t>
            </a:r>
          </a:p>
          <a:p>
            <a:pPr marL="457200" lvl="1" indent="0">
              <a:buFont typeface="+mj-lt"/>
              <a:buNone/>
            </a:pPr>
            <a:r>
              <a:rPr lang="es-ES" dirty="0" smtClean="0"/>
              <a:t>1.1. Se entrega a cada equipo: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s-ES" baseline="0" dirty="0" smtClean="0"/>
              <a:t>Lista de requisitos funcionales.</a:t>
            </a:r>
          </a:p>
          <a:p>
            <a:pPr marL="914400" lvl="2" indent="0">
              <a:buFont typeface="Arial" pitchFamily="34" charset="0"/>
              <a:buNone/>
            </a:pPr>
            <a:endParaRPr lang="es-ES" baseline="0" dirty="0" smtClean="0"/>
          </a:p>
          <a:p>
            <a:pPr marL="4572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s-ES" dirty="0" smtClean="0"/>
              <a:t>1.2. Se</a:t>
            </a:r>
            <a:r>
              <a:rPr lang="es-ES" baseline="0" dirty="0" smtClean="0"/>
              <a:t> trabaja en equipo para:</a:t>
            </a:r>
          </a:p>
          <a:p>
            <a:pPr marL="11430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" baseline="0" dirty="0" smtClean="0"/>
              <a:t>identificar entidades que interactúan con el sistema a partir de la documentación entregada.</a:t>
            </a:r>
          </a:p>
          <a:p>
            <a:pPr marL="11430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" baseline="0" dirty="0" smtClean="0"/>
              <a:t>especificar las características de cada una de las entidades.</a:t>
            </a:r>
          </a:p>
          <a:p>
            <a:pPr marL="11430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" baseline="0" dirty="0" smtClean="0"/>
              <a:t>justificar la complejidad asociada a cada entidad.</a:t>
            </a:r>
          </a:p>
          <a:p>
            <a:pPr marL="4572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dirty="0" smtClean="0"/>
          </a:p>
          <a:p>
            <a:pPr marL="4572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2. </a:t>
            </a:r>
            <a:r>
              <a:rPr lang="es-ES" baseline="0" dirty="0" smtClean="0"/>
              <a:t>El interlocutor de cada equipo expone las conclusiones y lecciones obtenidas del ejercicio</a:t>
            </a:r>
          </a:p>
          <a:p>
            <a:pPr marL="11430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s-ES" baseline="0" dirty="0" smtClean="0"/>
          </a:p>
          <a:p>
            <a:pPr marL="9144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ES" dirty="0" smtClean="0"/>
          </a:p>
          <a:p>
            <a:r>
              <a:rPr lang="es-ES" dirty="0" smtClean="0"/>
              <a:t>Aspectos clave:</a:t>
            </a:r>
          </a:p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" dirty="0" smtClean="0"/>
              <a:t>Debemos considerar que las</a:t>
            </a:r>
            <a:r>
              <a:rPr lang="es-ES" baseline="0" dirty="0" smtClean="0"/>
              <a:t> entidades son r</a:t>
            </a:r>
            <a:r>
              <a:rPr lang="es-ES" sz="12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epresentadas</a:t>
            </a:r>
            <a:r>
              <a:rPr lang="es-ES" sz="1200" baseline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por</a:t>
            </a:r>
            <a:r>
              <a:rPr lang="es-ES" sz="12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un sustantivo, como una persona, lugar o cosa, facilitando el entendimiento, organización y manejo del sistema.</a:t>
            </a:r>
            <a:endParaRPr lang="es-ES" dirty="0" smtClean="0"/>
          </a:p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" dirty="0" smtClean="0"/>
              <a:t>Debemos considerar que las</a:t>
            </a:r>
            <a:r>
              <a:rPr lang="es-ES" baseline="0" dirty="0" smtClean="0"/>
              <a:t> entidades </a:t>
            </a:r>
            <a:r>
              <a:rPr lang="es-ES" dirty="0" smtClean="0"/>
              <a:t>son externas al sistema e interactúan con él.</a:t>
            </a:r>
          </a:p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" dirty="0" smtClean="0"/>
              <a:t>Debemos</a:t>
            </a:r>
            <a:r>
              <a:rPr lang="es-ES" baseline="0" dirty="0" smtClean="0"/>
              <a:t> considerar que las entidades pueden ser maestras </a:t>
            </a:r>
            <a:r>
              <a:rPr lang="es-ES" dirty="0" smtClean="0"/>
              <a:t>o extendidas.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D3EDB-0B4F-4CCF-A2F5-481CDF17B767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8196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E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D3EDB-0B4F-4CCF-A2F5-481CDF17B767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8196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E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D3EDB-0B4F-4CCF-A2F5-481CDF17B767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8196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s-E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D3EDB-0B4F-4CCF-A2F5-481CDF17B767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8196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s-E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D3EDB-0B4F-4CCF-A2F5-481CDF17B767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8196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395536" y="1268760"/>
            <a:ext cx="8280920" cy="432048"/>
          </a:xfrm>
        </p:spPr>
        <p:txBody>
          <a:bodyPr anchor="t">
            <a:normAutofit/>
          </a:bodyPr>
          <a:lstStyle>
            <a:lvl1pPr algn="l">
              <a:defRPr sz="2000" b="1" baseline="0">
                <a:solidFill>
                  <a:srgbClr val="960F68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título (</a:t>
            </a:r>
            <a:r>
              <a:rPr lang="es-ES" dirty="0" err="1" smtClean="0"/>
              <a:t>arial</a:t>
            </a:r>
            <a:r>
              <a:rPr lang="es-ES" dirty="0" smtClean="0"/>
              <a:t> 20, minúscula, negrita, color UC)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 hasCustomPrompt="1"/>
          </p:nvPr>
        </p:nvSpPr>
        <p:spPr>
          <a:xfrm>
            <a:off x="395536" y="1700808"/>
            <a:ext cx="8280920" cy="432048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 smtClean="0"/>
              <a:t>subtítulo (</a:t>
            </a:r>
            <a:r>
              <a:rPr lang="es-ES" dirty="0" err="1" smtClean="0"/>
              <a:t>arial</a:t>
            </a:r>
            <a:r>
              <a:rPr lang="es-ES" dirty="0" smtClean="0"/>
              <a:t> 16, minúscula, gris oscuro)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 hasCustomPrompt="1"/>
          </p:nvPr>
        </p:nvSpPr>
        <p:spPr>
          <a:xfrm>
            <a:off x="395536" y="2204864"/>
            <a:ext cx="8280920" cy="4176464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s-ES" sz="1500" b="0" i="0" u="none" strike="noStrike" baseline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dirty="0" smtClean="0"/>
              <a:t>Ejemplo de texto (</a:t>
            </a:r>
            <a:r>
              <a:rPr lang="es-ES" dirty="0" err="1" smtClean="0"/>
              <a:t>arial</a:t>
            </a:r>
            <a:r>
              <a:rPr lang="es-ES" dirty="0" smtClean="0"/>
              <a:t> 15, gris)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ES" dirty="0" smtClean="0"/>
              <a:t>Ejemplo de texto</a:t>
            </a:r>
            <a:r>
              <a:rPr lang="es-ES" dirty="0"/>
              <a:t> </a:t>
            </a:r>
            <a:r>
              <a:rPr lang="es-ES" dirty="0" smtClean="0"/>
              <a:t>Ejemplo de texto Ejemplo de texto</a:t>
            </a: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95536" y="6457530"/>
            <a:ext cx="2895600" cy="365125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28384" y="6465210"/>
            <a:ext cx="658416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60061AB-E3E3-4B82-98B1-945D99ABF5F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10" name="Imagen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63" t="22459" r="18209" b="19886"/>
          <a:stretch/>
        </p:blipFill>
        <p:spPr>
          <a:xfrm>
            <a:off x="7075502" y="404664"/>
            <a:ext cx="1696806" cy="976949"/>
          </a:xfrm>
          <a:prstGeom prst="rect">
            <a:avLst/>
          </a:prstGeom>
        </p:spPr>
      </p:pic>
      <p:pic>
        <p:nvPicPr>
          <p:cNvPr id="11" name="Picture 2" descr="\\usersad.everis.int\enterprise_files\Spain\Madrid\Proyectos Antiguos\Proyectos2\Marketing\everis\Corporativo\PPt Corporativa\FY 2012\Plantilla PPT\plantilla ppt UC\everis_ppt_coporateuniversity\everis_ppt_corporateuniversity-09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163"/>
          <a:stretch/>
        </p:blipFill>
        <p:spPr bwMode="auto">
          <a:xfrm>
            <a:off x="0" y="6906"/>
            <a:ext cx="6660232" cy="145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1500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57200" y="409575"/>
            <a:ext cx="8229600" cy="61229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1125321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55DEA-4530-4101-B362-785BA849EADE}" type="datetimeFigureOut">
              <a:rPr lang="es-ES" smtClean="0"/>
              <a:t>29/08/2016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061AB-E3E3-4B82-98B1-945D99ABF5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992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2" r:id="rId2"/>
  </p:sldLayoutIdLst>
  <p:transition spd="med">
    <p:pull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elaborar modelo de componentes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Ejercicio 1.1: equivalencias entre diagramas ER y UML</a:t>
            </a:r>
            <a:endParaRPr lang="es-E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4707412"/>
            <a:ext cx="1956598" cy="13092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5051" y="4707412"/>
            <a:ext cx="1931188" cy="12902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1292" y="4707412"/>
            <a:ext cx="1931188" cy="130292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3172" y="4707412"/>
            <a:ext cx="1931187" cy="1309277"/>
          </a:xfrm>
          <a:prstGeom prst="rect">
            <a:avLst/>
          </a:prstGeom>
        </p:spPr>
      </p:pic>
      <p:sp>
        <p:nvSpPr>
          <p:cNvPr id="13" name="4 Marcador de contenido"/>
          <p:cNvSpPr txBox="1">
            <a:spLocks/>
          </p:cNvSpPr>
          <p:nvPr/>
        </p:nvSpPr>
        <p:spPr>
          <a:xfrm>
            <a:off x="395536" y="2276872"/>
            <a:ext cx="8280920" cy="41764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s-ES" sz="1500" b="0" i="0" u="none" strike="noStrike" kern="1200" baseline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Resumen del ejercicio:</a:t>
            </a:r>
          </a:p>
          <a:p>
            <a:endParaRPr lang="es-ES" dirty="0" smtClean="0"/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Empareja </a:t>
            </a:r>
            <a:r>
              <a:rPr lang="es-ES" dirty="0"/>
              <a:t>cada diagrama del modelo ER con su </a:t>
            </a:r>
            <a:r>
              <a:rPr lang="es-ES" dirty="0" smtClean="0"/>
              <a:t>descripción.</a:t>
            </a:r>
          </a:p>
          <a:p>
            <a:pPr marL="342900" indent="-342900">
              <a:buFont typeface="+mj-lt"/>
              <a:buAutoNum type="arabicPeriod"/>
            </a:pPr>
            <a:endParaRPr lang="es-ES" dirty="0" smtClean="0"/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Empareja </a:t>
            </a:r>
            <a:r>
              <a:rPr lang="es-ES" dirty="0"/>
              <a:t>cada diagrama UML con su descripción</a:t>
            </a:r>
            <a:r>
              <a:rPr lang="es-E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s-ES" dirty="0" smtClean="0"/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Empareja cada diagrama ER con su equivalente en UML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15" name="15 Rectángulo"/>
          <p:cNvSpPr/>
          <p:nvPr/>
        </p:nvSpPr>
        <p:spPr>
          <a:xfrm>
            <a:off x="219927" y="4690424"/>
            <a:ext cx="4216312" cy="1330864"/>
          </a:xfrm>
          <a:prstGeom prst="rect">
            <a:avLst/>
          </a:prstGeom>
          <a:noFill/>
          <a:ln w="57150">
            <a:solidFill>
              <a:srgbClr val="960F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15 Rectángulo"/>
          <p:cNvSpPr/>
          <p:nvPr/>
        </p:nvSpPr>
        <p:spPr>
          <a:xfrm>
            <a:off x="4748176" y="4690424"/>
            <a:ext cx="4216312" cy="1330864"/>
          </a:xfrm>
          <a:prstGeom prst="rect">
            <a:avLst/>
          </a:prstGeom>
          <a:noFill/>
          <a:ln w="57150">
            <a:solidFill>
              <a:srgbClr val="960F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15 Rectángulo"/>
          <p:cNvSpPr/>
          <p:nvPr/>
        </p:nvSpPr>
        <p:spPr>
          <a:xfrm>
            <a:off x="107504" y="4581128"/>
            <a:ext cx="8928992" cy="1512168"/>
          </a:xfrm>
          <a:prstGeom prst="rect">
            <a:avLst/>
          </a:prstGeom>
          <a:noFill/>
          <a:ln w="57150">
            <a:solidFill>
              <a:srgbClr val="960F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04630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\\Usersad.everis.int\enterprise_files\Spain\Madrid\Data\Formacion\Formación presencial\Banco trabajo formadores\Proyectos FY15\BpE - Fase II DSW\A&amp;D - Modelado Técnico\Ejercicios\Secuencia Complet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14" y="2091732"/>
            <a:ext cx="7021438" cy="4677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elaborar modelo de componentes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Ejercicio 1.4: realización de casos de uso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5772207" y="6165304"/>
            <a:ext cx="3408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1" i="1" u="none" strike="noStrike" kern="0" cap="none" spc="0" normalizeH="0" baseline="0" noProof="0" dirty="0" smtClean="0">
                <a:ln>
                  <a:noFill/>
                </a:ln>
                <a:solidFill>
                  <a:srgbClr val="960F68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solución propuesta</a:t>
            </a:r>
            <a:endParaRPr kumimoji="0" lang="es-ES" sz="3200" b="1" i="1" u="none" strike="noStrike" kern="0" cap="none" spc="0" normalizeH="0" baseline="0" noProof="0" dirty="0">
              <a:ln>
                <a:noFill/>
              </a:ln>
              <a:solidFill>
                <a:srgbClr val="960F68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2811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elaborar modelo de componentes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Ejercicio 1.5: patrones de diseño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4176464" cy="3718416"/>
          </a:xfrm>
        </p:spPr>
        <p:txBody>
          <a:bodyPr>
            <a:noAutofit/>
          </a:bodyPr>
          <a:lstStyle/>
          <a:p>
            <a:r>
              <a:rPr lang="es-ES" b="1" dirty="0"/>
              <a:t>Resumen del ejercicio:</a:t>
            </a:r>
          </a:p>
          <a:p>
            <a:endParaRPr lang="es-ES" b="1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es-ES" dirty="0" smtClean="0">
                <a:sym typeface="Wingdings" pitchFamily="2" charset="2"/>
              </a:rPr>
              <a:t>Selecciona el patrón de diseño </a:t>
            </a:r>
            <a:r>
              <a:rPr lang="es-ES" dirty="0" err="1" smtClean="0">
                <a:sym typeface="Wingdings" pitchFamily="2" charset="2"/>
              </a:rPr>
              <a:t>GoF</a:t>
            </a:r>
            <a:r>
              <a:rPr lang="es-ES" dirty="0" smtClean="0">
                <a:sym typeface="Wingdings" pitchFamily="2" charset="2"/>
              </a:rPr>
              <a:t> más adecuada para cada una de las situaciones que se proponen.</a:t>
            </a:r>
            <a:endParaRPr lang="es-ES" dirty="0">
              <a:solidFill>
                <a:srgbClr val="737373"/>
              </a:solidFill>
            </a:endParaRPr>
          </a:p>
        </p:txBody>
      </p:sp>
      <p:pic>
        <p:nvPicPr>
          <p:cNvPr id="2050" name="Picture 2" descr="Resultado de imagen de Gof pattern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1" t="1295" r="2714" b="1330"/>
          <a:stretch/>
        </p:blipFill>
        <p:spPr bwMode="auto">
          <a:xfrm>
            <a:off x="5004048" y="1772816"/>
            <a:ext cx="3816424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465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elaborar prototipo interfaz de usuario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Ejercicio 2.1: elaboración de un prototipo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3718416"/>
          </a:xfrm>
        </p:spPr>
        <p:txBody>
          <a:bodyPr>
            <a:noAutofit/>
          </a:bodyPr>
          <a:lstStyle/>
          <a:p>
            <a:r>
              <a:rPr lang="es-ES" b="1" dirty="0"/>
              <a:t>Resumen del ejercicio:</a:t>
            </a:r>
          </a:p>
          <a:p>
            <a:endParaRPr lang="es-ES" b="1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es-ES" dirty="0" smtClean="0"/>
              <a:t>Elaborar un prototipo para la funcionalidad </a:t>
            </a:r>
            <a:r>
              <a:rPr lang="es-ES" b="1" i="1" dirty="0" smtClean="0"/>
              <a:t>Crear </a:t>
            </a:r>
            <a:r>
              <a:rPr lang="es-ES" b="1" i="1" dirty="0" err="1" smtClean="0"/>
              <a:t>Issue</a:t>
            </a:r>
            <a:r>
              <a:rPr lang="es-ES" dirty="0" smtClean="0"/>
              <a:t>, utilizando el mayor número de </a:t>
            </a:r>
            <a:r>
              <a:rPr lang="es-ES" b="1" dirty="0" smtClean="0"/>
              <a:t>malas prácticas</a:t>
            </a:r>
            <a:r>
              <a:rPr lang="es-ES" dirty="0" smtClean="0"/>
              <a:t> posible.</a:t>
            </a:r>
          </a:p>
          <a:p>
            <a:pPr marL="342900" indent="-342900" algn="just">
              <a:buFont typeface="+mj-lt"/>
              <a:buAutoNum type="arabicPeriod"/>
            </a:pPr>
            <a:endParaRPr lang="es-ES" dirty="0"/>
          </a:p>
          <a:p>
            <a:pPr marL="342900" indent="-342900" algn="just">
              <a:buFont typeface="+mj-lt"/>
              <a:buAutoNum type="arabicPeriod"/>
            </a:pPr>
            <a:r>
              <a:rPr lang="es-ES" dirty="0" smtClean="0"/>
              <a:t>Se deben de justificar adecuadamente todas las decisiones de diseño utilizadas.</a:t>
            </a:r>
            <a:endParaRPr lang="es-ES" dirty="0"/>
          </a:p>
          <a:p>
            <a:pPr marL="342900" indent="-342900" algn="just">
              <a:buFont typeface="+mj-lt"/>
              <a:buAutoNum type="arabicPeriod"/>
            </a:pPr>
            <a:endParaRPr lang="es-ES" dirty="0"/>
          </a:p>
        </p:txBody>
      </p:sp>
      <p:pic>
        <p:nvPicPr>
          <p:cNvPr id="1032" name="Picture 8" descr="http://www.topdesignmag.com/wp-content/uploads/2011/02/138-1024x58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584" y="3965601"/>
            <a:ext cx="4864831" cy="277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2453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63" t="22459" r="18209" b="19886"/>
          <a:stretch/>
        </p:blipFill>
        <p:spPr>
          <a:xfrm>
            <a:off x="3153048" y="2708920"/>
            <a:ext cx="2897059" cy="166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407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elaborar modelo de componentes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Ejercicio 1.2: elaborar el modelo de dominio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7992888" cy="3718416"/>
          </a:xfrm>
        </p:spPr>
        <p:txBody>
          <a:bodyPr>
            <a:noAutofit/>
          </a:bodyPr>
          <a:lstStyle/>
          <a:p>
            <a:r>
              <a:rPr lang="es-ES" b="1" dirty="0"/>
              <a:t>Resumen del ejercicio:</a:t>
            </a:r>
          </a:p>
          <a:p>
            <a:endParaRPr lang="es-ES" b="1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es-ES" dirty="0" smtClean="0"/>
              <a:t>A partir del la arquitectura </a:t>
            </a:r>
            <a:r>
              <a:rPr lang="es-ES" dirty="0"/>
              <a:t>del sistema y modelo conceptual (normalizado) facilitado, </a:t>
            </a:r>
            <a:r>
              <a:rPr lang="es-ES" dirty="0" smtClean="0"/>
              <a:t>crear el diagrama de clases de los componentes con estereotipo &lt;&lt;</a:t>
            </a:r>
            <a:r>
              <a:rPr lang="es-ES" dirty="0" err="1" smtClean="0"/>
              <a:t>business</a:t>
            </a:r>
            <a:r>
              <a:rPr lang="es-ES" dirty="0" smtClean="0"/>
              <a:t> </a:t>
            </a:r>
            <a:r>
              <a:rPr lang="es-ES" dirty="0" err="1" smtClean="0"/>
              <a:t>object</a:t>
            </a:r>
            <a:r>
              <a:rPr lang="es-ES" dirty="0" smtClean="0"/>
              <a:t>&gt;&gt;.</a:t>
            </a:r>
          </a:p>
        </p:txBody>
      </p:sp>
    </p:spTree>
    <p:extLst>
      <p:ext uri="{BB962C8B-B14F-4D97-AF65-F5344CB8AC3E}">
        <p14:creationId xmlns:p14="http://schemas.microsoft.com/office/powerpoint/2010/main" val="34040147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1 Título"/>
          <p:cNvSpPr>
            <a:spLocks noGrp="1"/>
          </p:cNvSpPr>
          <p:nvPr>
            <p:ph type="title"/>
          </p:nvPr>
        </p:nvSpPr>
        <p:spPr>
          <a:xfrm>
            <a:off x="395536" y="1268760"/>
            <a:ext cx="8280920" cy="432048"/>
          </a:xfrm>
        </p:spPr>
        <p:txBody>
          <a:bodyPr>
            <a:normAutofit/>
          </a:bodyPr>
          <a:lstStyle/>
          <a:p>
            <a:r>
              <a:rPr lang="es-ES" dirty="0" smtClean="0"/>
              <a:t>elaborar modelo de componentes</a:t>
            </a:r>
            <a:endParaRPr lang="es-ES" dirty="0"/>
          </a:p>
        </p:txBody>
      </p:sp>
      <p:sp>
        <p:nvSpPr>
          <p:cNvPr id="162" name="2 Marcador de texto"/>
          <p:cNvSpPr>
            <a:spLocks noGrp="1"/>
          </p:cNvSpPr>
          <p:nvPr>
            <p:ph type="body" idx="1"/>
          </p:nvPr>
        </p:nvSpPr>
        <p:spPr>
          <a:xfrm>
            <a:off x="395536" y="1700808"/>
            <a:ext cx="8280920" cy="432048"/>
          </a:xfrm>
        </p:spPr>
        <p:txBody>
          <a:bodyPr/>
          <a:lstStyle/>
          <a:p>
            <a:r>
              <a:rPr lang="es-ES" dirty="0"/>
              <a:t>Ejercicio 1.2: elaborar el modelo de dominio</a:t>
            </a:r>
          </a:p>
        </p:txBody>
      </p:sp>
      <p:grpSp>
        <p:nvGrpSpPr>
          <p:cNvPr id="168" name="167 Grupo"/>
          <p:cNvGrpSpPr/>
          <p:nvPr/>
        </p:nvGrpSpPr>
        <p:grpSpPr>
          <a:xfrm>
            <a:off x="2870032" y="2324344"/>
            <a:ext cx="1378312" cy="1280472"/>
            <a:chOff x="738275" y="1803296"/>
            <a:chExt cx="1378312" cy="1280472"/>
          </a:xfrm>
        </p:grpSpPr>
        <p:sp>
          <p:nvSpPr>
            <p:cNvPr id="169" name="168 Rectángulo"/>
            <p:cNvSpPr/>
            <p:nvPr/>
          </p:nvSpPr>
          <p:spPr>
            <a:xfrm>
              <a:off x="899592" y="2168860"/>
              <a:ext cx="936104" cy="360040"/>
            </a:xfrm>
            <a:prstGeom prst="rect">
              <a:avLst/>
            </a:prstGeom>
            <a:ln w="381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 dirty="0" smtClean="0">
                  <a:solidFill>
                    <a:schemeClr val="tx1"/>
                  </a:solidFill>
                </a:rPr>
                <a:t>ISSUE PRIORITY</a:t>
              </a:r>
              <a:endParaRPr lang="es-ES" sz="1050" b="1" dirty="0">
                <a:solidFill>
                  <a:schemeClr val="tx1"/>
                </a:solidFill>
              </a:endParaRPr>
            </a:p>
          </p:txBody>
        </p:sp>
        <p:cxnSp>
          <p:nvCxnSpPr>
            <p:cNvPr id="170" name="169 Conector recto"/>
            <p:cNvCxnSpPr/>
            <p:nvPr/>
          </p:nvCxnSpPr>
          <p:spPr>
            <a:xfrm>
              <a:off x="1043608" y="1988840"/>
              <a:ext cx="0" cy="18002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170 Elipse"/>
            <p:cNvSpPr/>
            <p:nvPr/>
          </p:nvSpPr>
          <p:spPr>
            <a:xfrm>
              <a:off x="971600" y="184482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000">
                <a:solidFill>
                  <a:schemeClr val="tx1"/>
                </a:solidFill>
              </a:endParaRPr>
            </a:p>
          </p:txBody>
        </p:sp>
        <p:sp>
          <p:nvSpPr>
            <p:cNvPr id="172" name="171 CuadroTexto"/>
            <p:cNvSpPr txBox="1"/>
            <p:nvPr/>
          </p:nvSpPr>
          <p:spPr>
            <a:xfrm>
              <a:off x="1072435" y="1803296"/>
              <a:ext cx="98230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 smtClean="0"/>
                <a:t>ID</a:t>
              </a:r>
              <a:endParaRPr lang="es-ES" sz="900" dirty="0"/>
            </a:p>
          </p:txBody>
        </p:sp>
        <p:cxnSp>
          <p:nvCxnSpPr>
            <p:cNvPr id="178" name="177 Conector recto"/>
            <p:cNvCxnSpPr/>
            <p:nvPr/>
          </p:nvCxnSpPr>
          <p:spPr>
            <a:xfrm flipV="1">
              <a:off x="1096616" y="2528626"/>
              <a:ext cx="0" cy="21839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178 Elipse"/>
            <p:cNvSpPr/>
            <p:nvPr/>
          </p:nvSpPr>
          <p:spPr>
            <a:xfrm>
              <a:off x="1028368" y="2693680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000">
                <a:solidFill>
                  <a:schemeClr val="tx1"/>
                </a:solidFill>
              </a:endParaRPr>
            </a:p>
          </p:txBody>
        </p:sp>
        <p:cxnSp>
          <p:nvCxnSpPr>
            <p:cNvPr id="180" name="179 Conector recto"/>
            <p:cNvCxnSpPr/>
            <p:nvPr/>
          </p:nvCxnSpPr>
          <p:spPr>
            <a:xfrm flipV="1">
              <a:off x="1675699" y="2528626"/>
              <a:ext cx="0" cy="21839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180 Elipse"/>
            <p:cNvSpPr/>
            <p:nvPr/>
          </p:nvSpPr>
          <p:spPr>
            <a:xfrm>
              <a:off x="1607451" y="2708920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000">
                <a:solidFill>
                  <a:schemeClr val="tx1"/>
                </a:solidFill>
              </a:endParaRPr>
            </a:p>
          </p:txBody>
        </p:sp>
        <p:sp>
          <p:nvSpPr>
            <p:cNvPr id="182" name="181 CuadroTexto"/>
            <p:cNvSpPr txBox="1"/>
            <p:nvPr/>
          </p:nvSpPr>
          <p:spPr>
            <a:xfrm>
              <a:off x="738275" y="2852936"/>
              <a:ext cx="72722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 smtClean="0"/>
                <a:t>NAME</a:t>
              </a:r>
              <a:endParaRPr lang="es-ES" sz="900" dirty="0"/>
            </a:p>
          </p:txBody>
        </p:sp>
        <p:sp>
          <p:nvSpPr>
            <p:cNvPr id="198" name="197 CuadroTexto"/>
            <p:cNvSpPr txBox="1"/>
            <p:nvPr/>
          </p:nvSpPr>
          <p:spPr>
            <a:xfrm>
              <a:off x="1290276" y="2852936"/>
              <a:ext cx="82631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 smtClean="0"/>
                <a:t>DESCRIPTION</a:t>
              </a:r>
              <a:endParaRPr lang="es-ES" sz="900" dirty="0"/>
            </a:p>
          </p:txBody>
        </p:sp>
      </p:grpSp>
      <p:grpSp>
        <p:nvGrpSpPr>
          <p:cNvPr id="199" name="198 Grupo"/>
          <p:cNvGrpSpPr/>
          <p:nvPr/>
        </p:nvGrpSpPr>
        <p:grpSpPr>
          <a:xfrm>
            <a:off x="3553018" y="4513257"/>
            <a:ext cx="2203893" cy="1518122"/>
            <a:chOff x="2800155" y="3495670"/>
            <a:chExt cx="2203893" cy="1518122"/>
          </a:xfrm>
        </p:grpSpPr>
        <p:sp>
          <p:nvSpPr>
            <p:cNvPr id="210" name="209 Rectángulo"/>
            <p:cNvSpPr/>
            <p:nvPr/>
          </p:nvSpPr>
          <p:spPr>
            <a:xfrm>
              <a:off x="3059832" y="3861048"/>
              <a:ext cx="1944216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 dirty="0" smtClean="0">
                  <a:solidFill>
                    <a:schemeClr val="tx1"/>
                  </a:solidFill>
                </a:rPr>
                <a:t>ISSUE</a:t>
              </a:r>
              <a:endParaRPr lang="es-ES" sz="1050" b="1" dirty="0">
                <a:solidFill>
                  <a:schemeClr val="tx1"/>
                </a:solidFill>
              </a:endParaRPr>
            </a:p>
          </p:txBody>
        </p:sp>
        <p:cxnSp>
          <p:nvCxnSpPr>
            <p:cNvPr id="211" name="210 Conector recto"/>
            <p:cNvCxnSpPr/>
            <p:nvPr/>
          </p:nvCxnSpPr>
          <p:spPr>
            <a:xfrm>
              <a:off x="3347864" y="3681028"/>
              <a:ext cx="0" cy="18002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211 Elipse"/>
            <p:cNvSpPr/>
            <p:nvPr/>
          </p:nvSpPr>
          <p:spPr>
            <a:xfrm>
              <a:off x="3275856" y="3537012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000">
                <a:solidFill>
                  <a:schemeClr val="tx1"/>
                </a:solidFill>
              </a:endParaRPr>
            </a:p>
          </p:txBody>
        </p:sp>
        <p:sp>
          <p:nvSpPr>
            <p:cNvPr id="213" name="212 CuadroTexto"/>
            <p:cNvSpPr txBox="1"/>
            <p:nvPr/>
          </p:nvSpPr>
          <p:spPr>
            <a:xfrm>
              <a:off x="3398726" y="3495670"/>
              <a:ext cx="5400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 smtClean="0"/>
                <a:t>ID</a:t>
              </a:r>
              <a:endParaRPr lang="es-ES" sz="900" dirty="0"/>
            </a:p>
          </p:txBody>
        </p:sp>
        <p:cxnSp>
          <p:nvCxnSpPr>
            <p:cNvPr id="214" name="213 Conector recto"/>
            <p:cNvCxnSpPr/>
            <p:nvPr/>
          </p:nvCxnSpPr>
          <p:spPr>
            <a:xfrm flipV="1">
              <a:off x="3184848" y="4221088"/>
              <a:ext cx="0" cy="21839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214 Elipse"/>
            <p:cNvSpPr/>
            <p:nvPr/>
          </p:nvSpPr>
          <p:spPr>
            <a:xfrm>
              <a:off x="3116600" y="4386142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000">
                <a:solidFill>
                  <a:schemeClr val="tx1"/>
                </a:solidFill>
              </a:endParaRPr>
            </a:p>
          </p:txBody>
        </p:sp>
        <p:cxnSp>
          <p:nvCxnSpPr>
            <p:cNvPr id="216" name="215 Conector recto"/>
            <p:cNvCxnSpPr/>
            <p:nvPr/>
          </p:nvCxnSpPr>
          <p:spPr>
            <a:xfrm flipV="1">
              <a:off x="3560128" y="4218438"/>
              <a:ext cx="0" cy="29068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216 Elipse"/>
            <p:cNvSpPr/>
            <p:nvPr/>
          </p:nvSpPr>
          <p:spPr>
            <a:xfrm>
              <a:off x="3491880" y="4509120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000">
                <a:solidFill>
                  <a:schemeClr val="tx1"/>
                </a:solidFill>
              </a:endParaRPr>
            </a:p>
          </p:txBody>
        </p:sp>
        <p:sp>
          <p:nvSpPr>
            <p:cNvPr id="218" name="217 CuadroTexto"/>
            <p:cNvSpPr txBox="1"/>
            <p:nvPr/>
          </p:nvSpPr>
          <p:spPr>
            <a:xfrm>
              <a:off x="2800155" y="4536888"/>
              <a:ext cx="77684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 smtClean="0"/>
                <a:t>SUMMARY</a:t>
              </a:r>
              <a:endParaRPr lang="es-ES" sz="900" dirty="0"/>
            </a:p>
          </p:txBody>
        </p:sp>
        <p:sp>
          <p:nvSpPr>
            <p:cNvPr id="219" name="218 CuadroTexto"/>
            <p:cNvSpPr txBox="1"/>
            <p:nvPr/>
          </p:nvSpPr>
          <p:spPr>
            <a:xfrm>
              <a:off x="3226235" y="4639376"/>
              <a:ext cx="6769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 smtClean="0"/>
                <a:t>CREATOR</a:t>
              </a:r>
              <a:endParaRPr lang="es-ES" sz="900" dirty="0"/>
            </a:p>
          </p:txBody>
        </p:sp>
        <p:cxnSp>
          <p:nvCxnSpPr>
            <p:cNvPr id="220" name="219 Conector recto"/>
            <p:cNvCxnSpPr/>
            <p:nvPr/>
          </p:nvCxnSpPr>
          <p:spPr>
            <a:xfrm flipV="1">
              <a:off x="3927788" y="4225614"/>
              <a:ext cx="0" cy="46814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220 Elipse"/>
            <p:cNvSpPr/>
            <p:nvPr/>
          </p:nvSpPr>
          <p:spPr>
            <a:xfrm>
              <a:off x="3851920" y="4653136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000">
                <a:solidFill>
                  <a:schemeClr val="tx1"/>
                </a:solidFill>
              </a:endParaRPr>
            </a:p>
          </p:txBody>
        </p:sp>
        <p:sp>
          <p:nvSpPr>
            <p:cNvPr id="222" name="221 CuadroTexto"/>
            <p:cNvSpPr txBox="1"/>
            <p:nvPr/>
          </p:nvSpPr>
          <p:spPr>
            <a:xfrm>
              <a:off x="3510490" y="4782960"/>
              <a:ext cx="116450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 smtClean="0"/>
                <a:t>CREATION DATE</a:t>
              </a:r>
              <a:endParaRPr lang="es-ES" sz="900" dirty="0"/>
            </a:p>
          </p:txBody>
        </p:sp>
      </p:grpSp>
      <p:grpSp>
        <p:nvGrpSpPr>
          <p:cNvPr id="223" name="222 Grupo"/>
          <p:cNvGrpSpPr/>
          <p:nvPr/>
        </p:nvGrpSpPr>
        <p:grpSpPr>
          <a:xfrm>
            <a:off x="6424087" y="3459794"/>
            <a:ext cx="2495321" cy="1176573"/>
            <a:chOff x="6155041" y="4783423"/>
            <a:chExt cx="2495321" cy="1176573"/>
          </a:xfrm>
        </p:grpSpPr>
        <p:sp>
          <p:nvSpPr>
            <p:cNvPr id="224" name="223 CuadroTexto"/>
            <p:cNvSpPr txBox="1"/>
            <p:nvPr/>
          </p:nvSpPr>
          <p:spPr>
            <a:xfrm>
              <a:off x="8121615" y="5320411"/>
              <a:ext cx="5287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 smtClean="0"/>
                <a:t>SOLVER</a:t>
              </a:r>
              <a:endParaRPr lang="es-ES" sz="900" dirty="0"/>
            </a:p>
          </p:txBody>
        </p:sp>
        <p:sp>
          <p:nvSpPr>
            <p:cNvPr id="225" name="224 Rectángulo"/>
            <p:cNvSpPr/>
            <p:nvPr/>
          </p:nvSpPr>
          <p:spPr>
            <a:xfrm>
              <a:off x="6603828" y="4783423"/>
              <a:ext cx="1584176" cy="360040"/>
            </a:xfrm>
            <a:prstGeom prst="rect">
              <a:avLst/>
            </a:prstGeom>
            <a:ln w="381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 dirty="0" smtClean="0">
                  <a:solidFill>
                    <a:schemeClr val="tx1"/>
                  </a:solidFill>
                </a:rPr>
                <a:t>ISSUE UPDATE</a:t>
              </a:r>
              <a:endParaRPr lang="es-ES" sz="1050" b="1" dirty="0">
                <a:solidFill>
                  <a:schemeClr val="tx1"/>
                </a:solidFill>
              </a:endParaRPr>
            </a:p>
          </p:txBody>
        </p:sp>
        <p:cxnSp>
          <p:nvCxnSpPr>
            <p:cNvPr id="226" name="225 Conector recto"/>
            <p:cNvCxnSpPr/>
            <p:nvPr/>
          </p:nvCxnSpPr>
          <p:spPr>
            <a:xfrm flipV="1">
              <a:off x="6728844" y="5150503"/>
              <a:ext cx="0" cy="21839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226 Elipse"/>
            <p:cNvSpPr/>
            <p:nvPr/>
          </p:nvSpPr>
          <p:spPr>
            <a:xfrm>
              <a:off x="6660596" y="5315557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000">
                <a:solidFill>
                  <a:schemeClr val="tx1"/>
                </a:solidFill>
              </a:endParaRPr>
            </a:p>
          </p:txBody>
        </p:sp>
        <p:cxnSp>
          <p:nvCxnSpPr>
            <p:cNvPr id="228" name="227 Conector recto"/>
            <p:cNvCxnSpPr/>
            <p:nvPr/>
          </p:nvCxnSpPr>
          <p:spPr>
            <a:xfrm flipV="1">
              <a:off x="7035876" y="5147853"/>
              <a:ext cx="0" cy="29068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228 Elipse"/>
            <p:cNvSpPr/>
            <p:nvPr/>
          </p:nvSpPr>
          <p:spPr>
            <a:xfrm>
              <a:off x="6963868" y="5438535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000">
                <a:solidFill>
                  <a:schemeClr val="tx1"/>
                </a:solidFill>
              </a:endParaRPr>
            </a:p>
          </p:txBody>
        </p:sp>
        <p:sp>
          <p:nvSpPr>
            <p:cNvPr id="230" name="229 CuadroTexto"/>
            <p:cNvSpPr txBox="1"/>
            <p:nvPr/>
          </p:nvSpPr>
          <p:spPr>
            <a:xfrm>
              <a:off x="6155041" y="5214251"/>
              <a:ext cx="651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 smtClean="0"/>
                <a:t>NEW</a:t>
              </a:r>
              <a:br>
                <a:rPr lang="es-ES" sz="900" dirty="0" smtClean="0"/>
              </a:br>
              <a:r>
                <a:rPr lang="es-ES" sz="900" dirty="0" smtClean="0"/>
                <a:t>STATE</a:t>
              </a:r>
              <a:endParaRPr lang="es-ES" sz="900" dirty="0"/>
            </a:p>
          </p:txBody>
        </p:sp>
        <p:sp>
          <p:nvSpPr>
            <p:cNvPr id="231" name="230 CuadroTexto"/>
            <p:cNvSpPr txBox="1"/>
            <p:nvPr/>
          </p:nvSpPr>
          <p:spPr>
            <a:xfrm>
              <a:off x="6998936" y="5729164"/>
              <a:ext cx="7013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 smtClean="0"/>
                <a:t>COMMENT</a:t>
              </a:r>
              <a:endParaRPr lang="es-ES" sz="900" dirty="0"/>
            </a:p>
          </p:txBody>
        </p:sp>
        <p:cxnSp>
          <p:nvCxnSpPr>
            <p:cNvPr id="232" name="231 Conector recto"/>
            <p:cNvCxnSpPr/>
            <p:nvPr/>
          </p:nvCxnSpPr>
          <p:spPr>
            <a:xfrm flipV="1">
              <a:off x="7354388" y="5155029"/>
              <a:ext cx="0" cy="46814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232 Elipse"/>
            <p:cNvSpPr/>
            <p:nvPr/>
          </p:nvSpPr>
          <p:spPr>
            <a:xfrm>
              <a:off x="7274760" y="5582551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000">
                <a:solidFill>
                  <a:schemeClr val="tx1"/>
                </a:solidFill>
              </a:endParaRPr>
            </a:p>
          </p:txBody>
        </p:sp>
        <p:sp>
          <p:nvSpPr>
            <p:cNvPr id="234" name="233 CuadroTexto"/>
            <p:cNvSpPr txBox="1"/>
            <p:nvPr/>
          </p:nvSpPr>
          <p:spPr>
            <a:xfrm>
              <a:off x="6651724" y="5537524"/>
              <a:ext cx="71334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 smtClean="0"/>
                <a:t>DATE</a:t>
              </a:r>
              <a:endParaRPr lang="es-ES" sz="900" dirty="0"/>
            </a:p>
          </p:txBody>
        </p:sp>
        <p:sp>
          <p:nvSpPr>
            <p:cNvPr id="235" name="234 CuadroTexto"/>
            <p:cNvSpPr txBox="1"/>
            <p:nvPr/>
          </p:nvSpPr>
          <p:spPr>
            <a:xfrm>
              <a:off x="7707854" y="5560435"/>
              <a:ext cx="809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 smtClean="0"/>
                <a:t>USERNAME</a:t>
              </a:r>
              <a:br>
                <a:rPr lang="es-ES" sz="900" dirty="0" smtClean="0"/>
              </a:br>
              <a:r>
                <a:rPr lang="es-ES" sz="900" dirty="0" smtClean="0"/>
                <a:t>UPDATER</a:t>
              </a:r>
              <a:endParaRPr lang="es-ES" sz="900" dirty="0"/>
            </a:p>
          </p:txBody>
        </p:sp>
        <p:cxnSp>
          <p:nvCxnSpPr>
            <p:cNvPr id="236" name="235 Conector recto"/>
            <p:cNvCxnSpPr/>
            <p:nvPr/>
          </p:nvCxnSpPr>
          <p:spPr>
            <a:xfrm flipV="1">
              <a:off x="7691196" y="5150503"/>
              <a:ext cx="0" cy="46814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236 Elipse"/>
            <p:cNvSpPr/>
            <p:nvPr/>
          </p:nvSpPr>
          <p:spPr>
            <a:xfrm>
              <a:off x="7611568" y="5578025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000">
                <a:solidFill>
                  <a:schemeClr val="tx1"/>
                </a:solidFill>
              </a:endParaRPr>
            </a:p>
          </p:txBody>
        </p:sp>
        <p:cxnSp>
          <p:nvCxnSpPr>
            <p:cNvPr id="238" name="237 Conector recto"/>
            <p:cNvCxnSpPr/>
            <p:nvPr/>
          </p:nvCxnSpPr>
          <p:spPr>
            <a:xfrm flipV="1">
              <a:off x="8006320" y="5126874"/>
              <a:ext cx="0" cy="24023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238 Elipse"/>
            <p:cNvSpPr/>
            <p:nvPr/>
          </p:nvSpPr>
          <p:spPr>
            <a:xfrm>
              <a:off x="7930452" y="5370201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000">
                <a:solidFill>
                  <a:schemeClr val="tx1"/>
                </a:solidFill>
              </a:endParaRPr>
            </a:p>
          </p:txBody>
        </p:sp>
      </p:grpSp>
      <p:grpSp>
        <p:nvGrpSpPr>
          <p:cNvPr id="240" name="239 Grupo"/>
          <p:cNvGrpSpPr/>
          <p:nvPr/>
        </p:nvGrpSpPr>
        <p:grpSpPr>
          <a:xfrm>
            <a:off x="7001650" y="5289006"/>
            <a:ext cx="2077275" cy="1561316"/>
            <a:chOff x="3978065" y="2299732"/>
            <a:chExt cx="2077275" cy="1561316"/>
          </a:xfrm>
        </p:grpSpPr>
        <p:sp>
          <p:nvSpPr>
            <p:cNvPr id="241" name="240 Rectángulo"/>
            <p:cNvSpPr/>
            <p:nvPr/>
          </p:nvSpPr>
          <p:spPr>
            <a:xfrm>
              <a:off x="3979309" y="2667392"/>
              <a:ext cx="1296144" cy="360040"/>
            </a:xfrm>
            <a:prstGeom prst="rect">
              <a:avLst/>
            </a:prstGeom>
            <a:ln w="381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 dirty="0" smtClean="0">
                  <a:solidFill>
                    <a:schemeClr val="tx1"/>
                  </a:solidFill>
                </a:rPr>
                <a:t>ATTACHMENT</a:t>
              </a:r>
              <a:endParaRPr lang="es-ES" sz="1050" b="1" dirty="0">
                <a:solidFill>
                  <a:schemeClr val="tx1"/>
                </a:solidFill>
              </a:endParaRPr>
            </a:p>
          </p:txBody>
        </p:sp>
        <p:cxnSp>
          <p:nvCxnSpPr>
            <p:cNvPr id="242" name="241 Conector recto"/>
            <p:cNvCxnSpPr/>
            <p:nvPr/>
          </p:nvCxnSpPr>
          <p:spPr>
            <a:xfrm>
              <a:off x="4225813" y="2486792"/>
              <a:ext cx="0" cy="18002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242 Elipse"/>
            <p:cNvSpPr/>
            <p:nvPr/>
          </p:nvSpPr>
          <p:spPr>
            <a:xfrm>
              <a:off x="4153805" y="234277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000">
                <a:solidFill>
                  <a:schemeClr val="tx1"/>
                </a:solidFill>
              </a:endParaRPr>
            </a:p>
          </p:txBody>
        </p:sp>
        <p:sp>
          <p:nvSpPr>
            <p:cNvPr id="244" name="243 CuadroTexto"/>
            <p:cNvSpPr txBox="1"/>
            <p:nvPr/>
          </p:nvSpPr>
          <p:spPr>
            <a:xfrm>
              <a:off x="4223832" y="2299732"/>
              <a:ext cx="3295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 smtClean="0"/>
                <a:t>ID</a:t>
              </a:r>
              <a:endParaRPr lang="es-ES" sz="900" dirty="0"/>
            </a:p>
          </p:txBody>
        </p:sp>
        <p:cxnSp>
          <p:nvCxnSpPr>
            <p:cNvPr id="245" name="244 Conector recto"/>
            <p:cNvCxnSpPr/>
            <p:nvPr/>
          </p:nvCxnSpPr>
          <p:spPr>
            <a:xfrm flipV="1">
              <a:off x="4217861" y="3026852"/>
              <a:ext cx="0" cy="21839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245 Elipse"/>
            <p:cNvSpPr/>
            <p:nvPr/>
          </p:nvSpPr>
          <p:spPr>
            <a:xfrm>
              <a:off x="4149613" y="3191906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000">
                <a:solidFill>
                  <a:schemeClr val="tx1"/>
                </a:solidFill>
              </a:endParaRPr>
            </a:p>
          </p:txBody>
        </p:sp>
        <p:cxnSp>
          <p:nvCxnSpPr>
            <p:cNvPr id="247" name="246 Conector recto"/>
            <p:cNvCxnSpPr/>
            <p:nvPr/>
          </p:nvCxnSpPr>
          <p:spPr>
            <a:xfrm flipV="1">
              <a:off x="4699389" y="3024202"/>
              <a:ext cx="0" cy="29068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247 CuadroTexto"/>
            <p:cNvSpPr txBox="1"/>
            <p:nvPr/>
          </p:nvSpPr>
          <p:spPr>
            <a:xfrm>
              <a:off x="3978065" y="3316044"/>
              <a:ext cx="47835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900" dirty="0" smtClean="0"/>
                <a:t>NAME</a:t>
              </a:r>
              <a:endParaRPr lang="es-ES" sz="900" dirty="0"/>
            </a:p>
          </p:txBody>
        </p:sp>
        <p:sp>
          <p:nvSpPr>
            <p:cNvPr id="249" name="248 CuadroTexto"/>
            <p:cNvSpPr txBox="1"/>
            <p:nvPr/>
          </p:nvSpPr>
          <p:spPr>
            <a:xfrm>
              <a:off x="4607865" y="3491716"/>
              <a:ext cx="972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 smtClean="0"/>
                <a:t>ASSOCIATION</a:t>
              </a:r>
              <a:br>
                <a:rPr lang="es-ES" sz="900" dirty="0" smtClean="0"/>
              </a:br>
              <a:r>
                <a:rPr lang="es-ES" sz="900" dirty="0" smtClean="0"/>
                <a:t>DATE</a:t>
              </a:r>
              <a:endParaRPr lang="es-ES" sz="900" dirty="0"/>
            </a:p>
          </p:txBody>
        </p:sp>
        <p:cxnSp>
          <p:nvCxnSpPr>
            <p:cNvPr id="250" name="249 Conector recto"/>
            <p:cNvCxnSpPr/>
            <p:nvPr/>
          </p:nvCxnSpPr>
          <p:spPr>
            <a:xfrm flipV="1">
              <a:off x="5090281" y="3031381"/>
              <a:ext cx="1" cy="35918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250 CuadroTexto"/>
            <p:cNvSpPr txBox="1"/>
            <p:nvPr/>
          </p:nvSpPr>
          <p:spPr>
            <a:xfrm>
              <a:off x="4491673" y="3319324"/>
              <a:ext cx="4089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900" dirty="0" smtClean="0"/>
                <a:t>TYPE</a:t>
              </a:r>
              <a:endParaRPr lang="es-ES" sz="900" dirty="0"/>
            </a:p>
          </p:txBody>
        </p:sp>
        <p:sp>
          <p:nvSpPr>
            <p:cNvPr id="252" name="251 Elipse"/>
            <p:cNvSpPr/>
            <p:nvPr/>
          </p:nvSpPr>
          <p:spPr>
            <a:xfrm>
              <a:off x="5013709" y="3356992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000">
                <a:solidFill>
                  <a:schemeClr val="tx1"/>
                </a:solidFill>
              </a:endParaRPr>
            </a:p>
          </p:txBody>
        </p:sp>
        <p:sp>
          <p:nvSpPr>
            <p:cNvPr id="253" name="252 Elipse"/>
            <p:cNvSpPr/>
            <p:nvPr/>
          </p:nvSpPr>
          <p:spPr>
            <a:xfrm>
              <a:off x="4620857" y="3202816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000">
                <a:solidFill>
                  <a:schemeClr val="tx1"/>
                </a:solidFill>
              </a:endParaRPr>
            </a:p>
          </p:txBody>
        </p:sp>
        <p:cxnSp>
          <p:nvCxnSpPr>
            <p:cNvPr id="254" name="253 Conector recto"/>
            <p:cNvCxnSpPr>
              <a:stCxn id="256" idx="2"/>
              <a:endCxn id="241" idx="3"/>
            </p:cNvCxnSpPr>
            <p:nvPr/>
          </p:nvCxnSpPr>
          <p:spPr>
            <a:xfrm flipH="1">
              <a:off x="5275453" y="2843542"/>
              <a:ext cx="197091" cy="387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254 CuadroTexto"/>
            <p:cNvSpPr txBox="1"/>
            <p:nvPr/>
          </p:nvSpPr>
          <p:spPr>
            <a:xfrm>
              <a:off x="5486896" y="2692792"/>
              <a:ext cx="5684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 smtClean="0"/>
                <a:t>FILE</a:t>
              </a:r>
              <a:br>
                <a:rPr lang="es-ES" sz="900" dirty="0" smtClean="0"/>
              </a:br>
              <a:r>
                <a:rPr lang="es-ES" sz="900" dirty="0" smtClean="0"/>
                <a:t>DATA</a:t>
              </a:r>
              <a:endParaRPr lang="es-ES" sz="900" dirty="0"/>
            </a:p>
          </p:txBody>
        </p:sp>
        <p:sp>
          <p:nvSpPr>
            <p:cNvPr id="256" name="255 Elipse"/>
            <p:cNvSpPr/>
            <p:nvPr/>
          </p:nvSpPr>
          <p:spPr>
            <a:xfrm>
              <a:off x="5472544" y="2771534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000">
                <a:solidFill>
                  <a:schemeClr val="tx1"/>
                </a:solidFill>
              </a:endParaRPr>
            </a:p>
          </p:txBody>
        </p:sp>
      </p:grpSp>
      <p:cxnSp>
        <p:nvCxnSpPr>
          <p:cNvPr id="257" name="172 Conector recto"/>
          <p:cNvCxnSpPr/>
          <p:nvPr/>
        </p:nvCxnSpPr>
        <p:spPr>
          <a:xfrm>
            <a:off x="1643859" y="2863824"/>
            <a:ext cx="2153099" cy="2050255"/>
          </a:xfrm>
          <a:prstGeom prst="bentConnector3">
            <a:avLst>
              <a:gd name="adj1" fmla="val 4915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257 Rombo"/>
          <p:cNvSpPr/>
          <p:nvPr/>
        </p:nvSpPr>
        <p:spPr>
          <a:xfrm>
            <a:off x="2435695" y="3479789"/>
            <a:ext cx="535658" cy="43670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s-ES" sz="800" dirty="0" err="1" smtClean="0">
                <a:solidFill>
                  <a:schemeClr val="tx1"/>
                </a:solidFill>
              </a:rPr>
              <a:t>applies</a:t>
            </a:r>
            <a:r>
              <a:rPr lang="es-ES" sz="800" dirty="0" smtClean="0">
                <a:solidFill>
                  <a:schemeClr val="tx1"/>
                </a:solidFill>
              </a:rPr>
              <a:t> </a:t>
            </a:r>
            <a:r>
              <a:rPr lang="es-ES" sz="800" dirty="0" err="1" smtClean="0">
                <a:solidFill>
                  <a:schemeClr val="tx1"/>
                </a:solidFill>
              </a:rPr>
              <a:t>to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259" name="258 CuadroTexto"/>
          <p:cNvSpPr txBox="1"/>
          <p:nvPr/>
        </p:nvSpPr>
        <p:spPr>
          <a:xfrm>
            <a:off x="1607840" y="2822875"/>
            <a:ext cx="4255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(1, 1)</a:t>
            </a:r>
            <a:endParaRPr lang="es-ES" sz="800" dirty="0"/>
          </a:p>
        </p:txBody>
      </p:sp>
      <p:sp>
        <p:nvSpPr>
          <p:cNvPr id="260" name="259 CuadroTexto"/>
          <p:cNvSpPr txBox="1"/>
          <p:nvPr/>
        </p:nvSpPr>
        <p:spPr>
          <a:xfrm>
            <a:off x="3433305" y="4636367"/>
            <a:ext cx="4255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(0, n)</a:t>
            </a:r>
            <a:endParaRPr lang="es-ES" sz="800" dirty="0"/>
          </a:p>
        </p:txBody>
      </p:sp>
      <p:sp>
        <p:nvSpPr>
          <p:cNvPr id="261" name="260 CuadroTexto"/>
          <p:cNvSpPr txBox="1"/>
          <p:nvPr/>
        </p:nvSpPr>
        <p:spPr>
          <a:xfrm>
            <a:off x="2222943" y="3732420"/>
            <a:ext cx="4255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1:N</a:t>
            </a:r>
            <a:endParaRPr lang="es-ES" sz="800" dirty="0"/>
          </a:p>
        </p:txBody>
      </p:sp>
      <p:cxnSp>
        <p:nvCxnSpPr>
          <p:cNvPr id="262" name="182 Conector recto"/>
          <p:cNvCxnSpPr>
            <a:stCxn id="169" idx="3"/>
            <a:endCxn id="225" idx="0"/>
          </p:cNvCxnSpPr>
          <p:nvPr/>
        </p:nvCxnSpPr>
        <p:spPr>
          <a:xfrm>
            <a:off x="3967453" y="2869928"/>
            <a:ext cx="3697509" cy="589866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262 Rombo"/>
          <p:cNvSpPr/>
          <p:nvPr/>
        </p:nvSpPr>
        <p:spPr>
          <a:xfrm>
            <a:off x="4512656" y="2651573"/>
            <a:ext cx="535658" cy="43670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s-ES" sz="800" dirty="0" err="1" smtClean="0">
                <a:solidFill>
                  <a:schemeClr val="tx1"/>
                </a:solidFill>
              </a:rPr>
              <a:t>applies</a:t>
            </a:r>
            <a:r>
              <a:rPr lang="es-ES" sz="800" dirty="0" smtClean="0">
                <a:solidFill>
                  <a:schemeClr val="tx1"/>
                </a:solidFill>
              </a:rPr>
              <a:t> </a:t>
            </a:r>
            <a:r>
              <a:rPr lang="es-ES" sz="800" dirty="0" err="1" smtClean="0">
                <a:solidFill>
                  <a:schemeClr val="tx1"/>
                </a:solidFill>
              </a:rPr>
              <a:t>to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264" name="263 CuadroTexto"/>
          <p:cNvSpPr txBox="1"/>
          <p:nvPr/>
        </p:nvSpPr>
        <p:spPr>
          <a:xfrm>
            <a:off x="3992050" y="2665384"/>
            <a:ext cx="4255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(1, 1)</a:t>
            </a:r>
            <a:endParaRPr lang="es-ES" sz="800" dirty="0"/>
          </a:p>
        </p:txBody>
      </p:sp>
      <p:sp>
        <p:nvSpPr>
          <p:cNvPr id="265" name="264 CuadroTexto"/>
          <p:cNvSpPr txBox="1"/>
          <p:nvPr/>
        </p:nvSpPr>
        <p:spPr>
          <a:xfrm>
            <a:off x="7654740" y="3173780"/>
            <a:ext cx="4255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(0, n)</a:t>
            </a:r>
            <a:endParaRPr lang="es-ES" sz="800" dirty="0"/>
          </a:p>
        </p:txBody>
      </p:sp>
      <p:sp>
        <p:nvSpPr>
          <p:cNvPr id="266" name="265 CuadroTexto"/>
          <p:cNvSpPr txBox="1"/>
          <p:nvPr/>
        </p:nvSpPr>
        <p:spPr>
          <a:xfrm>
            <a:off x="4299904" y="2999284"/>
            <a:ext cx="4255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1:N</a:t>
            </a:r>
            <a:endParaRPr lang="es-ES" sz="800" dirty="0"/>
          </a:p>
        </p:txBody>
      </p:sp>
      <p:cxnSp>
        <p:nvCxnSpPr>
          <p:cNvPr id="267" name="187 Conector recto"/>
          <p:cNvCxnSpPr>
            <a:endCxn id="210" idx="1"/>
          </p:cNvCxnSpPr>
          <p:nvPr/>
        </p:nvCxnSpPr>
        <p:spPr>
          <a:xfrm>
            <a:off x="1643859" y="4258023"/>
            <a:ext cx="2168836" cy="800632"/>
          </a:xfrm>
          <a:prstGeom prst="bentConnector3">
            <a:avLst>
              <a:gd name="adj1" fmla="val 30044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267 Rombo"/>
          <p:cNvSpPr/>
          <p:nvPr/>
        </p:nvSpPr>
        <p:spPr>
          <a:xfrm>
            <a:off x="1980003" y="4327004"/>
            <a:ext cx="635884" cy="51842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/>
            </a:r>
            <a:br>
              <a:rPr lang="es-ES" sz="800" dirty="0" smtClean="0">
                <a:solidFill>
                  <a:schemeClr val="tx1"/>
                </a:solidFill>
              </a:rPr>
            </a:br>
            <a:r>
              <a:rPr lang="es-ES" sz="800" dirty="0" smtClean="0">
                <a:solidFill>
                  <a:schemeClr val="tx1"/>
                </a:solidFill>
              </a:rPr>
              <a:t>has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269" name="268 CuadroTexto"/>
          <p:cNvSpPr txBox="1"/>
          <p:nvPr/>
        </p:nvSpPr>
        <p:spPr>
          <a:xfrm>
            <a:off x="1584689" y="4077072"/>
            <a:ext cx="4255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(1, 1)</a:t>
            </a:r>
            <a:endParaRPr lang="es-ES" sz="800" dirty="0"/>
          </a:p>
        </p:txBody>
      </p:sp>
      <p:sp>
        <p:nvSpPr>
          <p:cNvPr id="270" name="269 CuadroTexto"/>
          <p:cNvSpPr txBox="1"/>
          <p:nvPr/>
        </p:nvSpPr>
        <p:spPr>
          <a:xfrm>
            <a:off x="3392655" y="5098806"/>
            <a:ext cx="4255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(0, n)</a:t>
            </a:r>
            <a:endParaRPr lang="es-ES" sz="800" dirty="0"/>
          </a:p>
        </p:txBody>
      </p:sp>
      <p:sp>
        <p:nvSpPr>
          <p:cNvPr id="271" name="270 CuadroTexto"/>
          <p:cNvSpPr txBox="1"/>
          <p:nvPr/>
        </p:nvSpPr>
        <p:spPr>
          <a:xfrm>
            <a:off x="2001751" y="4775803"/>
            <a:ext cx="4255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1:N</a:t>
            </a:r>
            <a:endParaRPr lang="es-ES" sz="800" dirty="0"/>
          </a:p>
        </p:txBody>
      </p:sp>
      <p:cxnSp>
        <p:nvCxnSpPr>
          <p:cNvPr id="272" name="199 Conector recto"/>
          <p:cNvCxnSpPr>
            <a:stCxn id="241" idx="1"/>
            <a:endCxn id="210" idx="3"/>
          </p:cNvCxnSpPr>
          <p:nvPr/>
        </p:nvCxnSpPr>
        <p:spPr>
          <a:xfrm rot="10800000">
            <a:off x="5756912" y="5058656"/>
            <a:ext cx="1245983" cy="77803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272 Rombo"/>
          <p:cNvSpPr/>
          <p:nvPr/>
        </p:nvSpPr>
        <p:spPr>
          <a:xfrm>
            <a:off x="6042640" y="5157192"/>
            <a:ext cx="667846" cy="54447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s-ES" sz="800" dirty="0" err="1" smtClean="0">
                <a:solidFill>
                  <a:schemeClr val="tx1"/>
                </a:solidFill>
              </a:rPr>
              <a:t>contains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274" name="273 CuadroTexto"/>
          <p:cNvSpPr txBox="1"/>
          <p:nvPr/>
        </p:nvSpPr>
        <p:spPr>
          <a:xfrm>
            <a:off x="5780514" y="4806357"/>
            <a:ext cx="4255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(1, 1)</a:t>
            </a:r>
            <a:endParaRPr lang="es-ES" sz="800" dirty="0"/>
          </a:p>
        </p:txBody>
      </p:sp>
      <p:sp>
        <p:nvSpPr>
          <p:cNvPr id="275" name="274 CuadroTexto"/>
          <p:cNvSpPr txBox="1"/>
          <p:nvPr/>
        </p:nvSpPr>
        <p:spPr>
          <a:xfrm>
            <a:off x="6594770" y="5830642"/>
            <a:ext cx="4255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(0, n)</a:t>
            </a:r>
            <a:endParaRPr lang="es-ES" sz="800" dirty="0"/>
          </a:p>
        </p:txBody>
      </p:sp>
      <p:sp>
        <p:nvSpPr>
          <p:cNvPr id="276" name="275 CuadroTexto"/>
          <p:cNvSpPr txBox="1"/>
          <p:nvPr/>
        </p:nvSpPr>
        <p:spPr>
          <a:xfrm>
            <a:off x="5946697" y="5517812"/>
            <a:ext cx="4255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1:N</a:t>
            </a:r>
            <a:endParaRPr lang="es-ES" sz="800" dirty="0"/>
          </a:p>
        </p:txBody>
      </p:sp>
      <p:cxnSp>
        <p:nvCxnSpPr>
          <p:cNvPr id="277" name="199 Conector recto"/>
          <p:cNvCxnSpPr>
            <a:stCxn id="225" idx="1"/>
          </p:cNvCxnSpPr>
          <p:nvPr/>
        </p:nvCxnSpPr>
        <p:spPr>
          <a:xfrm rot="10800000" flipV="1">
            <a:off x="5412114" y="3639813"/>
            <a:ext cx="1460761" cy="1211997"/>
          </a:xfrm>
          <a:prstGeom prst="bentConnector3">
            <a:avLst>
              <a:gd name="adj1" fmla="val 100078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277 Rombo"/>
          <p:cNvSpPr/>
          <p:nvPr/>
        </p:nvSpPr>
        <p:spPr>
          <a:xfrm>
            <a:off x="5006233" y="3309597"/>
            <a:ext cx="809974" cy="66035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/>
            </a:r>
            <a:br>
              <a:rPr lang="es-ES" sz="800" dirty="0" smtClean="0">
                <a:solidFill>
                  <a:schemeClr val="tx1"/>
                </a:solidFill>
              </a:rPr>
            </a:br>
            <a:r>
              <a:rPr lang="es-ES" sz="800" dirty="0" err="1" smtClean="0">
                <a:solidFill>
                  <a:schemeClr val="tx1"/>
                </a:solidFill>
              </a:rPr>
              <a:t>is</a:t>
            </a:r>
            <a:r>
              <a:rPr lang="es-ES" sz="800" dirty="0" smtClean="0">
                <a:solidFill>
                  <a:schemeClr val="tx1"/>
                </a:solidFill>
              </a:rPr>
              <a:t> </a:t>
            </a:r>
            <a:r>
              <a:rPr lang="es-ES" sz="800" dirty="0" err="1" smtClean="0">
                <a:solidFill>
                  <a:schemeClr val="tx1"/>
                </a:solidFill>
              </a:rPr>
              <a:t>updated</a:t>
            </a:r>
            <a:r>
              <a:rPr lang="es-ES" sz="800" dirty="0" smtClean="0">
                <a:solidFill>
                  <a:schemeClr val="tx1"/>
                </a:solidFill>
              </a:rPr>
              <a:t/>
            </a:r>
            <a:br>
              <a:rPr lang="es-ES" sz="800" dirty="0" smtClean="0">
                <a:solidFill>
                  <a:schemeClr val="tx1"/>
                </a:solidFill>
              </a:rPr>
            </a:br>
            <a:r>
              <a:rPr lang="es-ES" sz="800" dirty="0" err="1" smtClean="0">
                <a:solidFill>
                  <a:schemeClr val="tx1"/>
                </a:solidFill>
              </a:rPr>
              <a:t>by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279" name="278 CuadroTexto"/>
          <p:cNvSpPr txBox="1"/>
          <p:nvPr/>
        </p:nvSpPr>
        <p:spPr>
          <a:xfrm>
            <a:off x="5364088" y="4636367"/>
            <a:ext cx="4255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(1, 1)</a:t>
            </a:r>
            <a:endParaRPr lang="es-ES" sz="800" dirty="0"/>
          </a:p>
        </p:txBody>
      </p:sp>
      <p:sp>
        <p:nvSpPr>
          <p:cNvPr id="280" name="279 CuadroTexto"/>
          <p:cNvSpPr txBox="1"/>
          <p:nvPr/>
        </p:nvSpPr>
        <p:spPr>
          <a:xfrm>
            <a:off x="6429039" y="3390097"/>
            <a:ext cx="4255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(0, n)</a:t>
            </a:r>
            <a:endParaRPr lang="es-ES" sz="800" dirty="0"/>
          </a:p>
        </p:txBody>
      </p:sp>
      <p:sp>
        <p:nvSpPr>
          <p:cNvPr id="281" name="280 CuadroTexto"/>
          <p:cNvSpPr txBox="1"/>
          <p:nvPr/>
        </p:nvSpPr>
        <p:spPr>
          <a:xfrm>
            <a:off x="5556127" y="3785317"/>
            <a:ext cx="4255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1:N</a:t>
            </a:r>
            <a:endParaRPr lang="es-ES" sz="800" dirty="0"/>
          </a:p>
        </p:txBody>
      </p:sp>
      <p:cxnSp>
        <p:nvCxnSpPr>
          <p:cNvPr id="282" name="281 Conector recto"/>
          <p:cNvCxnSpPr/>
          <p:nvPr/>
        </p:nvCxnSpPr>
        <p:spPr>
          <a:xfrm>
            <a:off x="1067795" y="4438043"/>
            <a:ext cx="0" cy="14958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282 Rombo"/>
          <p:cNvSpPr/>
          <p:nvPr/>
        </p:nvSpPr>
        <p:spPr>
          <a:xfrm>
            <a:off x="685477" y="4924239"/>
            <a:ext cx="762240" cy="6214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/>
            </a:r>
            <a:br>
              <a:rPr lang="es-ES" sz="800" dirty="0" smtClean="0">
                <a:solidFill>
                  <a:schemeClr val="tx1"/>
                </a:solidFill>
              </a:rPr>
            </a:br>
            <a:r>
              <a:rPr lang="es-ES" sz="800" dirty="0" err="1" smtClean="0">
                <a:solidFill>
                  <a:schemeClr val="tx1"/>
                </a:solidFill>
              </a:rPr>
              <a:t>is</a:t>
            </a:r>
            <a:r>
              <a:rPr lang="es-ES" sz="800" dirty="0" smtClean="0">
                <a:solidFill>
                  <a:schemeClr val="tx1"/>
                </a:solidFill>
              </a:rPr>
              <a:t> </a:t>
            </a:r>
            <a:r>
              <a:rPr lang="es-ES" sz="800" dirty="0" err="1" smtClean="0">
                <a:solidFill>
                  <a:schemeClr val="tx1"/>
                </a:solidFill>
              </a:rPr>
              <a:t>composed</a:t>
            </a:r>
            <a:r>
              <a:rPr lang="es-ES" sz="800" dirty="0" smtClean="0">
                <a:solidFill>
                  <a:schemeClr val="tx1"/>
                </a:solidFill>
              </a:rPr>
              <a:t/>
            </a:r>
            <a:br>
              <a:rPr lang="es-ES" sz="800" dirty="0" smtClean="0">
                <a:solidFill>
                  <a:schemeClr val="tx1"/>
                </a:solidFill>
              </a:rPr>
            </a:br>
            <a:r>
              <a:rPr lang="es-ES" sz="800" dirty="0" err="1" smtClean="0">
                <a:solidFill>
                  <a:schemeClr val="tx1"/>
                </a:solidFill>
              </a:rPr>
              <a:t>by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284" name="283 CuadroTexto"/>
          <p:cNvSpPr txBox="1"/>
          <p:nvPr/>
        </p:nvSpPr>
        <p:spPr>
          <a:xfrm>
            <a:off x="1014272" y="4438720"/>
            <a:ext cx="4255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(1, n)</a:t>
            </a:r>
            <a:endParaRPr lang="es-ES" sz="800" dirty="0"/>
          </a:p>
        </p:txBody>
      </p:sp>
      <p:sp>
        <p:nvSpPr>
          <p:cNvPr id="285" name="284 CuadroTexto"/>
          <p:cNvSpPr txBox="1"/>
          <p:nvPr/>
        </p:nvSpPr>
        <p:spPr>
          <a:xfrm>
            <a:off x="1012931" y="5711113"/>
            <a:ext cx="4255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(1, 1)</a:t>
            </a:r>
            <a:endParaRPr lang="es-ES" sz="800" dirty="0"/>
          </a:p>
        </p:txBody>
      </p:sp>
      <p:sp>
        <p:nvSpPr>
          <p:cNvPr id="286" name="285 CuadroTexto"/>
          <p:cNvSpPr txBox="1"/>
          <p:nvPr/>
        </p:nvSpPr>
        <p:spPr>
          <a:xfrm>
            <a:off x="1352587" y="5260238"/>
            <a:ext cx="4255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1:N</a:t>
            </a:r>
            <a:endParaRPr lang="es-ES" sz="800" dirty="0"/>
          </a:p>
        </p:txBody>
      </p:sp>
      <p:grpSp>
        <p:nvGrpSpPr>
          <p:cNvPr id="287" name="286 Grupo"/>
          <p:cNvGrpSpPr/>
          <p:nvPr/>
        </p:nvGrpSpPr>
        <p:grpSpPr>
          <a:xfrm>
            <a:off x="352480" y="2322833"/>
            <a:ext cx="1339200" cy="1289603"/>
            <a:chOff x="669665" y="4940237"/>
            <a:chExt cx="1339200" cy="1289603"/>
          </a:xfrm>
        </p:grpSpPr>
        <p:sp>
          <p:nvSpPr>
            <p:cNvPr id="288" name="287 Rectángulo"/>
            <p:cNvSpPr/>
            <p:nvPr/>
          </p:nvSpPr>
          <p:spPr>
            <a:xfrm>
              <a:off x="808916" y="5301208"/>
              <a:ext cx="1152128" cy="360040"/>
            </a:xfrm>
            <a:prstGeom prst="rect">
              <a:avLst/>
            </a:prstGeom>
            <a:ln w="381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 dirty="0" smtClean="0">
                  <a:solidFill>
                    <a:schemeClr val="tx1"/>
                  </a:solidFill>
                </a:rPr>
                <a:t>ISSUE IMPORTANCE</a:t>
              </a:r>
              <a:endParaRPr lang="es-ES" sz="1050" b="1" dirty="0">
                <a:solidFill>
                  <a:schemeClr val="tx1"/>
                </a:solidFill>
              </a:endParaRPr>
            </a:p>
          </p:txBody>
        </p:sp>
        <p:cxnSp>
          <p:nvCxnSpPr>
            <p:cNvPr id="289" name="288 Conector recto"/>
            <p:cNvCxnSpPr/>
            <p:nvPr/>
          </p:nvCxnSpPr>
          <p:spPr>
            <a:xfrm>
              <a:off x="1196008" y="5116244"/>
              <a:ext cx="0" cy="18002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289 Elipse"/>
            <p:cNvSpPr/>
            <p:nvPr/>
          </p:nvSpPr>
          <p:spPr>
            <a:xfrm>
              <a:off x="1124000" y="497222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000">
                <a:solidFill>
                  <a:schemeClr val="tx1"/>
                </a:solidFill>
              </a:endParaRPr>
            </a:p>
          </p:txBody>
        </p:sp>
        <p:sp>
          <p:nvSpPr>
            <p:cNvPr id="291" name="290 CuadroTexto"/>
            <p:cNvSpPr txBox="1"/>
            <p:nvPr/>
          </p:nvSpPr>
          <p:spPr>
            <a:xfrm>
              <a:off x="1223441" y="4940237"/>
              <a:ext cx="44633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 smtClean="0"/>
                <a:t>ID</a:t>
              </a:r>
              <a:endParaRPr lang="es-ES" sz="900" dirty="0"/>
            </a:p>
          </p:txBody>
        </p:sp>
        <p:cxnSp>
          <p:nvCxnSpPr>
            <p:cNvPr id="292" name="291 Conector recto"/>
            <p:cNvCxnSpPr/>
            <p:nvPr/>
          </p:nvCxnSpPr>
          <p:spPr>
            <a:xfrm flipV="1">
              <a:off x="988036" y="5659458"/>
              <a:ext cx="0" cy="21839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292 Elipse"/>
            <p:cNvSpPr/>
            <p:nvPr/>
          </p:nvSpPr>
          <p:spPr>
            <a:xfrm>
              <a:off x="919788" y="5854992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000">
                <a:solidFill>
                  <a:schemeClr val="tx1"/>
                </a:solidFill>
              </a:endParaRPr>
            </a:p>
          </p:txBody>
        </p:sp>
        <p:sp>
          <p:nvSpPr>
            <p:cNvPr id="294" name="293 CuadroTexto"/>
            <p:cNvSpPr txBox="1"/>
            <p:nvPr/>
          </p:nvSpPr>
          <p:spPr>
            <a:xfrm>
              <a:off x="669665" y="5991388"/>
              <a:ext cx="64209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 smtClean="0"/>
                <a:t>NAME</a:t>
              </a:r>
              <a:endParaRPr lang="es-ES" sz="900" dirty="0"/>
            </a:p>
          </p:txBody>
        </p:sp>
        <p:cxnSp>
          <p:nvCxnSpPr>
            <p:cNvPr id="295" name="294 Conector recto"/>
            <p:cNvCxnSpPr/>
            <p:nvPr/>
          </p:nvCxnSpPr>
          <p:spPr>
            <a:xfrm flipV="1">
              <a:off x="1566764" y="5659458"/>
              <a:ext cx="0" cy="21839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295 Elipse"/>
            <p:cNvSpPr/>
            <p:nvPr/>
          </p:nvSpPr>
          <p:spPr>
            <a:xfrm>
              <a:off x="1498516" y="5862612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000">
                <a:solidFill>
                  <a:schemeClr val="tx1"/>
                </a:solidFill>
              </a:endParaRPr>
            </a:p>
          </p:txBody>
        </p:sp>
        <p:sp>
          <p:nvSpPr>
            <p:cNvPr id="297" name="296 CuadroTexto"/>
            <p:cNvSpPr txBox="1"/>
            <p:nvPr/>
          </p:nvSpPr>
          <p:spPr>
            <a:xfrm>
              <a:off x="1145256" y="5999008"/>
              <a:ext cx="8636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/>
                <a:t>DESCRIPTION</a:t>
              </a:r>
            </a:p>
          </p:txBody>
        </p:sp>
      </p:grpSp>
      <p:cxnSp>
        <p:nvCxnSpPr>
          <p:cNvPr id="298" name="297 Conector recto"/>
          <p:cNvCxnSpPr/>
          <p:nvPr/>
        </p:nvCxnSpPr>
        <p:spPr>
          <a:xfrm>
            <a:off x="830124" y="5118204"/>
            <a:ext cx="468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298 CuadroTexto"/>
          <p:cNvSpPr txBox="1"/>
          <p:nvPr/>
        </p:nvSpPr>
        <p:spPr>
          <a:xfrm>
            <a:off x="936426" y="4892020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E</a:t>
            </a:r>
          </a:p>
        </p:txBody>
      </p:sp>
      <p:cxnSp>
        <p:nvCxnSpPr>
          <p:cNvPr id="300" name="299 Conector recto"/>
          <p:cNvCxnSpPr/>
          <p:nvPr/>
        </p:nvCxnSpPr>
        <p:spPr>
          <a:xfrm>
            <a:off x="6142010" y="5352516"/>
            <a:ext cx="468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300 CuadroTexto"/>
          <p:cNvSpPr txBox="1"/>
          <p:nvPr/>
        </p:nvSpPr>
        <p:spPr>
          <a:xfrm>
            <a:off x="6248312" y="5126332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E</a:t>
            </a:r>
          </a:p>
        </p:txBody>
      </p:sp>
      <p:cxnSp>
        <p:nvCxnSpPr>
          <p:cNvPr id="302" name="301 Conector recto"/>
          <p:cNvCxnSpPr/>
          <p:nvPr/>
        </p:nvCxnSpPr>
        <p:spPr>
          <a:xfrm>
            <a:off x="5169199" y="3512438"/>
            <a:ext cx="486731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302 CuadroTexto"/>
          <p:cNvSpPr txBox="1"/>
          <p:nvPr/>
        </p:nvSpPr>
        <p:spPr>
          <a:xfrm>
            <a:off x="5265792" y="3281021"/>
            <a:ext cx="324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 smtClean="0"/>
              <a:t>ID</a:t>
            </a:r>
            <a:endParaRPr lang="es-ES" sz="1200" b="1" dirty="0"/>
          </a:p>
        </p:txBody>
      </p:sp>
      <p:sp>
        <p:nvSpPr>
          <p:cNvPr id="304" name="303 CuadroTexto"/>
          <p:cNvSpPr txBox="1"/>
          <p:nvPr/>
        </p:nvSpPr>
        <p:spPr>
          <a:xfrm>
            <a:off x="2357850" y="6069236"/>
            <a:ext cx="4061818" cy="73866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es-E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 estructura de la información de los usuarios y roles</a:t>
            </a:r>
            <a:br>
              <a:rPr lang="es-E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s-E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que se debe almacenar en el sistema queda definida</a:t>
            </a:r>
            <a:br>
              <a:rPr lang="es-E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s-E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 el modelo conceptual de datos de la </a:t>
            </a:r>
            <a:r>
              <a:rPr lang="es-ES" sz="14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UserTK</a:t>
            </a:r>
            <a:endParaRPr lang="es-ES" sz="1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05" name="304 Grupo"/>
          <p:cNvGrpSpPr/>
          <p:nvPr/>
        </p:nvGrpSpPr>
        <p:grpSpPr>
          <a:xfrm>
            <a:off x="352480" y="3717032"/>
            <a:ext cx="1627232" cy="1312463"/>
            <a:chOff x="669665" y="4940237"/>
            <a:chExt cx="1627232" cy="1312463"/>
          </a:xfrm>
        </p:grpSpPr>
        <p:sp>
          <p:nvSpPr>
            <p:cNvPr id="306" name="305 Rectángulo"/>
            <p:cNvSpPr/>
            <p:nvPr/>
          </p:nvSpPr>
          <p:spPr>
            <a:xfrm>
              <a:off x="808916" y="5301208"/>
              <a:ext cx="1152128" cy="360040"/>
            </a:xfrm>
            <a:prstGeom prst="rect">
              <a:avLst/>
            </a:prstGeom>
            <a:ln w="381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 dirty="0" smtClean="0">
                  <a:solidFill>
                    <a:schemeClr val="tx1"/>
                  </a:solidFill>
                </a:rPr>
                <a:t>ISSUE TYPE</a:t>
              </a:r>
              <a:endParaRPr lang="es-ES" sz="1050" b="1" dirty="0">
                <a:solidFill>
                  <a:schemeClr val="tx1"/>
                </a:solidFill>
              </a:endParaRPr>
            </a:p>
          </p:txBody>
        </p:sp>
        <p:cxnSp>
          <p:nvCxnSpPr>
            <p:cNvPr id="307" name="306 Conector recto"/>
            <p:cNvCxnSpPr/>
            <p:nvPr/>
          </p:nvCxnSpPr>
          <p:spPr>
            <a:xfrm>
              <a:off x="1196008" y="5116244"/>
              <a:ext cx="0" cy="18002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" name="307 Elipse"/>
            <p:cNvSpPr/>
            <p:nvPr/>
          </p:nvSpPr>
          <p:spPr>
            <a:xfrm>
              <a:off x="1124000" y="497222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000">
                <a:solidFill>
                  <a:schemeClr val="tx1"/>
                </a:solidFill>
              </a:endParaRPr>
            </a:p>
          </p:txBody>
        </p:sp>
        <p:sp>
          <p:nvSpPr>
            <p:cNvPr id="309" name="308 CuadroTexto"/>
            <p:cNvSpPr txBox="1"/>
            <p:nvPr/>
          </p:nvSpPr>
          <p:spPr>
            <a:xfrm>
              <a:off x="1223441" y="4940237"/>
              <a:ext cx="44633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 smtClean="0"/>
                <a:t>ID</a:t>
              </a:r>
              <a:endParaRPr lang="es-ES" sz="900" dirty="0"/>
            </a:p>
          </p:txBody>
        </p:sp>
        <p:cxnSp>
          <p:nvCxnSpPr>
            <p:cNvPr id="310" name="309 Conector recto"/>
            <p:cNvCxnSpPr/>
            <p:nvPr/>
          </p:nvCxnSpPr>
          <p:spPr>
            <a:xfrm flipV="1">
              <a:off x="988036" y="5659458"/>
              <a:ext cx="0" cy="21839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310 Elipse"/>
            <p:cNvSpPr/>
            <p:nvPr/>
          </p:nvSpPr>
          <p:spPr>
            <a:xfrm>
              <a:off x="919788" y="5862612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000">
                <a:solidFill>
                  <a:schemeClr val="tx1"/>
                </a:solidFill>
              </a:endParaRPr>
            </a:p>
          </p:txBody>
        </p:sp>
        <p:sp>
          <p:nvSpPr>
            <p:cNvPr id="312" name="311 CuadroTexto"/>
            <p:cNvSpPr txBox="1"/>
            <p:nvPr/>
          </p:nvSpPr>
          <p:spPr>
            <a:xfrm>
              <a:off x="669665" y="6021868"/>
              <a:ext cx="64209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 smtClean="0"/>
                <a:t>NAME</a:t>
              </a:r>
              <a:endParaRPr lang="es-ES" sz="900" dirty="0"/>
            </a:p>
          </p:txBody>
        </p:sp>
        <p:cxnSp>
          <p:nvCxnSpPr>
            <p:cNvPr id="313" name="312 Conector recto"/>
            <p:cNvCxnSpPr/>
            <p:nvPr/>
          </p:nvCxnSpPr>
          <p:spPr>
            <a:xfrm flipV="1">
              <a:off x="1854796" y="5659458"/>
              <a:ext cx="0" cy="21839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4" name="313 Elipse"/>
            <p:cNvSpPr/>
            <p:nvPr/>
          </p:nvSpPr>
          <p:spPr>
            <a:xfrm>
              <a:off x="1786548" y="5862612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000">
                <a:solidFill>
                  <a:schemeClr val="tx1"/>
                </a:solidFill>
              </a:endParaRPr>
            </a:p>
          </p:txBody>
        </p:sp>
        <p:sp>
          <p:nvSpPr>
            <p:cNvPr id="315" name="314 CuadroTexto"/>
            <p:cNvSpPr txBox="1"/>
            <p:nvPr/>
          </p:nvSpPr>
          <p:spPr>
            <a:xfrm>
              <a:off x="1433288" y="5999008"/>
              <a:ext cx="8636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/>
                <a:t>DESCRIPTION</a:t>
              </a:r>
            </a:p>
          </p:txBody>
        </p:sp>
      </p:grpSp>
      <p:grpSp>
        <p:nvGrpSpPr>
          <p:cNvPr id="316" name="315 Grupo"/>
          <p:cNvGrpSpPr/>
          <p:nvPr/>
        </p:nvGrpSpPr>
        <p:grpSpPr>
          <a:xfrm>
            <a:off x="382978" y="5554705"/>
            <a:ext cx="1308702" cy="1307819"/>
            <a:chOff x="700163" y="4922021"/>
            <a:chExt cx="1308702" cy="1307819"/>
          </a:xfrm>
        </p:grpSpPr>
        <p:sp>
          <p:nvSpPr>
            <p:cNvPr id="317" name="316 Rectángulo"/>
            <p:cNvSpPr/>
            <p:nvPr/>
          </p:nvSpPr>
          <p:spPr>
            <a:xfrm>
              <a:off x="808916" y="5301208"/>
              <a:ext cx="1152128" cy="360040"/>
            </a:xfrm>
            <a:prstGeom prst="rect">
              <a:avLst/>
            </a:prstGeom>
            <a:ln w="381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 dirty="0" smtClean="0">
                  <a:solidFill>
                    <a:schemeClr val="tx1"/>
                  </a:solidFill>
                </a:rPr>
                <a:t>ISSUE SCOPE</a:t>
              </a:r>
              <a:endParaRPr lang="es-ES" sz="1050" b="1" dirty="0">
                <a:solidFill>
                  <a:schemeClr val="tx1"/>
                </a:solidFill>
              </a:endParaRPr>
            </a:p>
          </p:txBody>
        </p:sp>
        <p:cxnSp>
          <p:nvCxnSpPr>
            <p:cNvPr id="318" name="317 Conector recto"/>
            <p:cNvCxnSpPr/>
            <p:nvPr/>
          </p:nvCxnSpPr>
          <p:spPr>
            <a:xfrm>
              <a:off x="928745" y="5116244"/>
              <a:ext cx="0" cy="18002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318 Elipse"/>
            <p:cNvSpPr/>
            <p:nvPr/>
          </p:nvSpPr>
          <p:spPr>
            <a:xfrm>
              <a:off x="856737" y="497222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000">
                <a:solidFill>
                  <a:schemeClr val="tx1"/>
                </a:solidFill>
              </a:endParaRPr>
            </a:p>
          </p:txBody>
        </p:sp>
        <p:sp>
          <p:nvSpPr>
            <p:cNvPr id="320" name="319 CuadroTexto"/>
            <p:cNvSpPr txBox="1"/>
            <p:nvPr/>
          </p:nvSpPr>
          <p:spPr>
            <a:xfrm>
              <a:off x="956178" y="4922021"/>
              <a:ext cx="44633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 smtClean="0"/>
                <a:t>ID</a:t>
              </a:r>
              <a:endParaRPr lang="es-ES" sz="900" dirty="0"/>
            </a:p>
          </p:txBody>
        </p:sp>
        <p:cxnSp>
          <p:nvCxnSpPr>
            <p:cNvPr id="321" name="320 Conector recto"/>
            <p:cNvCxnSpPr/>
            <p:nvPr/>
          </p:nvCxnSpPr>
          <p:spPr>
            <a:xfrm flipV="1">
              <a:off x="988036" y="5659458"/>
              <a:ext cx="0" cy="21839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321 Elipse"/>
            <p:cNvSpPr/>
            <p:nvPr/>
          </p:nvSpPr>
          <p:spPr>
            <a:xfrm>
              <a:off x="919788" y="5862612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000">
                <a:solidFill>
                  <a:schemeClr val="tx1"/>
                </a:solidFill>
              </a:endParaRPr>
            </a:p>
          </p:txBody>
        </p:sp>
        <p:sp>
          <p:nvSpPr>
            <p:cNvPr id="323" name="322 CuadroTexto"/>
            <p:cNvSpPr txBox="1"/>
            <p:nvPr/>
          </p:nvSpPr>
          <p:spPr>
            <a:xfrm>
              <a:off x="700163" y="5991388"/>
              <a:ext cx="6014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 smtClean="0"/>
                <a:t>NAME</a:t>
              </a:r>
              <a:endParaRPr lang="es-ES" sz="900" dirty="0"/>
            </a:p>
          </p:txBody>
        </p:sp>
        <p:cxnSp>
          <p:nvCxnSpPr>
            <p:cNvPr id="324" name="323 Conector recto"/>
            <p:cNvCxnSpPr/>
            <p:nvPr/>
          </p:nvCxnSpPr>
          <p:spPr>
            <a:xfrm flipV="1">
              <a:off x="1566764" y="5659458"/>
              <a:ext cx="0" cy="21839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5" name="324 Elipse"/>
            <p:cNvSpPr/>
            <p:nvPr/>
          </p:nvSpPr>
          <p:spPr>
            <a:xfrm>
              <a:off x="1498516" y="5862612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000">
                <a:solidFill>
                  <a:schemeClr val="tx1"/>
                </a:solidFill>
              </a:endParaRPr>
            </a:p>
          </p:txBody>
        </p:sp>
        <p:sp>
          <p:nvSpPr>
            <p:cNvPr id="326" name="325 CuadroTexto"/>
            <p:cNvSpPr txBox="1"/>
            <p:nvPr/>
          </p:nvSpPr>
          <p:spPr>
            <a:xfrm>
              <a:off x="1145256" y="5999008"/>
              <a:ext cx="8636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 smtClean="0"/>
                <a:t>DESCRIPTION</a:t>
              </a:r>
              <a:endParaRPr lang="es-ES" sz="900" dirty="0"/>
            </a:p>
          </p:txBody>
        </p:sp>
      </p:grpSp>
      <p:cxnSp>
        <p:nvCxnSpPr>
          <p:cNvPr id="327" name="326 Conector recto"/>
          <p:cNvCxnSpPr/>
          <p:nvPr/>
        </p:nvCxnSpPr>
        <p:spPr>
          <a:xfrm>
            <a:off x="2067478" y="4523937"/>
            <a:ext cx="468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327 CuadroTexto"/>
          <p:cNvSpPr txBox="1"/>
          <p:nvPr/>
        </p:nvSpPr>
        <p:spPr>
          <a:xfrm>
            <a:off x="2173780" y="4297753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9640720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2" descr="C:\Users\fcamarer\Documents\Cursos UC\BpE_Modelado Técnico (OO)\I\Ejercicios\PD-SWD-MOD-I-ES-BpE-MTOO-Solución-Ejercicio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37430"/>
            <a:ext cx="8532440" cy="491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1 Título"/>
          <p:cNvSpPr>
            <a:spLocks noGrp="1"/>
          </p:cNvSpPr>
          <p:nvPr>
            <p:ph type="title"/>
          </p:nvPr>
        </p:nvSpPr>
        <p:spPr>
          <a:xfrm>
            <a:off x="395536" y="1268760"/>
            <a:ext cx="8280920" cy="432048"/>
          </a:xfrm>
        </p:spPr>
        <p:txBody>
          <a:bodyPr>
            <a:normAutofit/>
          </a:bodyPr>
          <a:lstStyle/>
          <a:p>
            <a:r>
              <a:rPr lang="es-ES" dirty="0" smtClean="0"/>
              <a:t>elaborar modelo de componentes</a:t>
            </a:r>
            <a:endParaRPr lang="es-ES" dirty="0"/>
          </a:p>
        </p:txBody>
      </p:sp>
      <p:sp>
        <p:nvSpPr>
          <p:cNvPr id="162" name="2 Marcador de texto"/>
          <p:cNvSpPr>
            <a:spLocks noGrp="1"/>
          </p:cNvSpPr>
          <p:nvPr>
            <p:ph type="body" idx="1"/>
          </p:nvPr>
        </p:nvSpPr>
        <p:spPr>
          <a:xfrm>
            <a:off x="395536" y="1700808"/>
            <a:ext cx="8280920" cy="432048"/>
          </a:xfrm>
        </p:spPr>
        <p:txBody>
          <a:bodyPr/>
          <a:lstStyle/>
          <a:p>
            <a:r>
              <a:rPr lang="es-ES" dirty="0"/>
              <a:t>Ejercicio 1.2: elaborar el modelo de dominio</a:t>
            </a:r>
          </a:p>
        </p:txBody>
      </p:sp>
      <p:sp>
        <p:nvSpPr>
          <p:cNvPr id="136" name="135 CuadroTexto"/>
          <p:cNvSpPr txBox="1"/>
          <p:nvPr/>
        </p:nvSpPr>
        <p:spPr>
          <a:xfrm>
            <a:off x="5772207" y="6165304"/>
            <a:ext cx="3408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1" i="1" u="none" strike="noStrike" kern="0" cap="none" spc="0" normalizeH="0" baseline="0" noProof="0" dirty="0" smtClean="0">
                <a:ln>
                  <a:noFill/>
                </a:ln>
                <a:solidFill>
                  <a:srgbClr val="960F68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solución propuesta</a:t>
            </a:r>
            <a:endParaRPr kumimoji="0" lang="es-ES" sz="3200" b="1" i="1" u="none" strike="noStrike" kern="0" cap="none" spc="0" normalizeH="0" baseline="0" noProof="0" dirty="0">
              <a:ln>
                <a:noFill/>
              </a:ln>
              <a:solidFill>
                <a:srgbClr val="960F68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6049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elaborar modelo de componentes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Ejercicio 1.3: identificar componentes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3718416"/>
          </a:xfrm>
        </p:spPr>
        <p:txBody>
          <a:bodyPr>
            <a:noAutofit/>
          </a:bodyPr>
          <a:lstStyle/>
          <a:p>
            <a:r>
              <a:rPr lang="es-ES" b="1" dirty="0"/>
              <a:t>Resumen del ejercicio:</a:t>
            </a:r>
          </a:p>
          <a:p>
            <a:endParaRPr lang="es-ES" b="1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es-ES" dirty="0"/>
              <a:t>Identificar los componentes necesarios para implementar el caso de uso Consultar </a:t>
            </a:r>
            <a:r>
              <a:rPr lang="es-ES" dirty="0" err="1"/>
              <a:t>IssueBox</a:t>
            </a:r>
            <a:r>
              <a:rPr lang="es-ES" dirty="0"/>
              <a:t> (</a:t>
            </a:r>
            <a:r>
              <a:rPr lang="es-ES" dirty="0" err="1"/>
              <a:t>Requester</a:t>
            </a:r>
            <a:r>
              <a:rPr lang="es-ES" dirty="0"/>
              <a:t>), partiendo de los estereotipos definidos en la arquitectura. Consejo: utilizar la estrategia top-</a:t>
            </a:r>
            <a:r>
              <a:rPr lang="es-ES" dirty="0" err="1"/>
              <a:t>down</a:t>
            </a:r>
            <a:r>
              <a:rPr lang="es-ES" dirty="0"/>
              <a:t> e identificar componentes capa por </a:t>
            </a:r>
            <a:r>
              <a:rPr lang="es-ES" dirty="0" smtClean="0"/>
              <a:t>capa, hacia </a:t>
            </a:r>
            <a:r>
              <a:rPr lang="es-ES" dirty="0"/>
              <a:t>abajo.</a:t>
            </a:r>
          </a:p>
          <a:p>
            <a:pPr marL="342900" indent="-342900" algn="just">
              <a:buFont typeface="+mj-lt"/>
              <a:buAutoNum type="arabicPeriod"/>
            </a:pPr>
            <a:endParaRPr lang="es-ES" dirty="0"/>
          </a:p>
          <a:p>
            <a:pPr marL="342900" indent="-342900" algn="just">
              <a:buFont typeface="+mj-lt"/>
              <a:buAutoNum type="arabicPeriod"/>
            </a:pPr>
            <a:r>
              <a:rPr lang="es-ES" dirty="0"/>
              <a:t>Asignación de responsabilidades a objetos: identificar y especificar atributos, métodos y relaciones necesarias de cada uno de los componentes.</a:t>
            </a:r>
          </a:p>
          <a:p>
            <a:pPr marL="342900" indent="-342900" algn="just">
              <a:buFont typeface="+mj-lt"/>
              <a:buAutoNum type="arabicPeriod"/>
            </a:pPr>
            <a:endParaRPr lang="es-ES" dirty="0"/>
          </a:p>
          <a:p>
            <a:pPr marL="342900" indent="-342900" algn="just">
              <a:buFont typeface="+mj-lt"/>
              <a:buAutoNum type="arabicPeriod"/>
            </a:pPr>
            <a:r>
              <a:rPr lang="es-ES" dirty="0"/>
              <a:t>Completar el diagrama de clases entregado.</a:t>
            </a:r>
          </a:p>
          <a:p>
            <a:pPr marL="342900" indent="-342900" algn="just">
              <a:buFont typeface="+mj-lt"/>
              <a:buAutoNum type="arabicPeriod"/>
            </a:pPr>
            <a:endParaRPr lang="es-ES" dirty="0"/>
          </a:p>
          <a:p>
            <a:pPr marL="342900" indent="-342900" algn="just">
              <a:buFont typeface="+mj-lt"/>
              <a:buAutoNum type="arabicPeriod"/>
            </a:pPr>
            <a:r>
              <a:rPr lang="es-ES" dirty="0"/>
              <a:t>Exponer las conclusiones del ejercicio al resto de equipos.</a:t>
            </a:r>
          </a:p>
        </p:txBody>
      </p:sp>
    </p:spTree>
    <p:extLst>
      <p:ext uri="{BB962C8B-B14F-4D97-AF65-F5344CB8AC3E}">
        <p14:creationId xmlns:p14="http://schemas.microsoft.com/office/powerpoint/2010/main" val="38270248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Usersad.everis.int\enterprise_files\Spain\Madrid\Data\Formacion\Formación presencial\Banco trabajo formadores\Proyectos FY15\BpE - Fase II DSW\A&amp;D - Modelado Técnico\Ejercicios\Clases Vac￭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25" y="2023568"/>
            <a:ext cx="6953350" cy="474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elaborar modelo de componentes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Ejercicio 1.3: identificar componentes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5292080" y="6165304"/>
            <a:ext cx="3845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1" i="1" u="none" strike="noStrike" kern="0" cap="none" spc="0" normalizeH="0" baseline="0" noProof="0" dirty="0" smtClean="0">
                <a:ln>
                  <a:noFill/>
                </a:ln>
                <a:solidFill>
                  <a:srgbClr val="960F68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diagrama incompleto</a:t>
            </a:r>
            <a:endParaRPr kumimoji="0" lang="es-ES" sz="3200" b="1" i="1" u="none" strike="noStrike" kern="0" cap="none" spc="0" normalizeH="0" baseline="0" noProof="0" dirty="0">
              <a:ln>
                <a:noFill/>
              </a:ln>
              <a:solidFill>
                <a:srgbClr val="960F68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2685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39370"/>
            <a:ext cx="7568132" cy="4885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elaborar modelo de componentes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Ejercicio 1.3: identificar componentes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5772207" y="6165304"/>
            <a:ext cx="3408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1" i="1" u="none" strike="noStrike" kern="0" cap="none" spc="0" normalizeH="0" baseline="0" noProof="0" dirty="0" smtClean="0">
                <a:ln>
                  <a:noFill/>
                </a:ln>
                <a:solidFill>
                  <a:srgbClr val="960F68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solución propuesta</a:t>
            </a:r>
            <a:endParaRPr kumimoji="0" lang="es-ES" sz="3200" b="1" i="1" u="none" strike="noStrike" kern="0" cap="none" spc="0" normalizeH="0" baseline="0" noProof="0" dirty="0">
              <a:ln>
                <a:noFill/>
              </a:ln>
              <a:solidFill>
                <a:srgbClr val="960F68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7626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elaborar modelo de componentes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Ejercicio 1.4: realización de casos de uso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4464496"/>
          </a:xfrm>
        </p:spPr>
        <p:txBody>
          <a:bodyPr>
            <a:noAutofit/>
          </a:bodyPr>
          <a:lstStyle/>
          <a:p>
            <a:r>
              <a:rPr lang="es-ES" b="1" dirty="0"/>
              <a:t>Resumen del ejercicio:</a:t>
            </a:r>
          </a:p>
          <a:p>
            <a:endParaRPr lang="es-ES" b="1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es-ES" dirty="0"/>
              <a:t>Completar el diagrama de secuencia de la transacción "Acceso a </a:t>
            </a:r>
            <a:r>
              <a:rPr lang="es-ES" dirty="0" err="1"/>
              <a:t>IssueBox</a:t>
            </a:r>
            <a:r>
              <a:rPr lang="es-ES" dirty="0"/>
              <a:t> (</a:t>
            </a:r>
            <a:r>
              <a:rPr lang="es-ES" dirty="0" err="1"/>
              <a:t>requester</a:t>
            </a:r>
            <a:r>
              <a:rPr lang="es-ES" dirty="0"/>
              <a:t>)" del caso de uso "Consultar </a:t>
            </a:r>
            <a:r>
              <a:rPr lang="es-ES" dirty="0" err="1"/>
              <a:t>IssueBox</a:t>
            </a:r>
            <a:r>
              <a:rPr lang="es-ES" dirty="0"/>
              <a:t> (</a:t>
            </a:r>
            <a:r>
              <a:rPr lang="es-ES" dirty="0" err="1"/>
              <a:t>requester</a:t>
            </a:r>
            <a:r>
              <a:rPr lang="es-ES" dirty="0"/>
              <a:t>)“.</a:t>
            </a:r>
            <a:endParaRPr lang="es-ES" dirty="0">
              <a:sym typeface="Wingdings" pitchFamily="2" charset="2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s-ES" dirty="0">
                <a:sym typeface="Wingdings" pitchFamily="2" charset="2"/>
              </a:rPr>
              <a:t>Aspectos a considerar:</a:t>
            </a:r>
          </a:p>
          <a:p>
            <a:pPr marL="1200150" lvl="1" indent="-457200" algn="just">
              <a:buFont typeface="+mj-lt"/>
              <a:buAutoNum type="alphaLcParenR"/>
            </a:pPr>
            <a:r>
              <a:rPr lang="es-ES" sz="1500" dirty="0">
                <a:solidFill>
                  <a:schemeClr val="bg2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El diagrama ha de empezar desde un método load() definido en el &lt;&lt;</a:t>
            </a:r>
            <a:r>
              <a:rPr lang="es-ES" sz="15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view</a:t>
            </a:r>
            <a:r>
              <a:rPr lang="es-ES" sz="1500" dirty="0">
                <a:solidFill>
                  <a:schemeClr val="bg2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s-ES" sz="15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controller</a:t>
            </a:r>
            <a:r>
              <a:rPr lang="es-ES" sz="1500" dirty="0">
                <a:solidFill>
                  <a:schemeClr val="bg2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&gt;&gt;</a:t>
            </a:r>
          </a:p>
          <a:p>
            <a:pPr marL="1200150" lvl="1" indent="-457200" algn="just">
              <a:buFont typeface="+mj-lt"/>
              <a:buAutoNum type="alphaLcParenR"/>
            </a:pPr>
            <a:r>
              <a:rPr lang="es-ES" sz="1500" dirty="0">
                <a:solidFill>
                  <a:schemeClr val="bg2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La capa de presentación utiliza un patrón MVC. La comunicación entre la vista y el controlador se hace a través de clases especiales intermediarias (Front </a:t>
            </a:r>
            <a:r>
              <a:rPr lang="es-ES" sz="15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Controller</a:t>
            </a:r>
            <a:r>
              <a:rPr lang="es-ES" sz="1500" dirty="0">
                <a:solidFill>
                  <a:schemeClr val="bg2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, </a:t>
            </a:r>
            <a:r>
              <a:rPr lang="es-ES" sz="15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Application</a:t>
            </a:r>
            <a:r>
              <a:rPr lang="es-ES" sz="1500" dirty="0">
                <a:solidFill>
                  <a:schemeClr val="bg2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s-ES" sz="15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Controller</a:t>
            </a:r>
            <a:r>
              <a:rPr lang="es-ES" sz="1500" dirty="0">
                <a:solidFill>
                  <a:schemeClr val="bg2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, View </a:t>
            </a:r>
            <a:r>
              <a:rPr lang="es-ES" sz="15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Dispatcher</a:t>
            </a:r>
            <a:r>
              <a:rPr lang="es-ES" sz="1500" dirty="0">
                <a:solidFill>
                  <a:schemeClr val="bg2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, etc.).</a:t>
            </a:r>
          </a:p>
          <a:p>
            <a:pPr marL="1200150" lvl="1" indent="-457200" algn="just">
              <a:buFont typeface="+mj-lt"/>
              <a:buAutoNum type="alphaLcParenR"/>
            </a:pPr>
            <a:r>
              <a:rPr lang="es-ES" sz="1500" dirty="0">
                <a:solidFill>
                  <a:schemeClr val="bg2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Al trabajar sobre un servidor de aplicaciones con gestión de ciclo de vida e inyección de dependencias, la gran mayoría de clases ya están instanciadas. Si se necesita instanciar nuevos objetos, debe quedar reflejado en el diagrama</a:t>
            </a:r>
          </a:p>
          <a:p>
            <a:pPr marL="1200150" lvl="1" indent="-457200" algn="just">
              <a:buFont typeface="+mj-lt"/>
              <a:buAutoNum type="alphaLcParenR"/>
            </a:pPr>
            <a:r>
              <a:rPr lang="es-ES" sz="1500" dirty="0">
                <a:solidFill>
                  <a:schemeClr val="bg2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La persistencia hacia la base de datos se lleva a cabo a través de un mecanismo ORM (</a:t>
            </a:r>
            <a:r>
              <a:rPr lang="es-ES" sz="15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Hibernate</a:t>
            </a:r>
            <a:r>
              <a:rPr lang="es-ES" sz="1500" dirty="0">
                <a:solidFill>
                  <a:schemeClr val="bg2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, JPA, </a:t>
            </a:r>
            <a:r>
              <a:rPr lang="es-ES" sz="15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LinQ</a:t>
            </a:r>
            <a:r>
              <a:rPr lang="es-ES" sz="1500" dirty="0">
                <a:solidFill>
                  <a:schemeClr val="bg2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, etc.)</a:t>
            </a:r>
          </a:p>
          <a:p>
            <a:pPr marL="1200150" lvl="1" indent="-457200" algn="just">
              <a:buFont typeface="+mj-lt"/>
              <a:buAutoNum type="alphaLcParenR"/>
            </a:pPr>
            <a:endParaRPr lang="es-ES" sz="1500" dirty="0">
              <a:solidFill>
                <a:schemeClr val="bg2"/>
              </a:solidFill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s-ES" dirty="0">
                <a:solidFill>
                  <a:srgbClr val="737373"/>
                </a:solidFill>
              </a:rPr>
              <a:t>Exponer las conclusiones del ejercicio al resto de equipos.</a:t>
            </a:r>
          </a:p>
          <a:p>
            <a:pPr marL="457200" indent="-457200" algn="just">
              <a:buFont typeface="+mj-lt"/>
              <a:buAutoNum type="arabicPeriod"/>
            </a:pPr>
            <a:endParaRPr lang="es-ES" sz="1000" dirty="0" smtClean="0">
              <a:solidFill>
                <a:schemeClr val="bg2"/>
              </a:solidFill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1200150" lvl="1" indent="-457200" algn="just">
              <a:buFont typeface="+mj-lt"/>
              <a:buAutoNum type="alphaLcParenR"/>
            </a:pPr>
            <a:endParaRPr lang="es-ES" sz="1500" dirty="0">
              <a:solidFill>
                <a:schemeClr val="bg2"/>
              </a:solidFill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342900" indent="-342900" algn="just">
              <a:buFont typeface="+mj-lt"/>
              <a:buAutoNum type="arabicPeriod"/>
            </a:pPr>
            <a:endParaRPr lang="es-ES" dirty="0" smtClean="0"/>
          </a:p>
          <a:p>
            <a:pPr marL="342900" indent="-342900" algn="just">
              <a:buFont typeface="+mj-lt"/>
              <a:buAutoNum type="arabicPeriod"/>
            </a:pPr>
            <a:endParaRPr lang="es-ES" dirty="0">
              <a:sym typeface="Wingdings" pitchFamily="2" charset="2"/>
            </a:endParaRPr>
          </a:p>
          <a:p>
            <a:pPr marL="342900" indent="-342900" algn="just">
              <a:buFont typeface="+mj-lt"/>
              <a:buAutoNum type="arabicPeriod"/>
            </a:pPr>
            <a:endParaRPr lang="es-ES" dirty="0">
              <a:sym typeface="Wingdings" pitchFamily="2" charset="2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s-ES" dirty="0" smtClean="0">
                <a:sym typeface="Wingdings" pitchFamily="2" charset="2"/>
              </a:rPr>
              <a:t>Diagramas de clases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597495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elaborar modelo de componentes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Ejercicio 1.4: realización de casos de uso</a:t>
            </a:r>
            <a:endParaRPr lang="es-ES" dirty="0"/>
          </a:p>
        </p:txBody>
      </p:sp>
      <p:pic>
        <p:nvPicPr>
          <p:cNvPr id="3074" name="Picture 2" descr="\\Usersad.everis.int\enterprise_files\Spain\Madrid\Data\Formacion\Formación presencial\Banco trabajo formadores\Proyectos FY15\BpE - Fase II DSW\A&amp;D - Modelado Técnico\Ejercicios\Secuencia Vac￭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32856"/>
            <a:ext cx="6833167" cy="454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5292080" y="6165304"/>
            <a:ext cx="3845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1" i="1" u="none" strike="noStrike" kern="0" cap="none" spc="0" normalizeH="0" baseline="0" noProof="0" dirty="0" smtClean="0">
                <a:ln>
                  <a:noFill/>
                </a:ln>
                <a:solidFill>
                  <a:srgbClr val="960F68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diagrama incompleto</a:t>
            </a:r>
            <a:endParaRPr kumimoji="0" lang="es-ES" sz="3200" b="1" i="1" u="none" strike="noStrike" kern="0" cap="none" spc="0" normalizeH="0" baseline="0" noProof="0" dirty="0">
              <a:ln>
                <a:noFill/>
              </a:ln>
              <a:solidFill>
                <a:srgbClr val="960F68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2114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Tema de Office">
  <a:themeElements>
    <a:clrScheme name="Colores everis">
      <a:dk1>
        <a:srgbClr val="000000"/>
      </a:dk1>
      <a:lt1>
        <a:srgbClr val="FFFFFF"/>
      </a:lt1>
      <a:dk2>
        <a:srgbClr val="9AC104"/>
      </a:dk2>
      <a:lt2>
        <a:srgbClr val="737373"/>
      </a:lt2>
      <a:accent1>
        <a:srgbClr val="9AC104"/>
      </a:accent1>
      <a:accent2>
        <a:srgbClr val="1994A4"/>
      </a:accent2>
      <a:accent3>
        <a:srgbClr val="643269"/>
      </a:accent3>
      <a:accent4>
        <a:srgbClr val="D76734"/>
      </a:accent4>
      <a:accent5>
        <a:srgbClr val="E39F03"/>
      </a:accent5>
      <a:accent6>
        <a:srgbClr val="DDB322"/>
      </a:accent6>
      <a:hlink>
        <a:srgbClr val="0070C0"/>
      </a:hlink>
      <a:folHlink>
        <a:srgbClr val="960F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151237</TotalTime>
  <Words>1312</Words>
  <Application>Microsoft Office PowerPoint</Application>
  <PresentationFormat>Presentación en pantalla (4:3)</PresentationFormat>
  <Paragraphs>224</Paragraphs>
  <Slides>13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Tema de Office</vt:lpstr>
      <vt:lpstr>elaborar modelo de componentes</vt:lpstr>
      <vt:lpstr>elaborar modelo de componentes</vt:lpstr>
      <vt:lpstr>elaborar modelo de componentes</vt:lpstr>
      <vt:lpstr>elaborar modelo de componentes</vt:lpstr>
      <vt:lpstr>elaborar modelo de componentes</vt:lpstr>
      <vt:lpstr>elaborar modelo de componentes</vt:lpstr>
      <vt:lpstr>elaborar modelo de componentes</vt:lpstr>
      <vt:lpstr>elaborar modelo de componentes</vt:lpstr>
      <vt:lpstr>elaborar modelo de componentes</vt:lpstr>
      <vt:lpstr>elaborar modelo de componentes</vt:lpstr>
      <vt:lpstr>elaborar modelo de componentes</vt:lpstr>
      <vt:lpstr>elaborar prototipo interfaz de usuario</vt:lpstr>
      <vt:lpstr>Presentación de PowerPoint</vt:lpstr>
    </vt:vector>
  </TitlesOfParts>
  <Company>Everis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everis Marketing y Comunicación</dc:creator>
  <cp:lastModifiedBy>Maria de los Angeles Gonzalez Barroso</cp:lastModifiedBy>
  <cp:revision>2090</cp:revision>
  <dcterms:created xsi:type="dcterms:W3CDTF">2011-04-27T16:47:02Z</dcterms:created>
  <dcterms:modified xsi:type="dcterms:W3CDTF">2016-08-30T08:38:24Z</dcterms:modified>
</cp:coreProperties>
</file>