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8"/>
  </p:notesMasterIdLst>
  <p:sldIdLst>
    <p:sldId id="256" r:id="rId2"/>
    <p:sldId id="257" r:id="rId3"/>
    <p:sldId id="258" r:id="rId4"/>
    <p:sldId id="259" r:id="rId5"/>
    <p:sldId id="260" r:id="rId6"/>
    <p:sldId id="261" r:id="rId7"/>
  </p:sldIdLst>
  <p:sldSz cx="9144000" cy="57594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6" d="100"/>
          <a:sy n="126" d="100"/>
        </p:scale>
        <p:origin x="119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6A47D4-E982-4627-AFA3-CDBDF8078D84}" type="datetimeFigureOut">
              <a:rPr lang="es-CL" smtClean="0"/>
              <a:t>17-07-2023</a:t>
            </a:fld>
            <a:endParaRPr lang="es-CL"/>
          </a:p>
        </p:txBody>
      </p:sp>
      <p:sp>
        <p:nvSpPr>
          <p:cNvPr id="4" name="Slide Image Placeholder 3"/>
          <p:cNvSpPr>
            <a:spLocks noGrp="1" noRot="1" noChangeAspect="1"/>
          </p:cNvSpPr>
          <p:nvPr>
            <p:ph type="sldImg" idx="2"/>
          </p:nvPr>
        </p:nvSpPr>
        <p:spPr>
          <a:xfrm>
            <a:off x="979488" y="1143000"/>
            <a:ext cx="4899025"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086A9-9A85-4A0C-A4CE-7142680F8A60}" type="slidenum">
              <a:rPr lang="es-CL" smtClean="0"/>
              <a:t>‹#›</a:t>
            </a:fld>
            <a:endParaRPr lang="es-CL"/>
          </a:p>
        </p:txBody>
      </p:sp>
    </p:spTree>
    <p:extLst>
      <p:ext uri="{BB962C8B-B14F-4D97-AF65-F5344CB8AC3E}">
        <p14:creationId xmlns:p14="http://schemas.microsoft.com/office/powerpoint/2010/main" val="3805367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Slide Number Placeholder 3"/>
          <p:cNvSpPr>
            <a:spLocks noGrp="1"/>
          </p:cNvSpPr>
          <p:nvPr>
            <p:ph type="sldNum" sz="quarter" idx="5"/>
          </p:nvPr>
        </p:nvSpPr>
        <p:spPr/>
        <p:txBody>
          <a:bodyPr/>
          <a:lstStyle/>
          <a:p>
            <a:fld id="{C42086A9-9A85-4A0C-A4CE-7142680F8A60}" type="slidenum">
              <a:rPr lang="es-CL" smtClean="0"/>
              <a:t>5</a:t>
            </a:fld>
            <a:endParaRPr lang="es-CL"/>
          </a:p>
        </p:txBody>
      </p:sp>
    </p:spTree>
    <p:extLst>
      <p:ext uri="{BB962C8B-B14F-4D97-AF65-F5344CB8AC3E}">
        <p14:creationId xmlns:p14="http://schemas.microsoft.com/office/powerpoint/2010/main" val="3798885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Slide Number Placeholder 3"/>
          <p:cNvSpPr>
            <a:spLocks noGrp="1"/>
          </p:cNvSpPr>
          <p:nvPr>
            <p:ph type="sldNum" sz="quarter" idx="5"/>
          </p:nvPr>
        </p:nvSpPr>
        <p:spPr/>
        <p:txBody>
          <a:bodyPr/>
          <a:lstStyle/>
          <a:p>
            <a:fld id="{C42086A9-9A85-4A0C-A4CE-7142680F8A60}" type="slidenum">
              <a:rPr lang="es-CL" smtClean="0"/>
              <a:t>6</a:t>
            </a:fld>
            <a:endParaRPr lang="es-CL"/>
          </a:p>
        </p:txBody>
      </p:sp>
    </p:spTree>
    <p:extLst>
      <p:ext uri="{BB962C8B-B14F-4D97-AF65-F5344CB8AC3E}">
        <p14:creationId xmlns:p14="http://schemas.microsoft.com/office/powerpoint/2010/main" val="1002822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42577"/>
            <a:ext cx="6858000" cy="2005142"/>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025045"/>
            <a:ext cx="6858000" cy="139053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4FB5702-4C46-4803-8640-AC94616135D0}" type="datetimeFigureOut">
              <a:rPr lang="es-CL" smtClean="0"/>
              <a:t>17-07-2023</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E5D6E8F-BECD-4CDD-BE60-FCB2B22F4634}" type="slidenum">
              <a:rPr lang="es-CL" smtClean="0"/>
              <a:t>‹#›</a:t>
            </a:fld>
            <a:endParaRPr lang="es-CL"/>
          </a:p>
        </p:txBody>
      </p:sp>
    </p:spTree>
    <p:extLst>
      <p:ext uri="{BB962C8B-B14F-4D97-AF65-F5344CB8AC3E}">
        <p14:creationId xmlns:p14="http://schemas.microsoft.com/office/powerpoint/2010/main" val="1956333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4FB5702-4C46-4803-8640-AC94616135D0}" type="datetimeFigureOut">
              <a:rPr lang="es-CL" smtClean="0"/>
              <a:t>17-07-2023</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E5D6E8F-BECD-4CDD-BE60-FCB2B22F4634}" type="slidenum">
              <a:rPr lang="es-CL" smtClean="0"/>
              <a:t>‹#›</a:t>
            </a:fld>
            <a:endParaRPr lang="es-CL"/>
          </a:p>
        </p:txBody>
      </p:sp>
    </p:spTree>
    <p:extLst>
      <p:ext uri="{BB962C8B-B14F-4D97-AF65-F5344CB8AC3E}">
        <p14:creationId xmlns:p14="http://schemas.microsoft.com/office/powerpoint/2010/main" val="86310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6637"/>
            <a:ext cx="1971675" cy="488086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06637"/>
            <a:ext cx="5800725" cy="488086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4FB5702-4C46-4803-8640-AC94616135D0}" type="datetimeFigureOut">
              <a:rPr lang="es-CL" smtClean="0"/>
              <a:t>17-07-2023</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E5D6E8F-BECD-4CDD-BE60-FCB2B22F4634}" type="slidenum">
              <a:rPr lang="es-CL" smtClean="0"/>
              <a:t>‹#›</a:t>
            </a:fld>
            <a:endParaRPr lang="es-CL"/>
          </a:p>
        </p:txBody>
      </p:sp>
    </p:spTree>
    <p:extLst>
      <p:ext uri="{BB962C8B-B14F-4D97-AF65-F5344CB8AC3E}">
        <p14:creationId xmlns:p14="http://schemas.microsoft.com/office/powerpoint/2010/main" val="490731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4FB5702-4C46-4803-8640-AC94616135D0}" type="datetimeFigureOut">
              <a:rPr lang="es-CL" smtClean="0"/>
              <a:t>17-07-2023</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E5D6E8F-BECD-4CDD-BE60-FCB2B22F4634}" type="slidenum">
              <a:rPr lang="es-CL" smtClean="0"/>
              <a:t>‹#›</a:t>
            </a:fld>
            <a:endParaRPr lang="es-CL"/>
          </a:p>
        </p:txBody>
      </p:sp>
    </p:spTree>
    <p:extLst>
      <p:ext uri="{BB962C8B-B14F-4D97-AF65-F5344CB8AC3E}">
        <p14:creationId xmlns:p14="http://schemas.microsoft.com/office/powerpoint/2010/main" val="1923353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435864"/>
            <a:ext cx="7886700" cy="2395771"/>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3854300"/>
            <a:ext cx="7886700" cy="1259879"/>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4FB5702-4C46-4803-8640-AC94616135D0}" type="datetimeFigureOut">
              <a:rPr lang="es-CL" smtClean="0"/>
              <a:t>17-07-2023</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EE5D6E8F-BECD-4CDD-BE60-FCB2B22F4634}" type="slidenum">
              <a:rPr lang="es-CL" smtClean="0"/>
              <a:t>‹#›</a:t>
            </a:fld>
            <a:endParaRPr lang="es-CL"/>
          </a:p>
        </p:txBody>
      </p:sp>
    </p:spTree>
    <p:extLst>
      <p:ext uri="{BB962C8B-B14F-4D97-AF65-F5344CB8AC3E}">
        <p14:creationId xmlns:p14="http://schemas.microsoft.com/office/powerpoint/2010/main" val="4201832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533187"/>
            <a:ext cx="3886200" cy="365431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533187"/>
            <a:ext cx="3886200" cy="365431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4FB5702-4C46-4803-8640-AC94616135D0}" type="datetimeFigureOut">
              <a:rPr lang="es-CL" smtClean="0"/>
              <a:t>17-07-2023</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E5D6E8F-BECD-4CDD-BE60-FCB2B22F4634}" type="slidenum">
              <a:rPr lang="es-CL" smtClean="0"/>
              <a:t>‹#›</a:t>
            </a:fld>
            <a:endParaRPr lang="es-CL"/>
          </a:p>
        </p:txBody>
      </p:sp>
    </p:spTree>
    <p:extLst>
      <p:ext uri="{BB962C8B-B14F-4D97-AF65-F5344CB8AC3E}">
        <p14:creationId xmlns:p14="http://schemas.microsoft.com/office/powerpoint/2010/main" val="2592341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06638"/>
            <a:ext cx="7886700" cy="111322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411865"/>
            <a:ext cx="3868340" cy="691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103799"/>
            <a:ext cx="3868340" cy="30943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411865"/>
            <a:ext cx="3887391" cy="691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103799"/>
            <a:ext cx="3887391" cy="30943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4FB5702-4C46-4803-8640-AC94616135D0}" type="datetimeFigureOut">
              <a:rPr lang="es-CL" smtClean="0"/>
              <a:t>17-07-2023</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EE5D6E8F-BECD-4CDD-BE60-FCB2B22F4634}" type="slidenum">
              <a:rPr lang="es-CL" smtClean="0"/>
              <a:t>‹#›</a:t>
            </a:fld>
            <a:endParaRPr lang="es-CL"/>
          </a:p>
        </p:txBody>
      </p:sp>
    </p:spTree>
    <p:extLst>
      <p:ext uri="{BB962C8B-B14F-4D97-AF65-F5344CB8AC3E}">
        <p14:creationId xmlns:p14="http://schemas.microsoft.com/office/powerpoint/2010/main" val="186286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4FB5702-4C46-4803-8640-AC94616135D0}" type="datetimeFigureOut">
              <a:rPr lang="es-CL" smtClean="0"/>
              <a:t>17-07-2023</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EE5D6E8F-BECD-4CDD-BE60-FCB2B22F4634}" type="slidenum">
              <a:rPr lang="es-CL" smtClean="0"/>
              <a:t>‹#›</a:t>
            </a:fld>
            <a:endParaRPr lang="es-CL"/>
          </a:p>
        </p:txBody>
      </p:sp>
    </p:spTree>
    <p:extLst>
      <p:ext uri="{BB962C8B-B14F-4D97-AF65-F5344CB8AC3E}">
        <p14:creationId xmlns:p14="http://schemas.microsoft.com/office/powerpoint/2010/main" val="895992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FB5702-4C46-4803-8640-AC94616135D0}" type="datetimeFigureOut">
              <a:rPr lang="es-CL" smtClean="0"/>
              <a:t>17-07-2023</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EE5D6E8F-BECD-4CDD-BE60-FCB2B22F4634}" type="slidenum">
              <a:rPr lang="es-CL" smtClean="0"/>
              <a:t>‹#›</a:t>
            </a:fld>
            <a:endParaRPr lang="es-CL"/>
          </a:p>
        </p:txBody>
      </p:sp>
    </p:spTree>
    <p:extLst>
      <p:ext uri="{BB962C8B-B14F-4D97-AF65-F5344CB8AC3E}">
        <p14:creationId xmlns:p14="http://schemas.microsoft.com/office/powerpoint/2010/main" val="3534076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83963"/>
            <a:ext cx="2949178" cy="1343872"/>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829255"/>
            <a:ext cx="4629150" cy="409294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1727835"/>
            <a:ext cx="2949178" cy="320102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4FB5702-4C46-4803-8640-AC94616135D0}" type="datetimeFigureOut">
              <a:rPr lang="es-CL" smtClean="0"/>
              <a:t>17-07-2023</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E5D6E8F-BECD-4CDD-BE60-FCB2B22F4634}" type="slidenum">
              <a:rPr lang="es-CL" smtClean="0"/>
              <a:t>‹#›</a:t>
            </a:fld>
            <a:endParaRPr lang="es-CL"/>
          </a:p>
        </p:txBody>
      </p:sp>
    </p:spTree>
    <p:extLst>
      <p:ext uri="{BB962C8B-B14F-4D97-AF65-F5344CB8AC3E}">
        <p14:creationId xmlns:p14="http://schemas.microsoft.com/office/powerpoint/2010/main" val="38062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83963"/>
            <a:ext cx="2949178" cy="1343872"/>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829255"/>
            <a:ext cx="4629150" cy="409294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1727835"/>
            <a:ext cx="2949178" cy="320102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4FB5702-4C46-4803-8640-AC94616135D0}" type="datetimeFigureOut">
              <a:rPr lang="es-CL" smtClean="0"/>
              <a:t>17-07-2023</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EE5D6E8F-BECD-4CDD-BE60-FCB2B22F4634}" type="slidenum">
              <a:rPr lang="es-CL" smtClean="0"/>
              <a:t>‹#›</a:t>
            </a:fld>
            <a:endParaRPr lang="es-CL"/>
          </a:p>
        </p:txBody>
      </p:sp>
    </p:spTree>
    <p:extLst>
      <p:ext uri="{BB962C8B-B14F-4D97-AF65-F5344CB8AC3E}">
        <p14:creationId xmlns:p14="http://schemas.microsoft.com/office/powerpoint/2010/main" val="374062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6638"/>
            <a:ext cx="7886700" cy="111322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533187"/>
            <a:ext cx="7886700" cy="365431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5338158"/>
            <a:ext cx="2057400" cy="306637"/>
          </a:xfrm>
          <a:prstGeom prst="rect">
            <a:avLst/>
          </a:prstGeom>
        </p:spPr>
        <p:txBody>
          <a:bodyPr vert="horz" lIns="91440" tIns="45720" rIns="91440" bIns="45720" rtlCol="0" anchor="ctr"/>
          <a:lstStyle>
            <a:lvl1pPr algn="l">
              <a:defRPr sz="900">
                <a:solidFill>
                  <a:schemeClr val="tx1">
                    <a:tint val="75000"/>
                  </a:schemeClr>
                </a:solidFill>
              </a:defRPr>
            </a:lvl1pPr>
          </a:lstStyle>
          <a:p>
            <a:fld id="{54FB5702-4C46-4803-8640-AC94616135D0}" type="datetimeFigureOut">
              <a:rPr lang="es-CL" smtClean="0"/>
              <a:t>17-07-2023</a:t>
            </a:fld>
            <a:endParaRPr lang="es-CL"/>
          </a:p>
        </p:txBody>
      </p:sp>
      <p:sp>
        <p:nvSpPr>
          <p:cNvPr id="5" name="Footer Placeholder 4"/>
          <p:cNvSpPr>
            <a:spLocks noGrp="1"/>
          </p:cNvSpPr>
          <p:nvPr>
            <p:ph type="ftr" sz="quarter" idx="3"/>
          </p:nvPr>
        </p:nvSpPr>
        <p:spPr>
          <a:xfrm>
            <a:off x="3028950" y="5338158"/>
            <a:ext cx="3086100" cy="306637"/>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L"/>
          </a:p>
        </p:txBody>
      </p:sp>
      <p:sp>
        <p:nvSpPr>
          <p:cNvPr id="6" name="Slide Number Placeholder 5"/>
          <p:cNvSpPr>
            <a:spLocks noGrp="1"/>
          </p:cNvSpPr>
          <p:nvPr>
            <p:ph type="sldNum" sz="quarter" idx="4"/>
          </p:nvPr>
        </p:nvSpPr>
        <p:spPr>
          <a:xfrm>
            <a:off x="6457950" y="5338158"/>
            <a:ext cx="2057400" cy="306637"/>
          </a:xfrm>
          <a:prstGeom prst="rect">
            <a:avLst/>
          </a:prstGeom>
        </p:spPr>
        <p:txBody>
          <a:bodyPr vert="horz" lIns="91440" tIns="45720" rIns="91440" bIns="45720" rtlCol="0" anchor="ctr"/>
          <a:lstStyle>
            <a:lvl1pPr algn="r">
              <a:defRPr sz="900">
                <a:solidFill>
                  <a:schemeClr val="tx1">
                    <a:tint val="75000"/>
                  </a:schemeClr>
                </a:solidFill>
              </a:defRPr>
            </a:lvl1pPr>
          </a:lstStyle>
          <a:p>
            <a:fld id="{EE5D6E8F-BECD-4CDD-BE60-FCB2B22F4634}" type="slidenum">
              <a:rPr lang="es-CL" smtClean="0"/>
              <a:t>‹#›</a:t>
            </a:fld>
            <a:endParaRPr lang="es-CL"/>
          </a:p>
        </p:txBody>
      </p:sp>
    </p:spTree>
    <p:extLst>
      <p:ext uri="{BB962C8B-B14F-4D97-AF65-F5344CB8AC3E}">
        <p14:creationId xmlns:p14="http://schemas.microsoft.com/office/powerpoint/2010/main" val="354358292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084C545-B612-4877-BD2E-413B8C1D5A45}"/>
              </a:ext>
            </a:extLst>
          </p:cNvPr>
          <p:cNvSpPr txBox="1"/>
          <p:nvPr/>
        </p:nvSpPr>
        <p:spPr>
          <a:xfrm>
            <a:off x="3894010" y="1176998"/>
            <a:ext cx="1540842" cy="295915"/>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323" dirty="0">
                <a:latin typeface="Times New Roman" panose="02020603050405020304" pitchFamily="18" charset="0"/>
                <a:cs typeface="Times New Roman" panose="02020603050405020304" pitchFamily="18" charset="0"/>
              </a:rPr>
              <a:t>Randomization</a:t>
            </a:r>
          </a:p>
        </p:txBody>
      </p:sp>
      <p:sp>
        <p:nvSpPr>
          <p:cNvPr id="5" name="CuadroTexto 4">
            <a:extLst>
              <a:ext uri="{FF2B5EF4-FFF2-40B4-BE49-F238E27FC236}">
                <a16:creationId xmlns:a16="http://schemas.microsoft.com/office/drawing/2014/main" id="{E38729B3-95C8-40B9-9D16-D9799D652ECC}"/>
              </a:ext>
            </a:extLst>
          </p:cNvPr>
          <p:cNvSpPr txBox="1"/>
          <p:nvPr/>
        </p:nvSpPr>
        <p:spPr>
          <a:xfrm>
            <a:off x="768407" y="2741716"/>
            <a:ext cx="2238184" cy="499496"/>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323" dirty="0">
                <a:latin typeface="Times New Roman" panose="02020603050405020304" pitchFamily="18" charset="0"/>
                <a:cs typeface="Times New Roman" panose="02020603050405020304" pitchFamily="18" charset="0"/>
              </a:rPr>
              <a:t>Group 1 (</a:t>
            </a:r>
            <a:r>
              <a:rPr lang="en-GB" sz="1323" i="1" dirty="0">
                <a:latin typeface="Times New Roman" panose="02020603050405020304" pitchFamily="18" charset="0"/>
                <a:cs typeface="Times New Roman" panose="02020603050405020304" pitchFamily="18" charset="0"/>
              </a:rPr>
              <a:t>N</a:t>
            </a:r>
            <a:r>
              <a:rPr lang="en-GB" sz="1323" dirty="0">
                <a:latin typeface="Times New Roman" panose="02020603050405020304" pitchFamily="18" charset="0"/>
                <a:cs typeface="Times New Roman" panose="02020603050405020304" pitchFamily="18" charset="0"/>
              </a:rPr>
              <a:t>=712):</a:t>
            </a:r>
          </a:p>
          <a:p>
            <a:pPr algn="ctr"/>
            <a:r>
              <a:rPr lang="en-GB" sz="1323" dirty="0">
                <a:latin typeface="Times New Roman" panose="02020603050405020304" pitchFamily="18" charset="0"/>
                <a:cs typeface="Times New Roman" panose="02020603050405020304" pitchFamily="18" charset="0"/>
              </a:rPr>
              <a:t>Perception/Preference</a:t>
            </a:r>
          </a:p>
        </p:txBody>
      </p:sp>
      <p:sp>
        <p:nvSpPr>
          <p:cNvPr id="6" name="CuadroTexto 5">
            <a:extLst>
              <a:ext uri="{FF2B5EF4-FFF2-40B4-BE49-F238E27FC236}">
                <a16:creationId xmlns:a16="http://schemas.microsoft.com/office/drawing/2014/main" id="{39BD3987-8126-4CD0-A7D0-72C2204A8D37}"/>
              </a:ext>
            </a:extLst>
          </p:cNvPr>
          <p:cNvSpPr txBox="1"/>
          <p:nvPr/>
        </p:nvSpPr>
        <p:spPr>
          <a:xfrm>
            <a:off x="3545344" y="2741716"/>
            <a:ext cx="2238183" cy="499496"/>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323" dirty="0">
                <a:latin typeface="Times New Roman" panose="02020603050405020304" pitchFamily="18" charset="0"/>
                <a:cs typeface="Times New Roman" panose="02020603050405020304" pitchFamily="18" charset="0"/>
              </a:rPr>
              <a:t>Group 2 (</a:t>
            </a:r>
            <a:r>
              <a:rPr lang="en-GB" sz="1323" i="1" dirty="0">
                <a:latin typeface="Times New Roman" panose="02020603050405020304" pitchFamily="18" charset="0"/>
                <a:cs typeface="Times New Roman" panose="02020603050405020304" pitchFamily="18" charset="0"/>
              </a:rPr>
              <a:t>N</a:t>
            </a:r>
            <a:r>
              <a:rPr lang="en-GB" sz="1323" dirty="0">
                <a:latin typeface="Times New Roman" panose="02020603050405020304" pitchFamily="18" charset="0"/>
                <a:cs typeface="Times New Roman" panose="02020603050405020304" pitchFamily="18" charset="0"/>
              </a:rPr>
              <a:t>=717) :</a:t>
            </a:r>
          </a:p>
          <a:p>
            <a:pPr algn="ctr"/>
            <a:r>
              <a:rPr lang="en-GB" sz="1323" dirty="0">
                <a:latin typeface="Times New Roman" panose="02020603050405020304" pitchFamily="18" charset="0"/>
                <a:cs typeface="Times New Roman" panose="02020603050405020304" pitchFamily="18" charset="0"/>
              </a:rPr>
              <a:t>Meritocratic/Non-Meritocratic</a:t>
            </a:r>
          </a:p>
        </p:txBody>
      </p:sp>
      <p:sp>
        <p:nvSpPr>
          <p:cNvPr id="7" name="CuadroTexto 6">
            <a:extLst>
              <a:ext uri="{FF2B5EF4-FFF2-40B4-BE49-F238E27FC236}">
                <a16:creationId xmlns:a16="http://schemas.microsoft.com/office/drawing/2014/main" id="{D6101E3F-6D4B-4818-BB8A-5AFD02D8E365}"/>
              </a:ext>
            </a:extLst>
          </p:cNvPr>
          <p:cNvSpPr txBox="1"/>
          <p:nvPr/>
        </p:nvSpPr>
        <p:spPr>
          <a:xfrm>
            <a:off x="6419117" y="2741716"/>
            <a:ext cx="2238183" cy="499496"/>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323" dirty="0">
                <a:latin typeface="Times New Roman" panose="02020603050405020304" pitchFamily="18" charset="0"/>
                <a:cs typeface="Times New Roman" panose="02020603050405020304" pitchFamily="18" charset="0"/>
              </a:rPr>
              <a:t>Group 3 (</a:t>
            </a:r>
            <a:r>
              <a:rPr lang="en-GB" sz="1323" i="1" dirty="0">
                <a:latin typeface="Times New Roman" panose="02020603050405020304" pitchFamily="18" charset="0"/>
                <a:cs typeface="Times New Roman" panose="02020603050405020304" pitchFamily="18" charset="0"/>
              </a:rPr>
              <a:t>N</a:t>
            </a:r>
            <a:r>
              <a:rPr lang="en-GB" sz="1323" dirty="0">
                <a:latin typeface="Times New Roman" panose="02020603050405020304" pitchFamily="18" charset="0"/>
                <a:cs typeface="Times New Roman" panose="02020603050405020304" pitchFamily="18" charset="0"/>
              </a:rPr>
              <a:t>=712):</a:t>
            </a:r>
          </a:p>
          <a:p>
            <a:pPr algn="ctr"/>
            <a:r>
              <a:rPr lang="en-GB" sz="1323" dirty="0">
                <a:latin typeface="Times New Roman" panose="02020603050405020304" pitchFamily="18" charset="0"/>
                <a:cs typeface="Times New Roman" panose="02020603050405020304" pitchFamily="18" charset="0"/>
              </a:rPr>
              <a:t>Randomized </a:t>
            </a:r>
          </a:p>
        </p:txBody>
      </p:sp>
      <p:sp>
        <p:nvSpPr>
          <p:cNvPr id="16" name="CuadroTexto 15">
            <a:extLst>
              <a:ext uri="{FF2B5EF4-FFF2-40B4-BE49-F238E27FC236}">
                <a16:creationId xmlns:a16="http://schemas.microsoft.com/office/drawing/2014/main" id="{DA3F7464-911F-47AB-BA5C-5FB58F4A9F85}"/>
              </a:ext>
            </a:extLst>
          </p:cNvPr>
          <p:cNvSpPr txBox="1"/>
          <p:nvPr/>
        </p:nvSpPr>
        <p:spPr>
          <a:xfrm>
            <a:off x="3894009" y="327373"/>
            <a:ext cx="1540842" cy="295915"/>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323" dirty="0">
                <a:latin typeface="Times New Roman" panose="02020603050405020304" pitchFamily="18" charset="0"/>
                <a:cs typeface="Times New Roman" panose="02020603050405020304" pitchFamily="18" charset="0"/>
              </a:rPr>
              <a:t>Study</a:t>
            </a:r>
          </a:p>
        </p:txBody>
      </p:sp>
      <p:cxnSp>
        <p:nvCxnSpPr>
          <p:cNvPr id="18" name="Conector recto de flecha 17">
            <a:extLst>
              <a:ext uri="{FF2B5EF4-FFF2-40B4-BE49-F238E27FC236}">
                <a16:creationId xmlns:a16="http://schemas.microsoft.com/office/drawing/2014/main" id="{DDBB42F5-4A05-4350-8B3E-C1EB7C1A165A}"/>
              </a:ext>
            </a:extLst>
          </p:cNvPr>
          <p:cNvCxnSpPr>
            <a:cxnSpLocks/>
            <a:stCxn id="4" idx="2"/>
            <a:endCxn id="7" idx="0"/>
          </p:cNvCxnSpPr>
          <p:nvPr/>
        </p:nvCxnSpPr>
        <p:spPr>
          <a:xfrm>
            <a:off x="4664431" y="1472913"/>
            <a:ext cx="2873776" cy="1268805"/>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20" name="Conector recto de flecha 19">
            <a:extLst>
              <a:ext uri="{FF2B5EF4-FFF2-40B4-BE49-F238E27FC236}">
                <a16:creationId xmlns:a16="http://schemas.microsoft.com/office/drawing/2014/main" id="{741CE5BF-9E7D-4BFB-995E-A0BFBC4E0394}"/>
              </a:ext>
            </a:extLst>
          </p:cNvPr>
          <p:cNvCxnSpPr>
            <a:cxnSpLocks/>
            <a:stCxn id="4" idx="2"/>
            <a:endCxn id="6" idx="0"/>
          </p:cNvCxnSpPr>
          <p:nvPr/>
        </p:nvCxnSpPr>
        <p:spPr>
          <a:xfrm>
            <a:off x="4664433" y="1472913"/>
            <a:ext cx="3" cy="1268805"/>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22" name="Conector recto de flecha 21">
            <a:extLst>
              <a:ext uri="{FF2B5EF4-FFF2-40B4-BE49-F238E27FC236}">
                <a16:creationId xmlns:a16="http://schemas.microsoft.com/office/drawing/2014/main" id="{CDD3A578-6496-44A6-BC7D-BE789034335B}"/>
              </a:ext>
            </a:extLst>
          </p:cNvPr>
          <p:cNvCxnSpPr>
            <a:cxnSpLocks/>
            <a:stCxn id="4" idx="2"/>
            <a:endCxn id="5" idx="0"/>
          </p:cNvCxnSpPr>
          <p:nvPr/>
        </p:nvCxnSpPr>
        <p:spPr>
          <a:xfrm flipH="1">
            <a:off x="1887499" y="1472913"/>
            <a:ext cx="2776932" cy="1268805"/>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24" name="Conector recto de flecha 23">
            <a:extLst>
              <a:ext uri="{FF2B5EF4-FFF2-40B4-BE49-F238E27FC236}">
                <a16:creationId xmlns:a16="http://schemas.microsoft.com/office/drawing/2014/main" id="{96E66005-52B2-4376-9255-7E0C7940BAD5}"/>
              </a:ext>
            </a:extLst>
          </p:cNvPr>
          <p:cNvCxnSpPr>
            <a:stCxn id="16" idx="2"/>
            <a:endCxn id="4" idx="0"/>
          </p:cNvCxnSpPr>
          <p:nvPr/>
        </p:nvCxnSpPr>
        <p:spPr>
          <a:xfrm>
            <a:off x="4664432" y="623286"/>
            <a:ext cx="1" cy="55371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42" name="CuadroTexto 41">
            <a:extLst>
              <a:ext uri="{FF2B5EF4-FFF2-40B4-BE49-F238E27FC236}">
                <a16:creationId xmlns:a16="http://schemas.microsoft.com/office/drawing/2014/main" id="{9570293A-F3BE-47E7-A406-48A1E681CED5}"/>
              </a:ext>
            </a:extLst>
          </p:cNvPr>
          <p:cNvSpPr txBox="1"/>
          <p:nvPr/>
        </p:nvSpPr>
        <p:spPr>
          <a:xfrm>
            <a:off x="3590533" y="4713590"/>
            <a:ext cx="2147809" cy="295915"/>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1323" dirty="0">
                <a:latin typeface="Times New Roman" panose="02020603050405020304" pitchFamily="18" charset="0"/>
                <a:cs typeface="Times New Roman" panose="02020603050405020304" pitchFamily="18" charset="0"/>
              </a:rPr>
              <a:t>Further questions</a:t>
            </a:r>
          </a:p>
        </p:txBody>
      </p:sp>
      <p:cxnSp>
        <p:nvCxnSpPr>
          <p:cNvPr id="44" name="Conector recto de flecha 43">
            <a:extLst>
              <a:ext uri="{FF2B5EF4-FFF2-40B4-BE49-F238E27FC236}">
                <a16:creationId xmlns:a16="http://schemas.microsoft.com/office/drawing/2014/main" id="{50E5FE43-711B-45FA-AE03-3682879068F2}"/>
              </a:ext>
            </a:extLst>
          </p:cNvPr>
          <p:cNvCxnSpPr>
            <a:cxnSpLocks/>
            <a:stCxn id="5" idx="2"/>
            <a:endCxn id="42" idx="0"/>
          </p:cNvCxnSpPr>
          <p:nvPr/>
        </p:nvCxnSpPr>
        <p:spPr>
          <a:xfrm>
            <a:off x="1887501" y="3241212"/>
            <a:ext cx="2776937" cy="1472376"/>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46" name="Conector recto de flecha 45">
            <a:extLst>
              <a:ext uri="{FF2B5EF4-FFF2-40B4-BE49-F238E27FC236}">
                <a16:creationId xmlns:a16="http://schemas.microsoft.com/office/drawing/2014/main" id="{DD69A49B-75CC-4815-96FB-2EDCFC9571A3}"/>
              </a:ext>
            </a:extLst>
          </p:cNvPr>
          <p:cNvCxnSpPr>
            <a:cxnSpLocks/>
            <a:stCxn id="6" idx="2"/>
            <a:endCxn id="42" idx="0"/>
          </p:cNvCxnSpPr>
          <p:nvPr/>
        </p:nvCxnSpPr>
        <p:spPr>
          <a:xfrm>
            <a:off x="4664434" y="3241212"/>
            <a:ext cx="2" cy="1472376"/>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48" name="Conector recto de flecha 47">
            <a:extLst>
              <a:ext uri="{FF2B5EF4-FFF2-40B4-BE49-F238E27FC236}">
                <a16:creationId xmlns:a16="http://schemas.microsoft.com/office/drawing/2014/main" id="{F7939352-5816-4A1D-90EC-7F2411753735}"/>
              </a:ext>
            </a:extLst>
          </p:cNvPr>
          <p:cNvCxnSpPr>
            <a:cxnSpLocks/>
            <a:stCxn id="7" idx="2"/>
            <a:endCxn id="42" idx="0"/>
          </p:cNvCxnSpPr>
          <p:nvPr/>
        </p:nvCxnSpPr>
        <p:spPr>
          <a:xfrm flipH="1">
            <a:off x="4664438" y="3241212"/>
            <a:ext cx="2873771" cy="1472376"/>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104" name="Rectángulo 103">
            <a:extLst>
              <a:ext uri="{FF2B5EF4-FFF2-40B4-BE49-F238E27FC236}">
                <a16:creationId xmlns:a16="http://schemas.microsoft.com/office/drawing/2014/main" id="{B537F030-B7B7-457E-9586-40B4054DDF87}"/>
              </a:ext>
            </a:extLst>
          </p:cNvPr>
          <p:cNvSpPr/>
          <p:nvPr/>
        </p:nvSpPr>
        <p:spPr>
          <a:xfrm>
            <a:off x="533861" y="1758638"/>
            <a:ext cx="8296245" cy="3672099"/>
          </a:xfrm>
          <a:prstGeom prst="rect">
            <a:avLst/>
          </a:prstGeom>
          <a:noFill/>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r"/>
            <a:endParaRPr lang="en-GB" sz="1701" dirty="0">
              <a:latin typeface="Times New Roman" panose="02020603050405020304" pitchFamily="18" charset="0"/>
              <a:cs typeface="Times New Roman" panose="02020603050405020304" pitchFamily="18" charset="0"/>
            </a:endParaRPr>
          </a:p>
          <a:p>
            <a:pPr algn="r"/>
            <a:endParaRPr lang="en-GB" sz="1701" dirty="0">
              <a:latin typeface="Times New Roman" panose="02020603050405020304" pitchFamily="18" charset="0"/>
              <a:cs typeface="Times New Roman" panose="02020603050405020304" pitchFamily="18" charset="0"/>
            </a:endParaRPr>
          </a:p>
          <a:p>
            <a:pPr algn="r"/>
            <a:endParaRPr lang="en-GB" sz="1701" dirty="0">
              <a:latin typeface="Times New Roman" panose="02020603050405020304" pitchFamily="18" charset="0"/>
              <a:cs typeface="Times New Roman" panose="02020603050405020304" pitchFamily="18" charset="0"/>
            </a:endParaRPr>
          </a:p>
          <a:p>
            <a:pPr algn="r"/>
            <a:endParaRPr lang="en-GB" sz="1701" dirty="0">
              <a:latin typeface="Times New Roman" panose="02020603050405020304" pitchFamily="18" charset="0"/>
              <a:cs typeface="Times New Roman" panose="02020603050405020304" pitchFamily="18" charset="0"/>
            </a:endParaRPr>
          </a:p>
          <a:p>
            <a:pPr algn="r"/>
            <a:endParaRPr lang="en-GB" sz="1701" dirty="0">
              <a:latin typeface="Times New Roman" panose="02020603050405020304" pitchFamily="18" charset="0"/>
              <a:cs typeface="Times New Roman" panose="02020603050405020304" pitchFamily="18" charset="0"/>
            </a:endParaRPr>
          </a:p>
          <a:p>
            <a:pPr algn="r"/>
            <a:endParaRPr lang="en-GB" sz="1701" dirty="0">
              <a:latin typeface="Times New Roman" panose="02020603050405020304" pitchFamily="18" charset="0"/>
              <a:cs typeface="Times New Roman" panose="02020603050405020304" pitchFamily="18" charset="0"/>
            </a:endParaRPr>
          </a:p>
          <a:p>
            <a:pPr algn="r"/>
            <a:endParaRPr lang="en-GB" sz="1701" dirty="0">
              <a:latin typeface="Times New Roman" panose="02020603050405020304" pitchFamily="18" charset="0"/>
              <a:cs typeface="Times New Roman" panose="02020603050405020304" pitchFamily="18" charset="0"/>
            </a:endParaRPr>
          </a:p>
          <a:p>
            <a:pPr algn="r"/>
            <a:endParaRPr lang="en-GB" sz="1701" dirty="0">
              <a:latin typeface="Times New Roman" panose="02020603050405020304" pitchFamily="18" charset="0"/>
              <a:cs typeface="Times New Roman" panose="02020603050405020304" pitchFamily="18" charset="0"/>
            </a:endParaRPr>
          </a:p>
          <a:p>
            <a:pPr algn="r"/>
            <a:endParaRPr lang="en-GB" sz="1701" dirty="0">
              <a:latin typeface="Times New Roman" panose="02020603050405020304" pitchFamily="18" charset="0"/>
              <a:cs typeface="Times New Roman" panose="02020603050405020304" pitchFamily="18" charset="0"/>
            </a:endParaRPr>
          </a:p>
          <a:p>
            <a:pPr algn="r"/>
            <a:endParaRPr lang="en-GB" sz="1701" dirty="0">
              <a:latin typeface="Times New Roman" panose="02020603050405020304" pitchFamily="18" charset="0"/>
              <a:cs typeface="Times New Roman" panose="02020603050405020304" pitchFamily="18" charset="0"/>
            </a:endParaRPr>
          </a:p>
          <a:p>
            <a:pPr algn="r"/>
            <a:endParaRPr lang="en-GB" sz="1701" dirty="0">
              <a:latin typeface="Times New Roman" panose="02020603050405020304" pitchFamily="18" charset="0"/>
              <a:cs typeface="Times New Roman" panose="02020603050405020304" pitchFamily="18" charset="0"/>
            </a:endParaRPr>
          </a:p>
          <a:p>
            <a:pPr algn="r"/>
            <a:endParaRPr lang="en-GB" sz="1701" dirty="0">
              <a:latin typeface="Times New Roman" panose="02020603050405020304" pitchFamily="18" charset="0"/>
              <a:cs typeface="Times New Roman" panose="02020603050405020304" pitchFamily="18" charset="0"/>
            </a:endParaRPr>
          </a:p>
          <a:p>
            <a:pPr algn="r"/>
            <a:r>
              <a:rPr lang="en-GB" sz="1323" dirty="0">
                <a:latin typeface="Times New Roman" panose="02020603050405020304" pitchFamily="18" charset="0"/>
                <a:cs typeface="Times New Roman" panose="02020603050405020304" pitchFamily="18" charset="0"/>
              </a:rPr>
              <a:t>Full sample (N=2141) </a:t>
            </a:r>
          </a:p>
        </p:txBody>
      </p:sp>
    </p:spTree>
    <p:extLst>
      <p:ext uri="{BB962C8B-B14F-4D97-AF65-F5344CB8AC3E}">
        <p14:creationId xmlns:p14="http://schemas.microsoft.com/office/powerpoint/2010/main" val="500274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AC63CB-C087-F7E1-5645-74F0DC307CFF}"/>
              </a:ext>
            </a:extLst>
          </p:cNvPr>
          <p:cNvSpPr txBox="1"/>
          <p:nvPr/>
        </p:nvSpPr>
        <p:spPr>
          <a:xfrm>
            <a:off x="853440" y="1279327"/>
            <a:ext cx="7543800" cy="2862322"/>
          </a:xfrm>
          <a:prstGeom prst="rect">
            <a:avLst/>
          </a:prstGeom>
          <a:noFill/>
        </p:spPr>
        <p:txBody>
          <a:bodyPr wrap="square">
            <a:spAutoFit/>
          </a:bodyPr>
          <a:lstStyle/>
          <a:p>
            <a:pPr algn="just"/>
            <a:r>
              <a:rPr lang="en-US" sz="1800" dirty="0" err="1">
                <a:latin typeface="Arial" panose="020B0604020202020204" pitchFamily="34" charset="0"/>
              </a:rPr>
              <a:t>Mr</a:t>
            </a:r>
            <a:r>
              <a:rPr lang="en-US" sz="1800" dirty="0">
                <a:latin typeface="Arial" panose="020B0604020202020204" pitchFamily="34" charset="0"/>
              </a:rPr>
              <a:t> </a:t>
            </a:r>
            <a:r>
              <a:rPr lang="en-US" sz="1800" b="1" u="sng" dirty="0" err="1">
                <a:latin typeface="Arial" panose="020B0604020202020204" pitchFamily="34" charset="0"/>
              </a:rPr>
              <a:t>Mariman</a:t>
            </a:r>
            <a:r>
              <a:rPr lang="en-US" sz="1800" dirty="0">
                <a:latin typeface="Arial" panose="020B0604020202020204" pitchFamily="34" charset="0"/>
              </a:rPr>
              <a:t> is </a:t>
            </a:r>
            <a:r>
              <a:rPr lang="en-US" sz="1800" b="1" dirty="0">
                <a:latin typeface="Arial" panose="020B0604020202020204" pitchFamily="34" charset="0"/>
              </a:rPr>
              <a:t>35 years</a:t>
            </a:r>
            <a:r>
              <a:rPr lang="en-US" sz="1800" dirty="0">
                <a:latin typeface="Arial" panose="020B0604020202020204" pitchFamily="34" charset="0"/>
              </a:rPr>
              <a:t> old, attended a </a:t>
            </a:r>
            <a:r>
              <a:rPr lang="en-US" sz="1800" b="1" dirty="0">
                <a:latin typeface="Arial" panose="020B0604020202020204" pitchFamily="34" charset="0"/>
              </a:rPr>
              <a:t>state-</a:t>
            </a:r>
            <a:r>
              <a:rPr lang="en-US" sz="1800" b="1" dirty="0" err="1">
                <a:latin typeface="Arial" panose="020B0604020202020204" pitchFamily="34" charset="0"/>
              </a:rPr>
              <a:t>subsidised</a:t>
            </a:r>
            <a:r>
              <a:rPr lang="en-US" sz="1800" dirty="0">
                <a:latin typeface="Arial" panose="020B0604020202020204" pitchFamily="34" charset="0"/>
              </a:rPr>
              <a:t> school and completed </a:t>
            </a:r>
            <a:r>
              <a:rPr lang="en-US" sz="1800" b="1" dirty="0">
                <a:latin typeface="Arial" panose="020B0604020202020204" pitchFamily="34" charset="0"/>
              </a:rPr>
              <a:t>university studies</a:t>
            </a:r>
            <a:r>
              <a:rPr lang="en-US" sz="1800" dirty="0">
                <a:latin typeface="Arial" panose="020B0604020202020204" pitchFamily="34" charset="0"/>
              </a:rPr>
              <a:t>. He has </a:t>
            </a:r>
            <a:r>
              <a:rPr lang="en-US" sz="1800" b="1" dirty="0">
                <a:latin typeface="Arial" panose="020B0604020202020204" pitchFamily="34" charset="0"/>
              </a:rPr>
              <a:t>two children</a:t>
            </a:r>
            <a:r>
              <a:rPr lang="en-US" sz="1800" dirty="0">
                <a:latin typeface="Arial" panose="020B0604020202020204" pitchFamily="34" charset="0"/>
              </a:rPr>
              <a:t>, and his </a:t>
            </a:r>
            <a:r>
              <a:rPr lang="en-US" sz="1800" b="1" dirty="0">
                <a:latin typeface="Arial" panose="020B0604020202020204" pitchFamily="34" charset="0"/>
              </a:rPr>
              <a:t>mother</a:t>
            </a:r>
            <a:r>
              <a:rPr lang="en-US" sz="1800" dirty="0">
                <a:latin typeface="Arial" panose="020B0604020202020204" pitchFamily="34" charset="0"/>
              </a:rPr>
              <a:t> has completed </a:t>
            </a:r>
            <a:r>
              <a:rPr lang="en-US" sz="1800" b="1" dirty="0">
                <a:latin typeface="Arial" panose="020B0604020202020204" pitchFamily="34" charset="0"/>
              </a:rPr>
              <a:t>postgraduate studies</a:t>
            </a:r>
            <a:r>
              <a:rPr lang="en-US" sz="1800" dirty="0">
                <a:latin typeface="Arial" panose="020B0604020202020204" pitchFamily="34" charset="0"/>
              </a:rPr>
              <a:t>. He currently receives a gross monthly salary of </a:t>
            </a:r>
            <a:r>
              <a:rPr lang="en-US" sz="1800" b="1" dirty="0">
                <a:latin typeface="Arial" panose="020B0604020202020204" pitchFamily="34" charset="0"/>
              </a:rPr>
              <a:t>$1,200,000</a:t>
            </a:r>
            <a:r>
              <a:rPr lang="en-US" sz="1800" dirty="0">
                <a:latin typeface="Arial" panose="020B0604020202020204" pitchFamily="34" charset="0"/>
              </a:rPr>
              <a:t> pesos.</a:t>
            </a:r>
          </a:p>
          <a:p>
            <a:pPr algn="just"/>
            <a:endParaRPr lang="en-US" dirty="0">
              <a:latin typeface="Arial" panose="020B0604020202020204" pitchFamily="34" charset="0"/>
            </a:endParaRPr>
          </a:p>
          <a:p>
            <a:r>
              <a:rPr lang="en-US" sz="1800" b="1" dirty="0" err="1">
                <a:solidFill>
                  <a:srgbClr val="000000"/>
                </a:solidFill>
                <a:latin typeface="Arial" panose="020B0604020202020204" pitchFamily="34" charset="0"/>
              </a:rPr>
              <a:t>Mrs</a:t>
            </a:r>
            <a:r>
              <a:rPr lang="en-US" sz="1800" dirty="0">
                <a:solidFill>
                  <a:srgbClr val="000000"/>
                </a:solidFill>
                <a:latin typeface="Arial" panose="020B0604020202020204" pitchFamily="34" charset="0"/>
              </a:rPr>
              <a:t> </a:t>
            </a:r>
            <a:r>
              <a:rPr lang="en-US" sz="1800" b="1" dirty="0">
                <a:solidFill>
                  <a:srgbClr val="000000"/>
                </a:solidFill>
                <a:latin typeface="Arial" panose="020B0604020202020204" pitchFamily="34" charset="0"/>
              </a:rPr>
              <a:t>Schmidt </a:t>
            </a:r>
            <a:r>
              <a:rPr lang="en-US" sz="1800" dirty="0">
                <a:solidFill>
                  <a:srgbClr val="000000"/>
                </a:solidFill>
                <a:latin typeface="Arial" panose="020B0604020202020204" pitchFamily="34" charset="0"/>
              </a:rPr>
              <a:t>is </a:t>
            </a:r>
            <a:r>
              <a:rPr lang="en-US" sz="1800" b="1" dirty="0">
                <a:solidFill>
                  <a:srgbClr val="000000"/>
                </a:solidFill>
                <a:latin typeface="Arial" panose="020B0604020202020204" pitchFamily="34" charset="0"/>
              </a:rPr>
              <a:t>45 years </a:t>
            </a:r>
            <a:r>
              <a:rPr lang="en-US" sz="1800" dirty="0">
                <a:solidFill>
                  <a:srgbClr val="000000"/>
                </a:solidFill>
                <a:latin typeface="Arial" panose="020B0604020202020204" pitchFamily="34" charset="0"/>
              </a:rPr>
              <a:t>old, attended a </a:t>
            </a:r>
            <a:r>
              <a:rPr lang="en-US" sz="1800" b="1" dirty="0">
                <a:solidFill>
                  <a:srgbClr val="000000"/>
                </a:solidFill>
                <a:latin typeface="Arial" panose="020B0604020202020204" pitchFamily="34" charset="0"/>
              </a:rPr>
              <a:t>public</a:t>
            </a:r>
            <a:r>
              <a:rPr lang="en-US" sz="1800" dirty="0">
                <a:solidFill>
                  <a:srgbClr val="000000"/>
                </a:solidFill>
                <a:latin typeface="Arial" panose="020B0604020202020204" pitchFamily="34" charset="0"/>
              </a:rPr>
              <a:t> school and completed her </a:t>
            </a:r>
            <a:r>
              <a:rPr lang="en-US" sz="1800" b="1" dirty="0">
                <a:solidFill>
                  <a:srgbClr val="000000"/>
                </a:solidFill>
                <a:latin typeface="Arial" panose="020B0604020202020204" pitchFamily="34" charset="0"/>
              </a:rPr>
              <a:t>elementary education</a:t>
            </a:r>
            <a:r>
              <a:rPr lang="en-US" sz="1800" dirty="0">
                <a:solidFill>
                  <a:srgbClr val="000000"/>
                </a:solidFill>
                <a:latin typeface="Arial" panose="020B0604020202020204" pitchFamily="34" charset="0"/>
              </a:rPr>
              <a:t>. She has </a:t>
            </a:r>
            <a:r>
              <a:rPr lang="en-US" sz="1800" b="1" dirty="0">
                <a:solidFill>
                  <a:srgbClr val="000000"/>
                </a:solidFill>
                <a:latin typeface="Arial" panose="020B0604020202020204" pitchFamily="34" charset="0"/>
              </a:rPr>
              <a:t>no children</a:t>
            </a:r>
            <a:r>
              <a:rPr lang="en-US" sz="1800" dirty="0">
                <a:solidFill>
                  <a:srgbClr val="000000"/>
                </a:solidFill>
                <a:latin typeface="Arial" panose="020B0604020202020204" pitchFamily="34" charset="0"/>
              </a:rPr>
              <a:t> and her </a:t>
            </a:r>
            <a:r>
              <a:rPr lang="en-US" sz="1800" b="1" dirty="0">
                <a:solidFill>
                  <a:srgbClr val="000000"/>
                </a:solidFill>
                <a:latin typeface="Arial" panose="020B0604020202020204" pitchFamily="34" charset="0"/>
              </a:rPr>
              <a:t>mother</a:t>
            </a:r>
            <a:r>
              <a:rPr lang="en-US" sz="1800" dirty="0">
                <a:solidFill>
                  <a:srgbClr val="000000"/>
                </a:solidFill>
                <a:latin typeface="Arial" panose="020B0604020202020204" pitchFamily="34" charset="0"/>
              </a:rPr>
              <a:t> completed </a:t>
            </a:r>
            <a:r>
              <a:rPr lang="en-US" sz="1800" b="1" dirty="0">
                <a:solidFill>
                  <a:srgbClr val="000000"/>
                </a:solidFill>
                <a:latin typeface="Arial" panose="020B0604020202020204" pitchFamily="34" charset="0"/>
              </a:rPr>
              <a:t>secondary school</a:t>
            </a:r>
            <a:r>
              <a:rPr lang="en-US" sz="1800" dirty="0">
                <a:solidFill>
                  <a:srgbClr val="000000"/>
                </a:solidFill>
                <a:latin typeface="Arial" panose="020B0604020202020204" pitchFamily="34" charset="0"/>
              </a:rPr>
              <a:t>. She currently receives a gross monthly salary of </a:t>
            </a:r>
            <a:r>
              <a:rPr lang="en-US" sz="1800" b="1" dirty="0">
                <a:solidFill>
                  <a:srgbClr val="000000"/>
                </a:solidFill>
                <a:latin typeface="Arial" panose="020B0604020202020204" pitchFamily="34" charset="0"/>
              </a:rPr>
              <a:t>$4,300,000</a:t>
            </a:r>
            <a:r>
              <a:rPr lang="en-US" sz="1800" dirty="0">
                <a:solidFill>
                  <a:srgbClr val="000000"/>
                </a:solidFill>
                <a:latin typeface="Arial" panose="020B0604020202020204" pitchFamily="34" charset="0"/>
              </a:rPr>
              <a:t> pesos.</a:t>
            </a:r>
          </a:p>
          <a:p>
            <a:pPr algn="just"/>
            <a:endParaRPr lang="en-US" sz="1800" dirty="0">
              <a:latin typeface="Arial" panose="020B0604020202020204" pitchFamily="34" charset="0"/>
            </a:endParaRPr>
          </a:p>
        </p:txBody>
      </p:sp>
    </p:spTree>
    <p:extLst>
      <p:ext uri="{BB962C8B-B14F-4D97-AF65-F5344CB8AC3E}">
        <p14:creationId xmlns:p14="http://schemas.microsoft.com/office/powerpoint/2010/main" val="822191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34638B-2B4C-42E3-E1D2-8034AD54BA2B}"/>
              </a:ext>
            </a:extLst>
          </p:cNvPr>
          <p:cNvSpPr txBox="1"/>
          <p:nvPr/>
        </p:nvSpPr>
        <p:spPr>
          <a:xfrm>
            <a:off x="1322070" y="1229975"/>
            <a:ext cx="6499860" cy="2600712"/>
          </a:xfrm>
          <a:prstGeom prst="rect">
            <a:avLst/>
          </a:prstGeom>
          <a:noFill/>
        </p:spPr>
        <p:txBody>
          <a:bodyPr wrap="square">
            <a:spAutoFit/>
          </a:bodyPr>
          <a:lstStyle/>
          <a:p>
            <a:r>
              <a:rPr lang="es-CL" i="1" dirty="0" err="1"/>
              <a:t>How</a:t>
            </a:r>
            <a:r>
              <a:rPr lang="es-CL" i="1" dirty="0"/>
              <a:t> </a:t>
            </a:r>
            <a:r>
              <a:rPr lang="es-CL" i="1" dirty="0" err="1"/>
              <a:t>much</a:t>
            </a:r>
            <a:r>
              <a:rPr lang="es-CL" i="1" dirty="0"/>
              <a:t> do </a:t>
            </a:r>
            <a:r>
              <a:rPr lang="es-CL" i="1" dirty="0" err="1"/>
              <a:t>you</a:t>
            </a:r>
            <a:r>
              <a:rPr lang="es-CL" i="1" dirty="0"/>
              <a:t> </a:t>
            </a:r>
            <a:r>
              <a:rPr lang="es-CL" i="1" dirty="0" err="1"/>
              <a:t>think</a:t>
            </a:r>
            <a:r>
              <a:rPr lang="es-CL" i="1" dirty="0"/>
              <a:t> </a:t>
            </a:r>
            <a:r>
              <a:rPr lang="es-CL" i="1" dirty="0" err="1"/>
              <a:t>the</a:t>
            </a:r>
            <a:r>
              <a:rPr lang="es-CL" i="1" dirty="0"/>
              <a:t> </a:t>
            </a:r>
            <a:r>
              <a:rPr lang="es-CL" i="1" dirty="0" err="1"/>
              <a:t>person</a:t>
            </a:r>
            <a:r>
              <a:rPr lang="es-CL" i="1" dirty="0"/>
              <a:t> </a:t>
            </a:r>
            <a:r>
              <a:rPr lang="es-CL" i="1" dirty="0" err="1"/>
              <a:t>described</a:t>
            </a:r>
            <a:r>
              <a:rPr lang="es-CL" i="1" dirty="0"/>
              <a:t> </a:t>
            </a:r>
            <a:r>
              <a:rPr lang="es-CL" i="1" dirty="0" err="1"/>
              <a:t>above</a:t>
            </a:r>
            <a:r>
              <a:rPr lang="es-CL" i="1" dirty="0"/>
              <a:t> </a:t>
            </a:r>
            <a:r>
              <a:rPr lang="es-CL" b="1" i="1" dirty="0" err="1"/>
              <a:t>currently</a:t>
            </a:r>
            <a:r>
              <a:rPr lang="es-CL" b="1" i="1" dirty="0"/>
              <a:t> </a:t>
            </a:r>
            <a:r>
              <a:rPr lang="es-CL" b="1" i="1" dirty="0" err="1"/>
              <a:t>pays</a:t>
            </a:r>
            <a:r>
              <a:rPr lang="es-CL" b="1" i="1" dirty="0"/>
              <a:t> </a:t>
            </a:r>
            <a:r>
              <a:rPr lang="es-CL" i="1" dirty="0"/>
              <a:t>in </a:t>
            </a:r>
            <a:r>
              <a:rPr lang="es-CL" i="1" dirty="0" err="1"/>
              <a:t>income</a:t>
            </a:r>
            <a:r>
              <a:rPr lang="es-CL" i="1" dirty="0"/>
              <a:t> </a:t>
            </a:r>
            <a:r>
              <a:rPr lang="es-CL" i="1" dirty="0" err="1"/>
              <a:t>tax</a:t>
            </a:r>
            <a:r>
              <a:rPr lang="es-CL" i="1" dirty="0"/>
              <a:t>? </a:t>
            </a:r>
            <a:r>
              <a:rPr lang="es-CL" i="1" dirty="0" err="1"/>
              <a:t>Write</a:t>
            </a:r>
            <a:r>
              <a:rPr lang="es-CL" i="1" dirty="0"/>
              <a:t> </a:t>
            </a:r>
            <a:r>
              <a:rPr lang="es-CL" i="1" dirty="0" err="1"/>
              <a:t>your</a:t>
            </a:r>
            <a:r>
              <a:rPr lang="es-CL" i="1" dirty="0"/>
              <a:t> </a:t>
            </a:r>
            <a:r>
              <a:rPr lang="es-CL" i="1" dirty="0" err="1"/>
              <a:t>answer</a:t>
            </a:r>
            <a:r>
              <a:rPr lang="es-CL" i="1" dirty="0"/>
              <a:t> in </a:t>
            </a:r>
            <a:r>
              <a:rPr lang="es-CL" i="1" dirty="0" err="1"/>
              <a:t>Chilean</a:t>
            </a:r>
            <a:r>
              <a:rPr lang="es-CL" i="1" dirty="0"/>
              <a:t> pesos.</a:t>
            </a:r>
          </a:p>
          <a:p>
            <a:endParaRPr lang="es-CL" dirty="0"/>
          </a:p>
          <a:p>
            <a:r>
              <a:rPr lang="en-US" i="1" dirty="0"/>
              <a:t>How much do you think the person described above </a:t>
            </a:r>
            <a:r>
              <a:rPr lang="en-US" b="1" i="1" dirty="0"/>
              <a:t>should pay </a:t>
            </a:r>
            <a:r>
              <a:rPr lang="en-US" i="1" dirty="0"/>
              <a:t>in income tax? Write your answer in Chilean pesos. </a:t>
            </a:r>
            <a:br>
              <a:rPr lang="en-US" i="1" dirty="0"/>
            </a:br>
            <a:br>
              <a:rPr lang="en-US" i="1" dirty="0"/>
            </a:br>
            <a:r>
              <a:rPr lang="en-US" sz="1100" i="1" dirty="0"/>
              <a:t>Before answering, please read the following information carefully. In Chile there are different types of taxes, some of the most common are VAT (19% surcharge on the price of any product or service), fuel tax and income tax (those who receive income from work must pay a monthly tax according to their income). It is necessary to clarify that the payment of social security and health contributions (AFP and FONASA or ISAPRE) is not the same as income tax".</a:t>
            </a:r>
            <a:endParaRPr lang="es-CL" i="1" dirty="0"/>
          </a:p>
        </p:txBody>
      </p:sp>
    </p:spTree>
    <p:extLst>
      <p:ext uri="{BB962C8B-B14F-4D97-AF65-F5344CB8AC3E}">
        <p14:creationId xmlns:p14="http://schemas.microsoft.com/office/powerpoint/2010/main" val="1029520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CE20E9-8405-C1AD-FB3D-9F5E1ED005CC}"/>
              </a:ext>
            </a:extLst>
          </p:cNvPr>
          <p:cNvSpPr txBox="1"/>
          <p:nvPr/>
        </p:nvSpPr>
        <p:spPr>
          <a:xfrm>
            <a:off x="190500" y="175260"/>
            <a:ext cx="8244840" cy="3970318"/>
          </a:xfrm>
          <a:prstGeom prst="rect">
            <a:avLst/>
          </a:prstGeom>
          <a:noFill/>
        </p:spPr>
        <p:txBody>
          <a:bodyPr wrap="square">
            <a:spAutoFit/>
          </a:bodyPr>
          <a:lstStyle/>
          <a:p>
            <a:r>
              <a:rPr lang="es-CL" sz="1200" dirty="0"/>
              <a:t>In </a:t>
            </a:r>
            <a:r>
              <a:rPr lang="es-CL" sz="1200" dirty="0" err="1"/>
              <a:t>the</a:t>
            </a:r>
            <a:r>
              <a:rPr lang="es-CL" sz="1200" dirty="0"/>
              <a:t> </a:t>
            </a:r>
            <a:r>
              <a:rPr lang="es-CL" sz="1200" dirty="0" err="1"/>
              <a:t>following</a:t>
            </a:r>
            <a:r>
              <a:rPr lang="es-CL" sz="1200" dirty="0"/>
              <a:t> </a:t>
            </a:r>
            <a:r>
              <a:rPr lang="es-CL" sz="1200" dirty="0" err="1"/>
              <a:t>section</a:t>
            </a:r>
            <a:r>
              <a:rPr lang="es-CL" sz="1200" dirty="0"/>
              <a:t> </a:t>
            </a:r>
            <a:r>
              <a:rPr lang="es-CL" sz="1200" dirty="0" err="1"/>
              <a:t>we</a:t>
            </a:r>
            <a:r>
              <a:rPr lang="es-CL" sz="1200" dirty="0"/>
              <a:t> are </a:t>
            </a:r>
            <a:r>
              <a:rPr lang="es-CL" sz="1200" dirty="0" err="1"/>
              <a:t>interested</a:t>
            </a:r>
            <a:r>
              <a:rPr lang="es-CL" sz="1200" dirty="0"/>
              <a:t> in </a:t>
            </a:r>
            <a:r>
              <a:rPr lang="es-CL" sz="1200" dirty="0" err="1"/>
              <a:t>your</a:t>
            </a:r>
            <a:r>
              <a:rPr lang="es-CL" sz="1200" dirty="0"/>
              <a:t> </a:t>
            </a:r>
            <a:r>
              <a:rPr lang="es-CL" sz="1200" dirty="0" err="1"/>
              <a:t>opinion</a:t>
            </a:r>
            <a:r>
              <a:rPr lang="es-CL" sz="1200" dirty="0"/>
              <a:t> </a:t>
            </a:r>
            <a:r>
              <a:rPr lang="es-CL" sz="1200" dirty="0" err="1"/>
              <a:t>on</a:t>
            </a:r>
            <a:r>
              <a:rPr lang="es-CL" sz="1200" dirty="0"/>
              <a:t> </a:t>
            </a:r>
            <a:r>
              <a:rPr lang="es-CL" sz="1200" dirty="0" err="1"/>
              <a:t>income</a:t>
            </a:r>
            <a:r>
              <a:rPr lang="es-CL" sz="1200" dirty="0"/>
              <a:t> </a:t>
            </a:r>
            <a:r>
              <a:rPr lang="es-CL" sz="1200" dirty="0" err="1"/>
              <a:t>tax</a:t>
            </a:r>
            <a:r>
              <a:rPr lang="es-CL" sz="1200" dirty="0"/>
              <a:t>, </a:t>
            </a:r>
            <a:r>
              <a:rPr lang="es-CL" sz="1200" dirty="0" err="1"/>
              <a:t>which</a:t>
            </a:r>
            <a:r>
              <a:rPr lang="es-CL" sz="1200" dirty="0"/>
              <a:t> </a:t>
            </a:r>
            <a:r>
              <a:rPr lang="es-CL" sz="1200" dirty="0" err="1"/>
              <a:t>is</a:t>
            </a:r>
            <a:r>
              <a:rPr lang="es-CL" sz="1200" dirty="0"/>
              <a:t> </a:t>
            </a:r>
            <a:r>
              <a:rPr lang="es-CL" sz="1200" dirty="0" err="1"/>
              <a:t>the</a:t>
            </a:r>
            <a:r>
              <a:rPr lang="es-CL" sz="1200" dirty="0"/>
              <a:t> </a:t>
            </a:r>
            <a:r>
              <a:rPr lang="es-CL" sz="1200" dirty="0" err="1"/>
              <a:t>tax</a:t>
            </a:r>
            <a:r>
              <a:rPr lang="es-CL" sz="1200" dirty="0"/>
              <a:t> </a:t>
            </a:r>
            <a:r>
              <a:rPr lang="es-CL" sz="1200" dirty="0" err="1"/>
              <a:t>that</a:t>
            </a:r>
            <a:r>
              <a:rPr lang="es-CL" sz="1200" dirty="0"/>
              <a:t> </a:t>
            </a:r>
            <a:r>
              <a:rPr lang="es-CL" sz="1200" dirty="0" err="1"/>
              <a:t>is</a:t>
            </a:r>
            <a:r>
              <a:rPr lang="es-CL" sz="1200" dirty="0"/>
              <a:t> </a:t>
            </a:r>
            <a:r>
              <a:rPr lang="es-CL" sz="1200" dirty="0" err="1"/>
              <a:t>deducted</a:t>
            </a:r>
            <a:r>
              <a:rPr lang="es-CL" sz="1200" dirty="0"/>
              <a:t> </a:t>
            </a:r>
            <a:r>
              <a:rPr lang="es-CL" sz="1200" dirty="0" err="1"/>
              <a:t>from</a:t>
            </a:r>
            <a:r>
              <a:rPr lang="es-CL" sz="1200" dirty="0"/>
              <a:t> </a:t>
            </a:r>
            <a:r>
              <a:rPr lang="es-CL" sz="1200" dirty="0" err="1"/>
              <a:t>some</a:t>
            </a:r>
            <a:r>
              <a:rPr lang="es-CL" sz="1200" dirty="0"/>
              <a:t> </a:t>
            </a:r>
            <a:r>
              <a:rPr lang="es-CL" sz="1200" dirty="0" err="1"/>
              <a:t>people's</a:t>
            </a:r>
            <a:r>
              <a:rPr lang="es-CL" sz="1200" dirty="0"/>
              <a:t> </a:t>
            </a:r>
            <a:r>
              <a:rPr lang="es-CL" sz="1200" dirty="0" err="1"/>
              <a:t>monthly</a:t>
            </a:r>
            <a:r>
              <a:rPr lang="es-CL" sz="1200" dirty="0"/>
              <a:t> salaries </a:t>
            </a:r>
            <a:r>
              <a:rPr lang="es-CL" sz="1200" dirty="0" err="1"/>
              <a:t>according</a:t>
            </a:r>
            <a:r>
              <a:rPr lang="es-CL" sz="1200" dirty="0"/>
              <a:t> </a:t>
            </a:r>
            <a:r>
              <a:rPr lang="es-CL" sz="1200" dirty="0" err="1"/>
              <a:t>to</a:t>
            </a:r>
            <a:r>
              <a:rPr lang="es-CL" sz="1200" dirty="0"/>
              <a:t> </a:t>
            </a:r>
            <a:r>
              <a:rPr lang="es-CL" sz="1200" dirty="0" err="1"/>
              <a:t>the</a:t>
            </a:r>
            <a:r>
              <a:rPr lang="es-CL" sz="1200" dirty="0"/>
              <a:t> </a:t>
            </a:r>
            <a:r>
              <a:rPr lang="es-CL" sz="1200" dirty="0" err="1"/>
              <a:t>amount</a:t>
            </a:r>
            <a:r>
              <a:rPr lang="es-CL" sz="1200" dirty="0"/>
              <a:t> </a:t>
            </a:r>
            <a:r>
              <a:rPr lang="es-CL" sz="1200" dirty="0" err="1"/>
              <a:t>of</a:t>
            </a:r>
            <a:r>
              <a:rPr lang="es-CL" sz="1200" dirty="0"/>
              <a:t> </a:t>
            </a:r>
            <a:r>
              <a:rPr lang="es-CL" sz="1200" dirty="0" err="1"/>
              <a:t>money</a:t>
            </a:r>
            <a:r>
              <a:rPr lang="es-CL" sz="1200" dirty="0"/>
              <a:t> </a:t>
            </a:r>
            <a:r>
              <a:rPr lang="es-CL" sz="1200" dirty="0" err="1"/>
              <a:t>they</a:t>
            </a:r>
            <a:r>
              <a:rPr lang="es-CL" sz="1200" dirty="0"/>
              <a:t> </a:t>
            </a:r>
            <a:r>
              <a:rPr lang="es-CL" sz="1200" dirty="0" err="1"/>
              <a:t>received</a:t>
            </a:r>
            <a:r>
              <a:rPr lang="es-CL" sz="1200" dirty="0"/>
              <a:t> </a:t>
            </a:r>
            <a:r>
              <a:rPr lang="es-CL" sz="1200" dirty="0" err="1"/>
              <a:t>when</a:t>
            </a:r>
            <a:r>
              <a:rPr lang="es-CL" sz="1200" dirty="0"/>
              <a:t> </a:t>
            </a:r>
            <a:r>
              <a:rPr lang="es-CL" sz="1200" dirty="0" err="1"/>
              <a:t>performing</a:t>
            </a:r>
            <a:r>
              <a:rPr lang="es-CL" sz="1200" dirty="0"/>
              <a:t> a </a:t>
            </a:r>
            <a:r>
              <a:rPr lang="es-CL" sz="1200" dirty="0" err="1"/>
              <a:t>job</a:t>
            </a:r>
            <a:r>
              <a:rPr lang="es-CL" sz="1200" dirty="0"/>
              <a:t> </a:t>
            </a:r>
            <a:r>
              <a:rPr lang="es-CL" sz="1200" dirty="0" err="1"/>
              <a:t>under</a:t>
            </a:r>
            <a:r>
              <a:rPr lang="es-CL" sz="1200" dirty="0"/>
              <a:t> </a:t>
            </a:r>
            <a:r>
              <a:rPr lang="es-CL" sz="1200" dirty="0" err="1"/>
              <a:t>contract</a:t>
            </a:r>
            <a:r>
              <a:rPr lang="es-CL" sz="1200" dirty="0"/>
              <a:t>. </a:t>
            </a:r>
            <a:r>
              <a:rPr lang="es-CL" sz="1200" dirty="0" err="1"/>
              <a:t>By</a:t>
            </a:r>
            <a:r>
              <a:rPr lang="es-CL" sz="1200" dirty="0"/>
              <a:t> </a:t>
            </a:r>
            <a:r>
              <a:rPr lang="es-CL" sz="1200" dirty="0" err="1"/>
              <a:t>way</a:t>
            </a:r>
            <a:r>
              <a:rPr lang="es-CL" sz="1200" dirty="0"/>
              <a:t> </a:t>
            </a:r>
            <a:r>
              <a:rPr lang="es-CL" sz="1200" dirty="0" err="1"/>
              <a:t>of</a:t>
            </a:r>
            <a:r>
              <a:rPr lang="es-CL" sz="1200" dirty="0"/>
              <a:t> </a:t>
            </a:r>
            <a:r>
              <a:rPr lang="es-CL" sz="1200" dirty="0" err="1"/>
              <a:t>clarification</a:t>
            </a:r>
            <a:r>
              <a:rPr lang="es-CL" sz="1200" dirty="0"/>
              <a:t>, </a:t>
            </a:r>
            <a:r>
              <a:rPr lang="es-CL" sz="1200" dirty="0" err="1"/>
              <a:t>this</a:t>
            </a:r>
            <a:r>
              <a:rPr lang="es-CL" sz="1200" dirty="0"/>
              <a:t> </a:t>
            </a:r>
            <a:r>
              <a:rPr lang="es-CL" sz="1200" dirty="0" err="1"/>
              <a:t>tax</a:t>
            </a:r>
            <a:r>
              <a:rPr lang="es-CL" sz="1200" dirty="0"/>
              <a:t> </a:t>
            </a:r>
            <a:r>
              <a:rPr lang="es-CL" sz="1200" dirty="0" err="1"/>
              <a:t>is</a:t>
            </a:r>
            <a:r>
              <a:rPr lang="es-CL" sz="1200" dirty="0"/>
              <a:t> </a:t>
            </a:r>
            <a:r>
              <a:rPr lang="es-CL" sz="1200" dirty="0" err="1"/>
              <a:t>different</a:t>
            </a:r>
            <a:r>
              <a:rPr lang="es-CL" sz="1200" dirty="0"/>
              <a:t> </a:t>
            </a:r>
            <a:r>
              <a:rPr lang="es-CL" sz="1200" dirty="0" err="1"/>
              <a:t>to</a:t>
            </a:r>
            <a:r>
              <a:rPr lang="es-CL" sz="1200" dirty="0"/>
              <a:t> </a:t>
            </a:r>
            <a:r>
              <a:rPr lang="es-CL" sz="1200" dirty="0" err="1"/>
              <a:t>the</a:t>
            </a:r>
            <a:r>
              <a:rPr lang="es-CL" sz="1200" dirty="0"/>
              <a:t> and </a:t>
            </a:r>
            <a:r>
              <a:rPr lang="es-CL" sz="1200" dirty="0" err="1"/>
              <a:t>it</a:t>
            </a:r>
            <a:r>
              <a:rPr lang="es-CL" sz="1200" dirty="0"/>
              <a:t> </a:t>
            </a:r>
            <a:r>
              <a:rPr lang="es-CL" sz="1200" dirty="0" err="1"/>
              <a:t>is</a:t>
            </a:r>
            <a:r>
              <a:rPr lang="es-CL" sz="1200" dirty="0"/>
              <a:t> </a:t>
            </a:r>
            <a:r>
              <a:rPr lang="es-CL" sz="1200" dirty="0" err="1"/>
              <a:t>also</a:t>
            </a:r>
            <a:r>
              <a:rPr lang="es-CL" sz="1200" dirty="0"/>
              <a:t> </a:t>
            </a:r>
            <a:r>
              <a:rPr lang="es-CL" sz="1200" dirty="0" err="1"/>
              <a:t>different</a:t>
            </a:r>
            <a:r>
              <a:rPr lang="es-CL" sz="1200" dirty="0"/>
              <a:t> </a:t>
            </a:r>
            <a:r>
              <a:rPr lang="es-CL" sz="1200" dirty="0" err="1"/>
              <a:t>from</a:t>
            </a:r>
            <a:r>
              <a:rPr lang="es-CL" sz="1200" dirty="0"/>
              <a:t> </a:t>
            </a:r>
            <a:r>
              <a:rPr lang="es-CL" sz="1200" dirty="0" err="1"/>
              <a:t>the</a:t>
            </a:r>
            <a:r>
              <a:rPr lang="es-CL" sz="1200" dirty="0"/>
              <a:t> </a:t>
            </a:r>
            <a:r>
              <a:rPr lang="es-CL" sz="1200" dirty="0" err="1"/>
              <a:t>withholding</a:t>
            </a:r>
            <a:r>
              <a:rPr lang="es-CL" sz="1200" dirty="0"/>
              <a:t> </a:t>
            </a:r>
            <a:r>
              <a:rPr lang="es-CL" sz="1200" dirty="0" err="1"/>
              <a:t>tax</a:t>
            </a:r>
            <a:r>
              <a:rPr lang="es-CL" sz="1200" dirty="0"/>
              <a:t> </a:t>
            </a:r>
            <a:r>
              <a:rPr lang="es-CL" sz="1200" dirty="0" err="1"/>
              <a:t>for</a:t>
            </a:r>
            <a:r>
              <a:rPr lang="es-CL" sz="1200" dirty="0"/>
              <a:t> fee </a:t>
            </a:r>
            <a:r>
              <a:rPr lang="es-CL" sz="1200" dirty="0" err="1"/>
              <a:t>receipts</a:t>
            </a:r>
            <a:r>
              <a:rPr lang="es-CL" sz="1200" dirty="0"/>
              <a:t>.   </a:t>
            </a:r>
            <a:r>
              <a:rPr lang="es-CL" sz="1200" dirty="0" err="1"/>
              <a:t>You</a:t>
            </a:r>
            <a:r>
              <a:rPr lang="es-CL" sz="1200" dirty="0"/>
              <a:t> </a:t>
            </a:r>
            <a:r>
              <a:rPr lang="es-CL" sz="1200" dirty="0" err="1"/>
              <a:t>will</a:t>
            </a:r>
            <a:r>
              <a:rPr lang="es-CL" sz="1200" dirty="0"/>
              <a:t> be </a:t>
            </a:r>
            <a:r>
              <a:rPr lang="es-CL" sz="1200" dirty="0" err="1"/>
              <a:t>presented</a:t>
            </a:r>
            <a:r>
              <a:rPr lang="es-CL" sz="1200" dirty="0"/>
              <a:t> </a:t>
            </a:r>
            <a:r>
              <a:rPr lang="es-CL" sz="1200" dirty="0" err="1"/>
              <a:t>with</a:t>
            </a:r>
            <a:r>
              <a:rPr lang="es-CL" sz="1200" dirty="0"/>
              <a:t> </a:t>
            </a:r>
            <a:r>
              <a:rPr lang="es-CL" sz="1200" dirty="0" err="1"/>
              <a:t>descriptions</a:t>
            </a:r>
            <a:r>
              <a:rPr lang="es-CL" sz="1200" dirty="0"/>
              <a:t> </a:t>
            </a:r>
            <a:r>
              <a:rPr lang="es-CL" sz="1200" dirty="0" err="1"/>
              <a:t>of</a:t>
            </a:r>
            <a:r>
              <a:rPr lang="es-CL" sz="1200" dirty="0"/>
              <a:t> </a:t>
            </a:r>
            <a:r>
              <a:rPr lang="es-CL" sz="1200" dirty="0" err="1"/>
              <a:t>people</a:t>
            </a:r>
            <a:r>
              <a:rPr lang="es-CL" sz="1200" dirty="0"/>
              <a:t> </a:t>
            </a:r>
            <a:r>
              <a:rPr lang="es-CL" sz="1200" dirty="0" err="1"/>
              <a:t>with</a:t>
            </a:r>
            <a:r>
              <a:rPr lang="es-CL" sz="1200" dirty="0"/>
              <a:t> </a:t>
            </a:r>
            <a:r>
              <a:rPr lang="es-CL" sz="1200" dirty="0" err="1"/>
              <a:t>different</a:t>
            </a:r>
            <a:r>
              <a:rPr lang="es-CL" sz="1200" dirty="0"/>
              <a:t> </a:t>
            </a:r>
            <a:r>
              <a:rPr lang="es-CL" sz="1200" dirty="0" err="1"/>
              <a:t>characteristics</a:t>
            </a:r>
            <a:r>
              <a:rPr lang="es-CL" sz="1200" dirty="0"/>
              <a:t> and </a:t>
            </a:r>
            <a:r>
              <a:rPr lang="es-CL" sz="1200" dirty="0" err="1"/>
              <a:t>their</a:t>
            </a:r>
            <a:r>
              <a:rPr lang="es-CL" sz="1200" dirty="0"/>
              <a:t> </a:t>
            </a:r>
            <a:r>
              <a:rPr lang="es-CL" sz="1200" dirty="0" err="1"/>
              <a:t>gross</a:t>
            </a:r>
            <a:r>
              <a:rPr lang="es-CL" sz="1200" dirty="0"/>
              <a:t> </a:t>
            </a:r>
            <a:r>
              <a:rPr lang="es-CL" sz="1200" dirty="0" err="1"/>
              <a:t>salary</a:t>
            </a:r>
            <a:r>
              <a:rPr lang="es-CL" sz="1200" dirty="0"/>
              <a:t> (</a:t>
            </a:r>
            <a:r>
              <a:rPr lang="es-CL" sz="1200" dirty="0" err="1"/>
              <a:t>before</a:t>
            </a:r>
            <a:r>
              <a:rPr lang="es-CL" sz="1200" dirty="0"/>
              <a:t> </a:t>
            </a:r>
            <a:r>
              <a:rPr lang="es-CL" sz="1200" dirty="0" err="1"/>
              <a:t>deductions</a:t>
            </a:r>
            <a:r>
              <a:rPr lang="es-CL" sz="1200" dirty="0"/>
              <a:t>), as in </a:t>
            </a:r>
            <a:r>
              <a:rPr lang="es-CL" sz="1200" dirty="0" err="1"/>
              <a:t>the</a:t>
            </a:r>
            <a:r>
              <a:rPr lang="es-CL" sz="1200" dirty="0"/>
              <a:t> </a:t>
            </a:r>
            <a:r>
              <a:rPr lang="es-CL" sz="1200" dirty="0" err="1"/>
              <a:t>following</a:t>
            </a:r>
            <a:r>
              <a:rPr lang="es-CL" sz="1200" dirty="0"/>
              <a:t> table. (</a:t>
            </a:r>
            <a:r>
              <a:rPr lang="es-CL" sz="1200" dirty="0" err="1"/>
              <a:t>before</a:t>
            </a:r>
            <a:r>
              <a:rPr lang="es-CL" sz="1200" dirty="0"/>
              <a:t> </a:t>
            </a:r>
            <a:r>
              <a:rPr lang="es-CL" sz="1200" dirty="0" err="1"/>
              <a:t>deductions</a:t>
            </a:r>
            <a:r>
              <a:rPr lang="es-CL" sz="1200" dirty="0"/>
              <a:t>), as in </a:t>
            </a:r>
            <a:r>
              <a:rPr lang="es-CL" sz="1200" dirty="0" err="1"/>
              <a:t>the</a:t>
            </a:r>
            <a:r>
              <a:rPr lang="es-CL" sz="1200" dirty="0"/>
              <a:t> </a:t>
            </a:r>
            <a:r>
              <a:rPr lang="es-CL" sz="1200" dirty="0" err="1"/>
              <a:t>following</a:t>
            </a:r>
            <a:r>
              <a:rPr lang="es-CL" sz="1200" dirty="0"/>
              <a:t> </a:t>
            </a:r>
            <a:r>
              <a:rPr lang="es-CL" sz="1200" dirty="0" err="1"/>
              <a:t>example</a:t>
            </a:r>
            <a:r>
              <a:rPr lang="es-CL" sz="1200" dirty="0"/>
              <a:t>:</a:t>
            </a:r>
          </a:p>
          <a:p>
            <a:r>
              <a:rPr lang="es-CL" sz="1200" dirty="0"/>
              <a:t> </a:t>
            </a:r>
          </a:p>
          <a:p>
            <a:r>
              <a:rPr lang="es-CL" sz="1200" dirty="0"/>
              <a:t> - Mr. Pailahueque </a:t>
            </a:r>
            <a:r>
              <a:rPr lang="es-CL" sz="1200" dirty="0" err="1"/>
              <a:t>is</a:t>
            </a:r>
            <a:r>
              <a:rPr lang="es-CL" sz="1200" dirty="0"/>
              <a:t> 55 </a:t>
            </a:r>
            <a:r>
              <a:rPr lang="es-CL" sz="1200" dirty="0" err="1"/>
              <a:t>years</a:t>
            </a:r>
            <a:r>
              <a:rPr lang="es-CL" sz="1200" dirty="0"/>
              <a:t> </a:t>
            </a:r>
            <a:r>
              <a:rPr lang="es-CL" sz="1200" dirty="0" err="1"/>
              <a:t>old</a:t>
            </a:r>
            <a:r>
              <a:rPr lang="es-CL" sz="1200" dirty="0"/>
              <a:t>, he </a:t>
            </a:r>
            <a:r>
              <a:rPr lang="es-CL" sz="1200" dirty="0" err="1"/>
              <a:t>studied</a:t>
            </a:r>
            <a:r>
              <a:rPr lang="es-CL" sz="1200" dirty="0"/>
              <a:t> in a municipal </a:t>
            </a:r>
            <a:r>
              <a:rPr lang="es-CL" sz="1200" dirty="0" err="1"/>
              <a:t>school</a:t>
            </a:r>
            <a:r>
              <a:rPr lang="es-CL" sz="1200" dirty="0"/>
              <a:t> and </a:t>
            </a:r>
            <a:r>
              <a:rPr lang="es-CL" sz="1200" dirty="0" err="1"/>
              <a:t>completed</a:t>
            </a:r>
            <a:endParaRPr lang="es-CL" sz="1200" dirty="0"/>
          </a:p>
          <a:p>
            <a:r>
              <a:rPr lang="es-CL" sz="1200" dirty="0" err="1"/>
              <a:t>postgraduate</a:t>
            </a:r>
            <a:r>
              <a:rPr lang="es-CL" sz="1200" dirty="0"/>
              <a:t> </a:t>
            </a:r>
            <a:r>
              <a:rPr lang="es-CL" sz="1200" dirty="0" err="1"/>
              <a:t>studies</a:t>
            </a:r>
            <a:r>
              <a:rPr lang="es-CL" sz="1200" dirty="0"/>
              <a:t>. He has </a:t>
            </a:r>
            <a:r>
              <a:rPr lang="es-CL" sz="1200" dirty="0" err="1"/>
              <a:t>two</a:t>
            </a:r>
            <a:r>
              <a:rPr lang="es-CL" sz="1200" dirty="0"/>
              <a:t> </a:t>
            </a:r>
            <a:r>
              <a:rPr lang="es-CL" sz="1200" dirty="0" err="1"/>
              <a:t>children</a:t>
            </a:r>
            <a:r>
              <a:rPr lang="es-CL" sz="1200" dirty="0"/>
              <a:t> and </a:t>
            </a:r>
            <a:r>
              <a:rPr lang="es-CL" sz="1200" dirty="0" err="1"/>
              <a:t>his</a:t>
            </a:r>
            <a:r>
              <a:rPr lang="es-CL" sz="1200" dirty="0"/>
              <a:t> </a:t>
            </a:r>
            <a:r>
              <a:rPr lang="es-CL" sz="1200" dirty="0" err="1"/>
              <a:t>mother</a:t>
            </a:r>
            <a:r>
              <a:rPr lang="es-CL" sz="1200" dirty="0"/>
              <a:t> </a:t>
            </a:r>
            <a:r>
              <a:rPr lang="es-CL" sz="1200" dirty="0" err="1"/>
              <a:t>completed</a:t>
            </a:r>
            <a:r>
              <a:rPr lang="es-CL" sz="1200" dirty="0"/>
              <a:t> </a:t>
            </a:r>
            <a:r>
              <a:rPr lang="es-CL" sz="1200" dirty="0" err="1"/>
              <a:t>high</a:t>
            </a:r>
            <a:r>
              <a:rPr lang="es-CL" sz="1200" dirty="0"/>
              <a:t> </a:t>
            </a:r>
            <a:r>
              <a:rPr lang="es-CL" sz="1200" dirty="0" err="1"/>
              <a:t>school</a:t>
            </a:r>
            <a:r>
              <a:rPr lang="es-CL" sz="1200" dirty="0"/>
              <a:t>.</a:t>
            </a:r>
          </a:p>
          <a:p>
            <a:r>
              <a:rPr lang="es-CL" sz="1200" dirty="0"/>
              <a:t>He </a:t>
            </a:r>
            <a:r>
              <a:rPr lang="es-CL" sz="1200" dirty="0" err="1"/>
              <a:t>currently</a:t>
            </a:r>
            <a:r>
              <a:rPr lang="es-CL" sz="1200" dirty="0"/>
              <a:t> </a:t>
            </a:r>
            <a:r>
              <a:rPr lang="es-CL" sz="1200" dirty="0" err="1"/>
              <a:t>receives</a:t>
            </a:r>
            <a:r>
              <a:rPr lang="es-CL" sz="1200" dirty="0"/>
              <a:t> a </a:t>
            </a:r>
            <a:r>
              <a:rPr lang="es-CL" sz="1200" dirty="0" err="1"/>
              <a:t>gross</a:t>
            </a:r>
            <a:r>
              <a:rPr lang="es-CL" sz="1200" dirty="0"/>
              <a:t> </a:t>
            </a:r>
            <a:r>
              <a:rPr lang="es-CL" sz="1200" dirty="0" err="1"/>
              <a:t>monthly</a:t>
            </a:r>
            <a:r>
              <a:rPr lang="es-CL" sz="1200" dirty="0"/>
              <a:t> </a:t>
            </a:r>
            <a:r>
              <a:rPr lang="es-CL" sz="1200" dirty="0" err="1"/>
              <a:t>salary</a:t>
            </a:r>
            <a:r>
              <a:rPr lang="es-CL" sz="1200" dirty="0"/>
              <a:t> </a:t>
            </a:r>
            <a:r>
              <a:rPr lang="es-CL" sz="1200" dirty="0" err="1"/>
              <a:t>of</a:t>
            </a:r>
            <a:r>
              <a:rPr lang="es-CL" sz="1200" dirty="0"/>
              <a:t> $655,000 pesos.</a:t>
            </a:r>
          </a:p>
          <a:p>
            <a:r>
              <a:rPr lang="es-CL" sz="1200" dirty="0"/>
              <a:t> </a:t>
            </a:r>
          </a:p>
          <a:p>
            <a:r>
              <a:rPr lang="es-CL" sz="1200" dirty="0"/>
              <a:t> After </a:t>
            </a:r>
            <a:r>
              <a:rPr lang="es-CL" sz="1200" dirty="0" err="1"/>
              <a:t>the</a:t>
            </a:r>
            <a:r>
              <a:rPr lang="es-CL" sz="1200" dirty="0"/>
              <a:t> </a:t>
            </a:r>
            <a:r>
              <a:rPr lang="es-CL" sz="1200" dirty="0" err="1"/>
              <a:t>presentation</a:t>
            </a:r>
            <a:r>
              <a:rPr lang="es-CL" sz="1200" dirty="0"/>
              <a:t> </a:t>
            </a:r>
            <a:r>
              <a:rPr lang="es-CL" sz="1200" dirty="0" err="1"/>
              <a:t>of</a:t>
            </a:r>
            <a:r>
              <a:rPr lang="es-CL" sz="1200" dirty="0"/>
              <a:t> </a:t>
            </a:r>
            <a:r>
              <a:rPr lang="es-CL" sz="1200" dirty="0" err="1"/>
              <a:t>each</a:t>
            </a:r>
            <a:r>
              <a:rPr lang="es-CL" sz="1200" dirty="0"/>
              <a:t> </a:t>
            </a:r>
            <a:r>
              <a:rPr lang="es-CL" sz="1200" dirty="0" err="1"/>
              <a:t>description</a:t>
            </a:r>
            <a:r>
              <a:rPr lang="es-CL" sz="1200" dirty="0"/>
              <a:t>, </a:t>
            </a:r>
            <a:r>
              <a:rPr lang="es-CL" sz="1200" dirty="0" err="1"/>
              <a:t>two</a:t>
            </a:r>
            <a:r>
              <a:rPr lang="es-CL" sz="1200" dirty="0"/>
              <a:t> </a:t>
            </a:r>
            <a:r>
              <a:rPr lang="es-CL" sz="1200" dirty="0" err="1"/>
              <a:t>questions</a:t>
            </a:r>
            <a:r>
              <a:rPr lang="es-CL" sz="1200" dirty="0"/>
              <a:t> are </a:t>
            </a:r>
            <a:r>
              <a:rPr lang="es-CL" sz="1200" dirty="0" err="1"/>
              <a:t>asked</a:t>
            </a:r>
            <a:r>
              <a:rPr lang="es-CL" sz="1200" dirty="0"/>
              <a:t>:   </a:t>
            </a:r>
          </a:p>
          <a:p>
            <a:r>
              <a:rPr lang="es-CL" sz="1200" dirty="0"/>
              <a:t> - </a:t>
            </a:r>
            <a:r>
              <a:rPr lang="es-CL" sz="1200" dirty="0" err="1"/>
              <a:t>How</a:t>
            </a:r>
            <a:r>
              <a:rPr lang="es-CL" sz="1200" dirty="0"/>
              <a:t> </a:t>
            </a:r>
            <a:r>
              <a:rPr lang="es-CL" sz="1200" dirty="0" err="1"/>
              <a:t>much</a:t>
            </a:r>
            <a:r>
              <a:rPr lang="es-CL" sz="1200" dirty="0"/>
              <a:t> do </a:t>
            </a:r>
            <a:r>
              <a:rPr lang="es-CL" sz="1200" dirty="0" err="1"/>
              <a:t>you</a:t>
            </a:r>
            <a:r>
              <a:rPr lang="es-CL" sz="1200" dirty="0"/>
              <a:t> </a:t>
            </a:r>
            <a:r>
              <a:rPr lang="es-CL" sz="1200" dirty="0" err="1"/>
              <a:t>think</a:t>
            </a:r>
            <a:r>
              <a:rPr lang="es-CL" sz="1200" dirty="0"/>
              <a:t> </a:t>
            </a:r>
            <a:r>
              <a:rPr lang="es-CL" sz="1200" dirty="0" err="1"/>
              <a:t>the</a:t>
            </a:r>
            <a:r>
              <a:rPr lang="es-CL" sz="1200" dirty="0"/>
              <a:t> </a:t>
            </a:r>
            <a:r>
              <a:rPr lang="es-CL" sz="1200" dirty="0" err="1"/>
              <a:t>person</a:t>
            </a:r>
            <a:r>
              <a:rPr lang="es-CL" sz="1200" dirty="0"/>
              <a:t> </a:t>
            </a:r>
            <a:r>
              <a:rPr lang="es-CL" sz="1200" dirty="0" err="1"/>
              <a:t>described</a:t>
            </a:r>
            <a:r>
              <a:rPr lang="es-CL" sz="1200" dirty="0"/>
              <a:t> </a:t>
            </a:r>
            <a:r>
              <a:rPr lang="es-CL" sz="1200" dirty="0" err="1"/>
              <a:t>currently</a:t>
            </a:r>
            <a:r>
              <a:rPr lang="es-CL" sz="1200" dirty="0"/>
              <a:t> </a:t>
            </a:r>
            <a:r>
              <a:rPr lang="es-CL" sz="1200" dirty="0" err="1"/>
              <a:t>pays</a:t>
            </a:r>
            <a:r>
              <a:rPr lang="es-CL" sz="1200" dirty="0"/>
              <a:t> in </a:t>
            </a:r>
            <a:r>
              <a:rPr lang="es-CL" sz="1200" dirty="0" err="1"/>
              <a:t>income</a:t>
            </a:r>
            <a:r>
              <a:rPr lang="es-CL" sz="1200" dirty="0"/>
              <a:t> </a:t>
            </a:r>
            <a:r>
              <a:rPr lang="es-CL" sz="1200" dirty="0" err="1"/>
              <a:t>tax</a:t>
            </a:r>
            <a:r>
              <a:rPr lang="es-CL" sz="1200" dirty="0"/>
              <a:t>?</a:t>
            </a:r>
          </a:p>
          <a:p>
            <a:r>
              <a:rPr lang="es-CL" sz="1200" dirty="0"/>
              <a:t> - </a:t>
            </a:r>
            <a:r>
              <a:rPr lang="es-CL" sz="1200" dirty="0" err="1"/>
              <a:t>How</a:t>
            </a:r>
            <a:r>
              <a:rPr lang="es-CL" sz="1200" dirty="0"/>
              <a:t> </a:t>
            </a:r>
            <a:r>
              <a:rPr lang="es-CL" sz="1200" dirty="0" err="1"/>
              <a:t>much</a:t>
            </a:r>
            <a:r>
              <a:rPr lang="es-CL" sz="1200" dirty="0"/>
              <a:t> do </a:t>
            </a:r>
            <a:r>
              <a:rPr lang="es-CL" sz="1200" dirty="0" err="1"/>
              <a:t>you</a:t>
            </a:r>
            <a:r>
              <a:rPr lang="es-CL" sz="1200" dirty="0"/>
              <a:t> </a:t>
            </a:r>
            <a:r>
              <a:rPr lang="es-CL" sz="1200" dirty="0" err="1"/>
              <a:t>think</a:t>
            </a:r>
            <a:r>
              <a:rPr lang="es-CL" sz="1200" dirty="0"/>
              <a:t> </a:t>
            </a:r>
            <a:r>
              <a:rPr lang="es-CL" sz="1200" dirty="0" err="1"/>
              <a:t>the</a:t>
            </a:r>
            <a:r>
              <a:rPr lang="es-CL" sz="1200" dirty="0"/>
              <a:t> </a:t>
            </a:r>
            <a:r>
              <a:rPr lang="es-CL" sz="1200" dirty="0" err="1"/>
              <a:t>person</a:t>
            </a:r>
            <a:r>
              <a:rPr lang="es-CL" sz="1200" dirty="0"/>
              <a:t> </a:t>
            </a:r>
            <a:r>
              <a:rPr lang="es-CL" sz="1200" dirty="0" err="1"/>
              <a:t>described</a:t>
            </a:r>
            <a:r>
              <a:rPr lang="es-CL" sz="1200" dirty="0"/>
              <a:t> </a:t>
            </a:r>
            <a:r>
              <a:rPr lang="es-CL" sz="1200" dirty="0" err="1"/>
              <a:t>should</a:t>
            </a:r>
            <a:r>
              <a:rPr lang="es-CL" sz="1200" dirty="0"/>
              <a:t> </a:t>
            </a:r>
            <a:r>
              <a:rPr lang="es-CL" sz="1200" dirty="0" err="1"/>
              <a:t>pay</a:t>
            </a:r>
            <a:r>
              <a:rPr lang="es-CL" sz="1200" dirty="0"/>
              <a:t> in </a:t>
            </a:r>
            <a:r>
              <a:rPr lang="es-CL" sz="1200" dirty="0" err="1"/>
              <a:t>income</a:t>
            </a:r>
            <a:r>
              <a:rPr lang="es-CL" sz="1200" dirty="0"/>
              <a:t> </a:t>
            </a:r>
            <a:r>
              <a:rPr lang="es-CL" sz="1200" dirty="0" err="1"/>
              <a:t>tax</a:t>
            </a:r>
            <a:r>
              <a:rPr lang="es-CL" sz="1200" dirty="0"/>
              <a:t>?</a:t>
            </a:r>
          </a:p>
          <a:p>
            <a:r>
              <a:rPr lang="es-CL" sz="1200" dirty="0"/>
              <a:t> </a:t>
            </a:r>
          </a:p>
          <a:p>
            <a:r>
              <a:rPr lang="es-CL" sz="1200" dirty="0"/>
              <a:t> </a:t>
            </a:r>
            <a:r>
              <a:rPr lang="es-CL" sz="1200" dirty="0" err="1"/>
              <a:t>The</a:t>
            </a:r>
            <a:r>
              <a:rPr lang="es-CL" sz="1200" dirty="0"/>
              <a:t> </a:t>
            </a:r>
            <a:r>
              <a:rPr lang="es-CL" sz="1200" dirty="0" err="1"/>
              <a:t>answers</a:t>
            </a:r>
            <a:r>
              <a:rPr lang="es-CL" sz="1200" dirty="0"/>
              <a:t> </a:t>
            </a:r>
            <a:r>
              <a:rPr lang="es-CL" sz="1200" dirty="0" err="1"/>
              <a:t>to</a:t>
            </a:r>
            <a:r>
              <a:rPr lang="es-CL" sz="1200" dirty="0"/>
              <a:t> </a:t>
            </a:r>
            <a:r>
              <a:rPr lang="es-CL" sz="1200" dirty="0" err="1"/>
              <a:t>these</a:t>
            </a:r>
            <a:r>
              <a:rPr lang="es-CL" sz="1200" dirty="0"/>
              <a:t> </a:t>
            </a:r>
            <a:r>
              <a:rPr lang="es-CL" sz="1200" dirty="0" err="1"/>
              <a:t>questions</a:t>
            </a:r>
            <a:r>
              <a:rPr lang="es-CL" sz="1200" dirty="0"/>
              <a:t> </a:t>
            </a:r>
            <a:r>
              <a:rPr lang="es-CL" sz="1200" dirty="0" err="1"/>
              <a:t>should</a:t>
            </a:r>
            <a:r>
              <a:rPr lang="es-CL" sz="1200" dirty="0"/>
              <a:t> be </a:t>
            </a:r>
            <a:r>
              <a:rPr lang="es-CL" sz="1200" dirty="0" err="1"/>
              <a:t>answered</a:t>
            </a:r>
            <a:r>
              <a:rPr lang="es-CL" sz="1200" dirty="0"/>
              <a:t> </a:t>
            </a:r>
            <a:r>
              <a:rPr lang="es-CL" sz="1200" dirty="0" err="1"/>
              <a:t>with</a:t>
            </a:r>
            <a:r>
              <a:rPr lang="es-CL" sz="1200" dirty="0"/>
              <a:t> </a:t>
            </a:r>
            <a:r>
              <a:rPr lang="es-CL" sz="1200" dirty="0" err="1"/>
              <a:t>amounts</a:t>
            </a:r>
            <a:r>
              <a:rPr lang="es-CL" sz="1200" dirty="0"/>
              <a:t> in </a:t>
            </a:r>
            <a:r>
              <a:rPr lang="es-CL" sz="1200" dirty="0" err="1"/>
              <a:t>Chilean</a:t>
            </a:r>
            <a:r>
              <a:rPr lang="es-CL" sz="1200" dirty="0"/>
              <a:t> pesos. </a:t>
            </a:r>
          </a:p>
          <a:p>
            <a:r>
              <a:rPr lang="es-CL" sz="1200" dirty="0"/>
              <a:t> </a:t>
            </a:r>
          </a:p>
          <a:p>
            <a:r>
              <a:rPr lang="es-CL" sz="1200" dirty="0" err="1"/>
              <a:t>You</a:t>
            </a:r>
            <a:r>
              <a:rPr lang="es-CL" sz="1200" dirty="0"/>
              <a:t> </a:t>
            </a:r>
            <a:r>
              <a:rPr lang="es-CL" sz="1200" dirty="0" err="1"/>
              <a:t>will</a:t>
            </a:r>
            <a:r>
              <a:rPr lang="es-CL" sz="1200" dirty="0"/>
              <a:t> be </a:t>
            </a:r>
            <a:r>
              <a:rPr lang="es-CL" sz="1200" dirty="0" err="1"/>
              <a:t>presented</a:t>
            </a:r>
            <a:r>
              <a:rPr lang="es-CL" sz="1200" dirty="0"/>
              <a:t> </a:t>
            </a:r>
            <a:r>
              <a:rPr lang="es-CL" sz="1200" dirty="0" err="1"/>
              <a:t>with</a:t>
            </a:r>
            <a:r>
              <a:rPr lang="es-CL" sz="1200" dirty="0"/>
              <a:t> 12 </a:t>
            </a:r>
            <a:r>
              <a:rPr lang="es-CL" sz="1200" dirty="0" err="1"/>
              <a:t>descriptions</a:t>
            </a:r>
            <a:r>
              <a:rPr lang="es-CL" sz="1200" dirty="0"/>
              <a:t> </a:t>
            </a:r>
            <a:r>
              <a:rPr lang="es-CL" sz="1200" dirty="0" err="1"/>
              <a:t>like</a:t>
            </a:r>
            <a:r>
              <a:rPr lang="es-CL" sz="1200" dirty="0"/>
              <a:t> </a:t>
            </a:r>
            <a:r>
              <a:rPr lang="es-CL" sz="1200" dirty="0" err="1"/>
              <a:t>the</a:t>
            </a:r>
            <a:r>
              <a:rPr lang="es-CL" sz="1200" dirty="0"/>
              <a:t> </a:t>
            </a:r>
            <a:r>
              <a:rPr lang="es-CL" sz="1200" dirty="0" err="1"/>
              <a:t>one</a:t>
            </a:r>
            <a:r>
              <a:rPr lang="es-CL" sz="1200" dirty="0"/>
              <a:t> in </a:t>
            </a:r>
            <a:r>
              <a:rPr lang="es-CL" sz="1200" dirty="0" err="1"/>
              <a:t>the</a:t>
            </a:r>
            <a:r>
              <a:rPr lang="es-CL" sz="1200" dirty="0"/>
              <a:t> </a:t>
            </a:r>
            <a:r>
              <a:rPr lang="es-CL" sz="1200" dirty="0" err="1"/>
              <a:t>example</a:t>
            </a:r>
            <a:r>
              <a:rPr lang="es-CL" sz="1200" dirty="0"/>
              <a:t>. </a:t>
            </a:r>
            <a:r>
              <a:rPr lang="es-CL" sz="1200" dirty="0" err="1"/>
              <a:t>The</a:t>
            </a:r>
            <a:r>
              <a:rPr lang="es-CL" sz="1200" dirty="0"/>
              <a:t> </a:t>
            </a:r>
            <a:r>
              <a:rPr lang="es-CL" sz="1200" dirty="0" err="1"/>
              <a:t>answers</a:t>
            </a:r>
            <a:r>
              <a:rPr lang="es-CL" sz="1200" dirty="0"/>
              <a:t> </a:t>
            </a:r>
            <a:r>
              <a:rPr lang="es-CL" sz="1200" dirty="0" err="1"/>
              <a:t>to</a:t>
            </a:r>
            <a:r>
              <a:rPr lang="es-CL" sz="1200" dirty="0"/>
              <a:t> </a:t>
            </a:r>
            <a:r>
              <a:rPr lang="es-CL" sz="1200" dirty="0" err="1"/>
              <a:t>these</a:t>
            </a:r>
            <a:r>
              <a:rPr lang="es-CL" sz="1200" dirty="0"/>
              <a:t> </a:t>
            </a:r>
            <a:r>
              <a:rPr lang="es-CL" sz="1200" dirty="0" err="1"/>
              <a:t>questions</a:t>
            </a:r>
            <a:r>
              <a:rPr lang="es-CL" sz="1200" dirty="0"/>
              <a:t> </a:t>
            </a:r>
            <a:r>
              <a:rPr lang="es-CL" sz="1200" dirty="0" err="1"/>
              <a:t>have</a:t>
            </a:r>
            <a:r>
              <a:rPr lang="es-CL" sz="1200" dirty="0"/>
              <a:t> </a:t>
            </a:r>
            <a:r>
              <a:rPr lang="es-CL" sz="1200" dirty="0" err="1"/>
              <a:t>to</a:t>
            </a:r>
            <a:r>
              <a:rPr lang="es-CL" sz="1200" dirty="0"/>
              <a:t> be </a:t>
            </a:r>
            <a:r>
              <a:rPr lang="es-CL" sz="1200" dirty="0" err="1"/>
              <a:t>answered</a:t>
            </a:r>
            <a:r>
              <a:rPr lang="es-CL" sz="1200" dirty="0"/>
              <a:t> </a:t>
            </a:r>
            <a:r>
              <a:rPr lang="es-CL" sz="1200" dirty="0" err="1"/>
              <a:t>with</a:t>
            </a:r>
            <a:r>
              <a:rPr lang="es-CL" sz="1200" dirty="0"/>
              <a:t> </a:t>
            </a:r>
            <a:r>
              <a:rPr lang="es-CL" sz="1200" dirty="0" err="1"/>
              <a:t>amounts</a:t>
            </a:r>
            <a:r>
              <a:rPr lang="es-CL" sz="1200" dirty="0"/>
              <a:t> in </a:t>
            </a:r>
            <a:r>
              <a:rPr lang="es-CL" sz="1200" dirty="0" err="1"/>
              <a:t>Chilean</a:t>
            </a:r>
            <a:r>
              <a:rPr lang="es-CL" sz="1200" dirty="0"/>
              <a:t> pesos.</a:t>
            </a:r>
          </a:p>
          <a:p>
            <a:endParaRPr lang="es-CL" sz="1200" dirty="0"/>
          </a:p>
          <a:p>
            <a:r>
              <a:rPr lang="es-CL" sz="1200" dirty="0" err="1"/>
              <a:t>This</a:t>
            </a:r>
            <a:r>
              <a:rPr lang="es-CL" sz="1200" dirty="0"/>
              <a:t> </a:t>
            </a:r>
            <a:r>
              <a:rPr lang="es-CL" sz="1200" dirty="0" err="1"/>
              <a:t>is</a:t>
            </a:r>
            <a:r>
              <a:rPr lang="es-CL" sz="1200" dirty="0"/>
              <a:t> </a:t>
            </a:r>
            <a:r>
              <a:rPr lang="es-CL" sz="1200" dirty="0" err="1"/>
              <a:t>not</a:t>
            </a:r>
            <a:r>
              <a:rPr lang="es-CL" sz="1200" dirty="0"/>
              <a:t> a test </a:t>
            </a:r>
            <a:r>
              <a:rPr lang="es-CL" sz="1200" dirty="0" err="1"/>
              <a:t>of</a:t>
            </a:r>
            <a:r>
              <a:rPr lang="es-CL" sz="1200" dirty="0"/>
              <a:t> </a:t>
            </a:r>
            <a:r>
              <a:rPr lang="es-CL" sz="1200" dirty="0" err="1"/>
              <a:t>tax</a:t>
            </a:r>
            <a:r>
              <a:rPr lang="es-CL" sz="1200" dirty="0"/>
              <a:t> </a:t>
            </a:r>
            <a:r>
              <a:rPr lang="es-CL" sz="1200" dirty="0" err="1"/>
              <a:t>knowledge</a:t>
            </a:r>
            <a:r>
              <a:rPr lang="es-CL" sz="1200" dirty="0"/>
              <a:t>. </a:t>
            </a:r>
            <a:r>
              <a:rPr lang="es-CL" sz="1200" dirty="0" err="1"/>
              <a:t>We</a:t>
            </a:r>
            <a:r>
              <a:rPr lang="es-CL" sz="1200" dirty="0"/>
              <a:t> are </a:t>
            </a:r>
            <a:r>
              <a:rPr lang="es-CL" sz="1200" dirty="0" err="1"/>
              <a:t>only</a:t>
            </a:r>
            <a:r>
              <a:rPr lang="es-CL" sz="1200" dirty="0"/>
              <a:t> </a:t>
            </a:r>
            <a:r>
              <a:rPr lang="es-CL" sz="1200" dirty="0" err="1"/>
              <a:t>interested</a:t>
            </a:r>
            <a:r>
              <a:rPr lang="es-CL" sz="1200" dirty="0"/>
              <a:t> in </a:t>
            </a:r>
            <a:r>
              <a:rPr lang="es-CL" sz="1200" dirty="0" err="1"/>
              <a:t>your</a:t>
            </a:r>
            <a:r>
              <a:rPr lang="es-CL" sz="1200" dirty="0"/>
              <a:t> </a:t>
            </a:r>
            <a:r>
              <a:rPr lang="es-CL" sz="1200" dirty="0" err="1"/>
              <a:t>We</a:t>
            </a:r>
            <a:r>
              <a:rPr lang="es-CL" sz="1200" dirty="0"/>
              <a:t> are </a:t>
            </a:r>
            <a:r>
              <a:rPr lang="es-CL" sz="1200" dirty="0" err="1"/>
              <a:t>only</a:t>
            </a:r>
            <a:r>
              <a:rPr lang="es-CL" sz="1200" dirty="0"/>
              <a:t> </a:t>
            </a:r>
            <a:r>
              <a:rPr lang="es-CL" sz="1200" dirty="0" err="1"/>
              <a:t>interested</a:t>
            </a:r>
            <a:r>
              <a:rPr lang="es-CL" sz="1200" dirty="0"/>
              <a:t> in </a:t>
            </a:r>
            <a:r>
              <a:rPr lang="es-CL" sz="1200" dirty="0" err="1"/>
              <a:t>your</a:t>
            </a:r>
            <a:r>
              <a:rPr lang="es-CL" sz="1200" dirty="0"/>
              <a:t> </a:t>
            </a:r>
            <a:r>
              <a:rPr lang="es-CL" sz="1200" dirty="0" err="1"/>
              <a:t>opinions</a:t>
            </a:r>
            <a:r>
              <a:rPr lang="es-CL" sz="1200" dirty="0"/>
              <a:t>, so </a:t>
            </a:r>
            <a:r>
              <a:rPr lang="es-CL" sz="1200" dirty="0" err="1"/>
              <a:t>there</a:t>
            </a:r>
            <a:r>
              <a:rPr lang="es-CL" sz="1200" dirty="0"/>
              <a:t> are no </a:t>
            </a:r>
            <a:r>
              <a:rPr lang="es-CL" sz="1200" dirty="0" err="1"/>
              <a:t>right</a:t>
            </a:r>
            <a:r>
              <a:rPr lang="es-CL" sz="1200" dirty="0"/>
              <a:t> </a:t>
            </a:r>
            <a:r>
              <a:rPr lang="es-CL" sz="1200" dirty="0" err="1"/>
              <a:t>or</a:t>
            </a:r>
            <a:r>
              <a:rPr lang="es-CL" sz="1200" dirty="0"/>
              <a:t> </a:t>
            </a:r>
            <a:r>
              <a:rPr lang="es-CL" sz="1200" dirty="0" err="1"/>
              <a:t>wrong</a:t>
            </a:r>
            <a:r>
              <a:rPr lang="es-CL" sz="1200" dirty="0"/>
              <a:t> </a:t>
            </a:r>
            <a:r>
              <a:rPr lang="es-CL" sz="1200" dirty="0" err="1"/>
              <a:t>answers</a:t>
            </a:r>
            <a:r>
              <a:rPr lang="es-CL" sz="1200" dirty="0"/>
              <a:t>. </a:t>
            </a:r>
            <a:r>
              <a:rPr lang="es-CL" sz="1200" dirty="0" err="1"/>
              <a:t>If</a:t>
            </a:r>
            <a:r>
              <a:rPr lang="es-CL" sz="1200" dirty="0"/>
              <a:t> </a:t>
            </a:r>
            <a:r>
              <a:rPr lang="es-CL" sz="1200" dirty="0" err="1"/>
              <a:t>you</a:t>
            </a:r>
            <a:r>
              <a:rPr lang="es-CL" sz="1200" dirty="0"/>
              <a:t> are </a:t>
            </a:r>
            <a:r>
              <a:rPr lang="es-CL" sz="1200" dirty="0" err="1"/>
              <a:t>unsure</a:t>
            </a:r>
            <a:r>
              <a:rPr lang="es-CL" sz="1200" dirty="0"/>
              <a:t> </a:t>
            </a:r>
            <a:r>
              <a:rPr lang="es-CL" sz="1200" dirty="0" err="1"/>
              <a:t>of</a:t>
            </a:r>
            <a:r>
              <a:rPr lang="es-CL" sz="1200" dirty="0"/>
              <a:t> </a:t>
            </a:r>
            <a:r>
              <a:rPr lang="es-CL" sz="1200" dirty="0" err="1"/>
              <a:t>an</a:t>
            </a:r>
            <a:r>
              <a:rPr lang="es-CL" sz="1200" dirty="0"/>
              <a:t> </a:t>
            </a:r>
            <a:r>
              <a:rPr lang="es-CL" sz="1200" dirty="0" err="1"/>
              <a:t>answer</a:t>
            </a:r>
            <a:r>
              <a:rPr lang="es-CL" sz="1200" dirty="0"/>
              <a:t>, </a:t>
            </a:r>
            <a:r>
              <a:rPr lang="es-CL" sz="1200" dirty="0" err="1"/>
              <a:t>your</a:t>
            </a:r>
            <a:r>
              <a:rPr lang="es-CL" sz="1200" dirty="0"/>
              <a:t> </a:t>
            </a:r>
            <a:r>
              <a:rPr lang="es-CL" sz="1200" dirty="0" err="1"/>
              <a:t>answer</a:t>
            </a:r>
            <a:r>
              <a:rPr lang="es-CL" sz="1200" dirty="0"/>
              <a:t>, </a:t>
            </a:r>
            <a:r>
              <a:rPr lang="es-CL" sz="1200" dirty="0" err="1"/>
              <a:t>your</a:t>
            </a:r>
            <a:r>
              <a:rPr lang="es-CL" sz="1200" dirty="0"/>
              <a:t> </a:t>
            </a:r>
            <a:r>
              <a:rPr lang="es-CL" sz="1200" dirty="0" err="1"/>
              <a:t>best</a:t>
            </a:r>
            <a:r>
              <a:rPr lang="es-CL" sz="1200" dirty="0"/>
              <a:t> </a:t>
            </a:r>
            <a:r>
              <a:rPr lang="es-CL" sz="1200" dirty="0" err="1"/>
              <a:t>guess</a:t>
            </a:r>
            <a:r>
              <a:rPr lang="es-CL" sz="1200" dirty="0"/>
              <a:t> </a:t>
            </a:r>
            <a:r>
              <a:rPr lang="es-CL" sz="1200" dirty="0" err="1"/>
              <a:t>is</a:t>
            </a:r>
            <a:r>
              <a:rPr lang="es-CL" sz="1200" dirty="0"/>
              <a:t> </a:t>
            </a:r>
            <a:r>
              <a:rPr lang="es-CL" sz="1200" dirty="0" err="1"/>
              <a:t>appropriate</a:t>
            </a:r>
            <a:r>
              <a:rPr lang="es-CL" sz="1200" dirty="0"/>
              <a:t>.</a:t>
            </a:r>
          </a:p>
        </p:txBody>
      </p:sp>
      <p:graphicFrame>
        <p:nvGraphicFramePr>
          <p:cNvPr id="6" name="Table 5">
            <a:extLst>
              <a:ext uri="{FF2B5EF4-FFF2-40B4-BE49-F238E27FC236}">
                <a16:creationId xmlns:a16="http://schemas.microsoft.com/office/drawing/2014/main" id="{AD912187-787A-5E81-DCC9-B8E4C789A810}"/>
              </a:ext>
            </a:extLst>
          </p:cNvPr>
          <p:cNvGraphicFramePr>
            <a:graphicFrameLocks noGrp="1"/>
          </p:cNvGraphicFramePr>
          <p:nvPr>
            <p:extLst>
              <p:ext uri="{D42A27DB-BD31-4B8C-83A1-F6EECF244321}">
                <p14:modId xmlns:p14="http://schemas.microsoft.com/office/powerpoint/2010/main" val="3401438636"/>
              </p:ext>
            </p:extLst>
          </p:nvPr>
        </p:nvGraphicFramePr>
        <p:xfrm>
          <a:off x="3329419" y="1533529"/>
          <a:ext cx="2485162" cy="3652883"/>
        </p:xfrm>
        <a:graphic>
          <a:graphicData uri="http://schemas.openxmlformats.org/drawingml/2006/table">
            <a:tbl>
              <a:tblPr>
                <a:tableStyleId>{5C22544A-7EE6-4342-B048-85BDC9FD1C3A}</a:tableStyleId>
              </a:tblPr>
              <a:tblGrid>
                <a:gridCol w="428778">
                  <a:extLst>
                    <a:ext uri="{9D8B030D-6E8A-4147-A177-3AD203B41FA5}">
                      <a16:colId xmlns:a16="http://schemas.microsoft.com/office/drawing/2014/main" val="2561852049"/>
                    </a:ext>
                  </a:extLst>
                </a:gridCol>
                <a:gridCol w="1028192">
                  <a:extLst>
                    <a:ext uri="{9D8B030D-6E8A-4147-A177-3AD203B41FA5}">
                      <a16:colId xmlns:a16="http://schemas.microsoft.com/office/drawing/2014/main" val="2948028865"/>
                    </a:ext>
                  </a:extLst>
                </a:gridCol>
                <a:gridCol w="1028192">
                  <a:extLst>
                    <a:ext uri="{9D8B030D-6E8A-4147-A177-3AD203B41FA5}">
                      <a16:colId xmlns:a16="http://schemas.microsoft.com/office/drawing/2014/main" val="1761608742"/>
                    </a:ext>
                  </a:extLst>
                </a:gridCol>
              </a:tblGrid>
              <a:tr h="88335">
                <a:tc>
                  <a:txBody>
                    <a:bodyPr/>
                    <a:lstStyle/>
                    <a:p>
                      <a:pPr algn="l" fontAlgn="ctr"/>
                      <a:r>
                        <a:rPr lang="es-CL" sz="500" u="none" strike="noStrike">
                          <a:effectLst/>
                        </a:rPr>
                        <a:t>Dimensions</a:t>
                      </a:r>
                      <a:endParaRPr lang="es-CL" sz="500" b="1"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Operationalisation</a:t>
                      </a:r>
                      <a:endParaRPr lang="es-CL" sz="500" b="1"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Levels</a:t>
                      </a:r>
                      <a:endParaRPr lang="es-CL" sz="500" b="1" i="0" u="none" strike="noStrike">
                        <a:solidFill>
                          <a:srgbClr val="000000"/>
                        </a:solidFill>
                        <a:effectLst/>
                        <a:latin typeface="Calibri" panose="020F0502020204030204" pitchFamily="34" charset="0"/>
                      </a:endParaRPr>
                    </a:p>
                  </a:txBody>
                  <a:tcPr marL="4417" marR="4417" marT="4417" marB="0" anchor="ctr"/>
                </a:tc>
                <a:extLst>
                  <a:ext uri="{0D108BD9-81ED-4DB2-BD59-A6C34878D82A}">
                    <a16:rowId xmlns:a16="http://schemas.microsoft.com/office/drawing/2014/main" val="1873533289"/>
                  </a:ext>
                </a:extLst>
              </a:tr>
              <a:tr h="121902">
                <a:tc rowSpan="2">
                  <a:txBody>
                    <a:bodyPr/>
                    <a:lstStyle/>
                    <a:p>
                      <a:pPr algn="l" fontAlgn="ctr"/>
                      <a:r>
                        <a:rPr lang="es-CL" sz="500" u="none" strike="noStrike">
                          <a:effectLst/>
                        </a:rPr>
                        <a:t>Gender</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22084" marB="22084" anchor="ctr"/>
                </a:tc>
                <a:tc>
                  <a:txBody>
                    <a:bodyPr/>
                    <a:lstStyle/>
                    <a:p>
                      <a:pPr algn="l" fontAlgn="ctr"/>
                      <a:r>
                        <a:rPr lang="es-CL" sz="500" u="none" strike="noStrike">
                          <a:effectLst/>
                        </a:rPr>
                        <a:t>1. Male</a:t>
                      </a:r>
                      <a:endParaRPr lang="es-CL" sz="500" b="0" i="0" u="none" strike="noStrike">
                        <a:solidFill>
                          <a:srgbClr val="000000"/>
                        </a:solidFill>
                        <a:effectLst/>
                        <a:latin typeface="Calibri" panose="020F0502020204030204" pitchFamily="34" charset="0"/>
                      </a:endParaRPr>
                    </a:p>
                  </a:txBody>
                  <a:tcPr marL="4417" marR="4417" marT="4417" marB="0" anchor="ctr"/>
                </a:tc>
                <a:extLst>
                  <a:ext uri="{0D108BD9-81ED-4DB2-BD59-A6C34878D82A}">
                    <a16:rowId xmlns:a16="http://schemas.microsoft.com/office/drawing/2014/main" val="1270962866"/>
                  </a:ext>
                </a:extLst>
              </a:tr>
              <a:tr h="88335">
                <a:tc vMerge="1">
                  <a:txBody>
                    <a:bodyPr/>
                    <a:lstStyle/>
                    <a:p>
                      <a:endParaRPr lang="es-CL"/>
                    </a:p>
                  </a:txBody>
                  <a:tcPr/>
                </a:tc>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2. Female</a:t>
                      </a:r>
                      <a:endParaRPr lang="es-CL" sz="500" b="0" i="0" u="none" strike="noStrike">
                        <a:solidFill>
                          <a:srgbClr val="000000"/>
                        </a:solidFill>
                        <a:effectLst/>
                        <a:latin typeface="Calibri" panose="020F0502020204030204" pitchFamily="34" charset="0"/>
                      </a:endParaRPr>
                    </a:p>
                  </a:txBody>
                  <a:tcPr marL="4417" marR="4417" marT="4417" marB="0" anchor="ctr"/>
                </a:tc>
                <a:extLst>
                  <a:ext uri="{0D108BD9-81ED-4DB2-BD59-A6C34878D82A}">
                    <a16:rowId xmlns:a16="http://schemas.microsoft.com/office/drawing/2014/main" val="2164097010"/>
                  </a:ext>
                </a:extLst>
              </a:tr>
              <a:tr h="121902">
                <a:tc rowSpan="4">
                  <a:txBody>
                    <a:bodyPr/>
                    <a:lstStyle/>
                    <a:p>
                      <a:pPr algn="l" fontAlgn="ctr"/>
                      <a:r>
                        <a:rPr lang="es-CL" sz="500" u="none" strike="noStrike">
                          <a:effectLst/>
                        </a:rPr>
                        <a:t>Surname</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22084" marB="22084" anchor="ctr"/>
                </a:tc>
                <a:tc>
                  <a:txBody>
                    <a:bodyPr/>
                    <a:lstStyle/>
                    <a:p>
                      <a:pPr algn="l" fontAlgn="ctr"/>
                      <a:r>
                        <a:rPr lang="es-CL" sz="500" u="none" strike="noStrike">
                          <a:effectLst/>
                        </a:rPr>
                        <a:t>1. Spanish</a:t>
                      </a:r>
                      <a:endParaRPr lang="es-CL" sz="500" b="0" i="0" u="none" strike="noStrike">
                        <a:solidFill>
                          <a:srgbClr val="000000"/>
                        </a:solidFill>
                        <a:effectLst/>
                        <a:latin typeface="Calibri" panose="020F0502020204030204" pitchFamily="34" charset="0"/>
                      </a:endParaRPr>
                    </a:p>
                  </a:txBody>
                  <a:tcPr marL="4417" marR="4417" marT="4417" marB="0" anchor="ctr"/>
                </a:tc>
                <a:extLst>
                  <a:ext uri="{0D108BD9-81ED-4DB2-BD59-A6C34878D82A}">
                    <a16:rowId xmlns:a16="http://schemas.microsoft.com/office/drawing/2014/main" val="2332016896"/>
                  </a:ext>
                </a:extLst>
              </a:tr>
              <a:tr h="121902">
                <a:tc vMerge="1">
                  <a:txBody>
                    <a:bodyPr/>
                    <a:lstStyle/>
                    <a:p>
                      <a:endParaRPr lang="es-CL"/>
                    </a:p>
                  </a:txBody>
                  <a:tcPr/>
                </a:tc>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22084" marB="22084" anchor="ctr"/>
                </a:tc>
                <a:tc>
                  <a:txBody>
                    <a:bodyPr/>
                    <a:lstStyle/>
                    <a:p>
                      <a:pPr algn="l" fontAlgn="ctr"/>
                      <a:r>
                        <a:rPr lang="es-CL" sz="500" u="none" strike="noStrike">
                          <a:effectLst/>
                        </a:rPr>
                        <a:t>2. Basque-Castillian</a:t>
                      </a:r>
                      <a:endParaRPr lang="es-CL" sz="500" b="0" i="0" u="none" strike="noStrike">
                        <a:solidFill>
                          <a:srgbClr val="000000"/>
                        </a:solidFill>
                        <a:effectLst/>
                        <a:latin typeface="Calibri" panose="020F0502020204030204" pitchFamily="34" charset="0"/>
                      </a:endParaRPr>
                    </a:p>
                  </a:txBody>
                  <a:tcPr marL="4417" marR="4417" marT="4417" marB="0" anchor="ctr"/>
                </a:tc>
                <a:extLst>
                  <a:ext uri="{0D108BD9-81ED-4DB2-BD59-A6C34878D82A}">
                    <a16:rowId xmlns:a16="http://schemas.microsoft.com/office/drawing/2014/main" val="1917428597"/>
                  </a:ext>
                </a:extLst>
              </a:tr>
              <a:tr h="121902">
                <a:tc vMerge="1">
                  <a:txBody>
                    <a:bodyPr/>
                    <a:lstStyle/>
                    <a:p>
                      <a:endParaRPr lang="es-CL"/>
                    </a:p>
                  </a:txBody>
                  <a:tcPr/>
                </a:tc>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22084" marB="22084" anchor="ctr"/>
                </a:tc>
                <a:tc>
                  <a:txBody>
                    <a:bodyPr/>
                    <a:lstStyle/>
                    <a:p>
                      <a:pPr algn="l" fontAlgn="ctr"/>
                      <a:r>
                        <a:rPr lang="es-CL" sz="500" u="none" strike="noStrike">
                          <a:effectLst/>
                        </a:rPr>
                        <a:t>3. European</a:t>
                      </a:r>
                      <a:endParaRPr lang="es-CL" sz="500" b="0" i="0" u="none" strike="noStrike">
                        <a:solidFill>
                          <a:srgbClr val="000000"/>
                        </a:solidFill>
                        <a:effectLst/>
                        <a:latin typeface="Calibri" panose="020F0502020204030204" pitchFamily="34" charset="0"/>
                      </a:endParaRPr>
                    </a:p>
                  </a:txBody>
                  <a:tcPr marL="4417" marR="4417" marT="4417" marB="0" anchor="ctr"/>
                </a:tc>
                <a:extLst>
                  <a:ext uri="{0D108BD9-81ED-4DB2-BD59-A6C34878D82A}">
                    <a16:rowId xmlns:a16="http://schemas.microsoft.com/office/drawing/2014/main" val="138637315"/>
                  </a:ext>
                </a:extLst>
              </a:tr>
              <a:tr h="121902">
                <a:tc vMerge="1">
                  <a:txBody>
                    <a:bodyPr/>
                    <a:lstStyle/>
                    <a:p>
                      <a:endParaRPr lang="es-CL"/>
                    </a:p>
                  </a:txBody>
                  <a:tcPr/>
                </a:tc>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22084" marB="22084" anchor="ctr"/>
                </a:tc>
                <a:tc>
                  <a:txBody>
                    <a:bodyPr/>
                    <a:lstStyle/>
                    <a:p>
                      <a:pPr algn="l" fontAlgn="ctr"/>
                      <a:r>
                        <a:rPr lang="es-CL" sz="500" u="none" strike="noStrike">
                          <a:effectLst/>
                        </a:rPr>
                        <a:t>4. Indigenous</a:t>
                      </a:r>
                      <a:endParaRPr lang="es-CL" sz="500" b="0" i="0" u="none" strike="noStrike">
                        <a:solidFill>
                          <a:srgbClr val="000000"/>
                        </a:solidFill>
                        <a:effectLst/>
                        <a:latin typeface="Calibri" panose="020F0502020204030204" pitchFamily="34" charset="0"/>
                      </a:endParaRPr>
                    </a:p>
                  </a:txBody>
                  <a:tcPr marL="4417" marR="4417" marT="4417" marB="0" anchor="ctr"/>
                </a:tc>
                <a:extLst>
                  <a:ext uri="{0D108BD9-81ED-4DB2-BD59-A6C34878D82A}">
                    <a16:rowId xmlns:a16="http://schemas.microsoft.com/office/drawing/2014/main" val="3883389237"/>
                  </a:ext>
                </a:extLst>
              </a:tr>
              <a:tr h="121902">
                <a:tc>
                  <a:txBody>
                    <a:bodyPr/>
                    <a:lstStyle/>
                    <a:p>
                      <a:pPr algn="l" fontAlgn="ctr"/>
                      <a:r>
                        <a:rPr lang="es-CL" sz="500" u="none" strike="noStrike">
                          <a:effectLst/>
                        </a:rPr>
                        <a:t>Age</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22084" marB="22084" anchor="ctr"/>
                </a:tc>
                <a:tc>
                  <a:txBody>
                    <a:bodyPr/>
                    <a:lstStyle/>
                    <a:p>
                      <a:pPr algn="l" fontAlgn="ctr"/>
                      <a:r>
                        <a:rPr lang="es-CL" sz="500" u="none" strike="noStrike">
                          <a:effectLst/>
                        </a:rPr>
                        <a:t>1. 35 years old</a:t>
                      </a:r>
                      <a:endParaRPr lang="es-CL" sz="500" b="0" i="0" u="none" strike="noStrike">
                        <a:solidFill>
                          <a:srgbClr val="000000"/>
                        </a:solidFill>
                        <a:effectLst/>
                        <a:latin typeface="Calibri" panose="020F0502020204030204" pitchFamily="34" charset="0"/>
                      </a:endParaRPr>
                    </a:p>
                  </a:txBody>
                  <a:tcPr marL="4417" marR="4417" marT="4417" marB="0" anchor="ctr"/>
                </a:tc>
                <a:extLst>
                  <a:ext uri="{0D108BD9-81ED-4DB2-BD59-A6C34878D82A}">
                    <a16:rowId xmlns:a16="http://schemas.microsoft.com/office/drawing/2014/main" val="1710653148"/>
                  </a:ext>
                </a:extLst>
              </a:tr>
              <a:tr h="121902">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22084" marB="22084" anchor="ctr"/>
                </a:tc>
                <a:tc>
                  <a:txBody>
                    <a:bodyPr/>
                    <a:lstStyle/>
                    <a:p>
                      <a:pPr algn="l" fontAlgn="ctr"/>
                      <a:r>
                        <a:rPr lang="es-CL" sz="500" u="none" strike="noStrike">
                          <a:effectLst/>
                        </a:rPr>
                        <a:t>2. 45 years old</a:t>
                      </a:r>
                      <a:endParaRPr lang="es-CL" sz="500" b="0" i="0" u="none" strike="noStrike">
                        <a:solidFill>
                          <a:srgbClr val="000000"/>
                        </a:solidFill>
                        <a:effectLst/>
                        <a:latin typeface="Calibri" panose="020F0502020204030204" pitchFamily="34" charset="0"/>
                      </a:endParaRPr>
                    </a:p>
                  </a:txBody>
                  <a:tcPr marL="4417" marR="4417" marT="4417" marB="0" anchor="ctr"/>
                </a:tc>
                <a:extLst>
                  <a:ext uri="{0D108BD9-81ED-4DB2-BD59-A6C34878D82A}">
                    <a16:rowId xmlns:a16="http://schemas.microsoft.com/office/drawing/2014/main" val="623024210"/>
                  </a:ext>
                </a:extLst>
              </a:tr>
              <a:tr h="0">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22084" marB="22084" anchor="ctr"/>
                </a:tc>
                <a:tc>
                  <a:txBody>
                    <a:bodyPr/>
                    <a:lstStyle/>
                    <a:p>
                      <a:pPr algn="l" fontAlgn="ctr"/>
                      <a:r>
                        <a:rPr lang="es-CL" sz="500" u="none" strike="noStrike">
                          <a:effectLst/>
                        </a:rPr>
                        <a:t>3. 55 years old</a:t>
                      </a:r>
                      <a:endParaRPr lang="es-CL" sz="500" b="0" i="0" u="none" strike="noStrike">
                        <a:solidFill>
                          <a:srgbClr val="000000"/>
                        </a:solidFill>
                        <a:effectLst/>
                        <a:latin typeface="Calibri" panose="020F0502020204030204" pitchFamily="34" charset="0"/>
                      </a:endParaRPr>
                    </a:p>
                  </a:txBody>
                  <a:tcPr marL="4417" marR="4417" marT="4417" marB="0" anchor="ctr"/>
                </a:tc>
                <a:extLst>
                  <a:ext uri="{0D108BD9-81ED-4DB2-BD59-A6C34878D82A}">
                    <a16:rowId xmlns:a16="http://schemas.microsoft.com/office/drawing/2014/main" val="3087966346"/>
                  </a:ext>
                </a:extLst>
              </a:tr>
              <a:tr h="159887">
                <a:tc>
                  <a:txBody>
                    <a:bodyPr/>
                    <a:lstStyle/>
                    <a:p>
                      <a:pPr algn="l" fontAlgn="ctr"/>
                      <a:r>
                        <a:rPr lang="es-CL" sz="500" u="none" strike="noStrike">
                          <a:effectLst/>
                        </a:rPr>
                        <a:t>Educational level</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22084" marB="22084" anchor="ctr"/>
                </a:tc>
                <a:tc>
                  <a:txBody>
                    <a:bodyPr/>
                    <a:lstStyle/>
                    <a:p>
                      <a:pPr algn="l" fontAlgn="ctr"/>
                      <a:r>
                        <a:rPr lang="es-CL" sz="500" u="none" strike="noStrike">
                          <a:effectLst/>
                        </a:rPr>
                        <a:t>1. Complete basic education</a:t>
                      </a:r>
                      <a:endParaRPr lang="es-CL" sz="500" b="0" i="0" u="none" strike="noStrike">
                        <a:solidFill>
                          <a:srgbClr val="000000"/>
                        </a:solidFill>
                        <a:effectLst/>
                        <a:latin typeface="Calibri" panose="020F0502020204030204" pitchFamily="34" charset="0"/>
                      </a:endParaRPr>
                    </a:p>
                  </a:txBody>
                  <a:tcPr marL="4417" marR="4417" marT="4417" marB="0" anchor="ctr"/>
                </a:tc>
                <a:extLst>
                  <a:ext uri="{0D108BD9-81ED-4DB2-BD59-A6C34878D82A}">
                    <a16:rowId xmlns:a16="http://schemas.microsoft.com/office/drawing/2014/main" val="1854929301"/>
                  </a:ext>
                </a:extLst>
              </a:tr>
              <a:tr h="121902">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22084" marB="22084" anchor="ctr"/>
                </a:tc>
                <a:tc>
                  <a:txBody>
                    <a:bodyPr/>
                    <a:lstStyle/>
                    <a:p>
                      <a:pPr algn="l" fontAlgn="ctr"/>
                      <a:r>
                        <a:rPr lang="es-CL" sz="500" u="none" strike="noStrike">
                          <a:effectLst/>
                        </a:rPr>
                        <a:t>2. Secondary education complete</a:t>
                      </a:r>
                      <a:endParaRPr lang="es-CL" sz="500" b="0" i="0" u="none" strike="noStrike">
                        <a:solidFill>
                          <a:srgbClr val="000000"/>
                        </a:solidFill>
                        <a:effectLst/>
                        <a:latin typeface="Calibri" panose="020F0502020204030204" pitchFamily="34" charset="0"/>
                      </a:endParaRPr>
                    </a:p>
                  </a:txBody>
                  <a:tcPr marL="4417" marR="4417" marT="4417" marB="0" anchor="ctr"/>
                </a:tc>
                <a:extLst>
                  <a:ext uri="{0D108BD9-81ED-4DB2-BD59-A6C34878D82A}">
                    <a16:rowId xmlns:a16="http://schemas.microsoft.com/office/drawing/2014/main" val="2148523730"/>
                  </a:ext>
                </a:extLst>
              </a:tr>
              <a:tr h="159887">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22084" marB="22084" anchor="ctr"/>
                </a:tc>
                <a:tc>
                  <a:txBody>
                    <a:bodyPr/>
                    <a:lstStyle/>
                    <a:p>
                      <a:pPr algn="l" fontAlgn="ctr"/>
                      <a:r>
                        <a:rPr lang="es-CL" sz="500" u="none" strike="noStrike">
                          <a:effectLst/>
                        </a:rPr>
                        <a:t>3. Complete technical-vocational education</a:t>
                      </a:r>
                      <a:endParaRPr lang="es-CL" sz="500" b="0" i="0" u="none" strike="noStrike">
                        <a:solidFill>
                          <a:srgbClr val="000000"/>
                        </a:solidFill>
                        <a:effectLst/>
                        <a:latin typeface="Calibri" panose="020F0502020204030204" pitchFamily="34" charset="0"/>
                      </a:endParaRPr>
                    </a:p>
                  </a:txBody>
                  <a:tcPr marL="4417" marR="4417" marT="4417" marB="0" anchor="ctr"/>
                </a:tc>
                <a:extLst>
                  <a:ext uri="{0D108BD9-81ED-4DB2-BD59-A6C34878D82A}">
                    <a16:rowId xmlns:a16="http://schemas.microsoft.com/office/drawing/2014/main" val="1893975429"/>
                  </a:ext>
                </a:extLst>
              </a:tr>
              <a:tr h="121902">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22084" marB="22084" anchor="ctr"/>
                </a:tc>
                <a:tc>
                  <a:txBody>
                    <a:bodyPr/>
                    <a:lstStyle/>
                    <a:p>
                      <a:pPr algn="l" fontAlgn="ctr"/>
                      <a:r>
                        <a:rPr lang="es-CL" sz="500" u="none" strike="noStrike">
                          <a:effectLst/>
                        </a:rPr>
                        <a:t>4. Completed university education</a:t>
                      </a:r>
                      <a:endParaRPr lang="es-CL" sz="500" b="0" i="0" u="none" strike="noStrike">
                        <a:solidFill>
                          <a:srgbClr val="000000"/>
                        </a:solidFill>
                        <a:effectLst/>
                        <a:latin typeface="Calibri" panose="020F0502020204030204" pitchFamily="34" charset="0"/>
                      </a:endParaRPr>
                    </a:p>
                  </a:txBody>
                  <a:tcPr marL="4417" marR="4417" marT="4417" marB="0" anchor="ctr"/>
                </a:tc>
                <a:extLst>
                  <a:ext uri="{0D108BD9-81ED-4DB2-BD59-A6C34878D82A}">
                    <a16:rowId xmlns:a16="http://schemas.microsoft.com/office/drawing/2014/main" val="2803301688"/>
                  </a:ext>
                </a:extLst>
              </a:tr>
              <a:tr h="121902">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22084" marB="22084" anchor="ctr"/>
                </a:tc>
                <a:tc>
                  <a:txBody>
                    <a:bodyPr/>
                    <a:lstStyle/>
                    <a:p>
                      <a:pPr algn="l" fontAlgn="ctr"/>
                      <a:r>
                        <a:rPr lang="es-CL" sz="500" u="none" strike="noStrike">
                          <a:effectLst/>
                        </a:rPr>
                        <a:t>5. Postgraduate studies</a:t>
                      </a:r>
                      <a:endParaRPr lang="es-CL" sz="500" b="0" i="0" u="none" strike="noStrike">
                        <a:solidFill>
                          <a:srgbClr val="000000"/>
                        </a:solidFill>
                        <a:effectLst/>
                        <a:latin typeface="Calibri" panose="020F0502020204030204" pitchFamily="34" charset="0"/>
                      </a:endParaRPr>
                    </a:p>
                  </a:txBody>
                  <a:tcPr marL="4417" marR="4417" marT="4417" marB="0" anchor="ctr"/>
                </a:tc>
                <a:extLst>
                  <a:ext uri="{0D108BD9-81ED-4DB2-BD59-A6C34878D82A}">
                    <a16:rowId xmlns:a16="http://schemas.microsoft.com/office/drawing/2014/main" val="4216835527"/>
                  </a:ext>
                </a:extLst>
              </a:tr>
              <a:tr h="88335">
                <a:tc>
                  <a:txBody>
                    <a:bodyPr/>
                    <a:lstStyle/>
                    <a:p>
                      <a:pPr algn="l" fontAlgn="ctr"/>
                      <a:r>
                        <a:rPr lang="es-CL" sz="500" u="none" strike="noStrike">
                          <a:effectLst/>
                        </a:rPr>
                        <a:t>Income</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Gross monthly income</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1. $320.500</a:t>
                      </a:r>
                      <a:endParaRPr lang="es-CL" sz="500" b="0" i="0" u="none" strike="noStrike">
                        <a:solidFill>
                          <a:srgbClr val="000000"/>
                        </a:solidFill>
                        <a:effectLst/>
                        <a:latin typeface="Calibri" panose="020F0502020204030204" pitchFamily="34" charset="0"/>
                      </a:endParaRPr>
                    </a:p>
                  </a:txBody>
                  <a:tcPr marL="4417" marR="4417" marT="4417" marB="0" anchor="ctr"/>
                </a:tc>
                <a:extLst>
                  <a:ext uri="{0D108BD9-81ED-4DB2-BD59-A6C34878D82A}">
                    <a16:rowId xmlns:a16="http://schemas.microsoft.com/office/drawing/2014/main" val="2320683940"/>
                  </a:ext>
                </a:extLst>
              </a:tr>
              <a:tr h="88335">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2. $655.000</a:t>
                      </a:r>
                      <a:endParaRPr lang="es-CL" sz="500" b="0" i="0" u="none" strike="noStrike">
                        <a:solidFill>
                          <a:srgbClr val="000000"/>
                        </a:solidFill>
                        <a:effectLst/>
                        <a:latin typeface="Calibri" panose="020F0502020204030204" pitchFamily="34" charset="0"/>
                      </a:endParaRPr>
                    </a:p>
                  </a:txBody>
                  <a:tcPr marL="4417" marR="4417" marT="4417" marB="0" anchor="ctr"/>
                </a:tc>
                <a:extLst>
                  <a:ext uri="{0D108BD9-81ED-4DB2-BD59-A6C34878D82A}">
                    <a16:rowId xmlns:a16="http://schemas.microsoft.com/office/drawing/2014/main" val="1711635518"/>
                  </a:ext>
                </a:extLst>
              </a:tr>
              <a:tr h="88335">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3. $1.200.000</a:t>
                      </a:r>
                      <a:endParaRPr lang="es-CL" sz="500" b="0" i="0" u="none" strike="noStrike">
                        <a:solidFill>
                          <a:srgbClr val="000000"/>
                        </a:solidFill>
                        <a:effectLst/>
                        <a:latin typeface="Calibri" panose="020F0502020204030204" pitchFamily="34" charset="0"/>
                      </a:endParaRPr>
                    </a:p>
                  </a:txBody>
                  <a:tcPr marL="4417" marR="4417" marT="4417" marB="0" anchor="ctr"/>
                </a:tc>
                <a:extLst>
                  <a:ext uri="{0D108BD9-81ED-4DB2-BD59-A6C34878D82A}">
                    <a16:rowId xmlns:a16="http://schemas.microsoft.com/office/drawing/2014/main" val="3619678372"/>
                  </a:ext>
                </a:extLst>
              </a:tr>
              <a:tr h="88335">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4. $2.500.000</a:t>
                      </a:r>
                      <a:endParaRPr lang="es-CL" sz="500" b="0" i="0" u="none" strike="noStrike">
                        <a:solidFill>
                          <a:srgbClr val="000000"/>
                        </a:solidFill>
                        <a:effectLst/>
                        <a:latin typeface="Calibri" panose="020F0502020204030204" pitchFamily="34" charset="0"/>
                      </a:endParaRPr>
                    </a:p>
                  </a:txBody>
                  <a:tcPr marL="4417" marR="4417" marT="4417" marB="0" anchor="ctr"/>
                </a:tc>
                <a:extLst>
                  <a:ext uri="{0D108BD9-81ED-4DB2-BD59-A6C34878D82A}">
                    <a16:rowId xmlns:a16="http://schemas.microsoft.com/office/drawing/2014/main" val="2396330934"/>
                  </a:ext>
                </a:extLst>
              </a:tr>
              <a:tr h="88335">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5. $4.300.000</a:t>
                      </a:r>
                      <a:endParaRPr lang="es-CL" sz="500" b="0" i="0" u="none" strike="noStrike">
                        <a:solidFill>
                          <a:srgbClr val="000000"/>
                        </a:solidFill>
                        <a:effectLst/>
                        <a:latin typeface="Calibri" panose="020F0502020204030204" pitchFamily="34" charset="0"/>
                      </a:endParaRPr>
                    </a:p>
                  </a:txBody>
                  <a:tcPr marL="4417" marR="4417" marT="4417" marB="0" anchor="ctr"/>
                </a:tc>
                <a:extLst>
                  <a:ext uri="{0D108BD9-81ED-4DB2-BD59-A6C34878D82A}">
                    <a16:rowId xmlns:a16="http://schemas.microsoft.com/office/drawing/2014/main" val="2564504576"/>
                  </a:ext>
                </a:extLst>
              </a:tr>
              <a:tr h="121902">
                <a:tc>
                  <a:txBody>
                    <a:bodyPr/>
                    <a:lstStyle/>
                    <a:p>
                      <a:pPr algn="l" fontAlgn="ctr"/>
                      <a:r>
                        <a:rPr lang="es-CL" sz="500" u="none" strike="noStrike">
                          <a:effectLst/>
                        </a:rPr>
                        <a:t>SES of origin</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Type of school attended </a:t>
                      </a:r>
                      <a:endParaRPr lang="es-CL" sz="500" b="0" i="0" u="none" strike="noStrike">
                        <a:solidFill>
                          <a:srgbClr val="000000"/>
                        </a:solidFill>
                        <a:effectLst/>
                        <a:latin typeface="Calibri" panose="020F0502020204030204" pitchFamily="34" charset="0"/>
                      </a:endParaRPr>
                    </a:p>
                  </a:txBody>
                  <a:tcPr marL="4417" marR="4417" marT="22084" marB="22084" anchor="ctr"/>
                </a:tc>
                <a:tc>
                  <a:txBody>
                    <a:bodyPr/>
                    <a:lstStyle/>
                    <a:p>
                      <a:pPr algn="l" fontAlgn="ctr"/>
                      <a:r>
                        <a:rPr lang="es-CL" sz="500" u="none" strike="noStrike">
                          <a:effectLst/>
                        </a:rPr>
                        <a:t>1. Municipal</a:t>
                      </a:r>
                      <a:endParaRPr lang="es-CL" sz="500" b="0" i="0" u="none" strike="noStrike">
                        <a:solidFill>
                          <a:srgbClr val="000000"/>
                        </a:solidFill>
                        <a:effectLst/>
                        <a:latin typeface="Calibri" panose="020F0502020204030204" pitchFamily="34" charset="0"/>
                      </a:endParaRPr>
                    </a:p>
                  </a:txBody>
                  <a:tcPr marL="4417" marR="4417" marT="4417" marB="0" anchor="ctr"/>
                </a:tc>
                <a:extLst>
                  <a:ext uri="{0D108BD9-81ED-4DB2-BD59-A6C34878D82A}">
                    <a16:rowId xmlns:a16="http://schemas.microsoft.com/office/drawing/2014/main" val="3555786601"/>
                  </a:ext>
                </a:extLst>
              </a:tr>
              <a:tr h="88335">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2. Charter/Subsidised</a:t>
                      </a:r>
                      <a:endParaRPr lang="es-CL" sz="500" b="0" i="0" u="none" strike="noStrike">
                        <a:solidFill>
                          <a:srgbClr val="000000"/>
                        </a:solidFill>
                        <a:effectLst/>
                        <a:latin typeface="Calibri" panose="020F0502020204030204" pitchFamily="34" charset="0"/>
                      </a:endParaRPr>
                    </a:p>
                  </a:txBody>
                  <a:tcPr marL="4417" marR="4417" marT="4417" marB="0" anchor="ctr"/>
                </a:tc>
                <a:extLst>
                  <a:ext uri="{0D108BD9-81ED-4DB2-BD59-A6C34878D82A}">
                    <a16:rowId xmlns:a16="http://schemas.microsoft.com/office/drawing/2014/main" val="2630727060"/>
                  </a:ext>
                </a:extLst>
              </a:tr>
              <a:tr h="88335">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3. Private</a:t>
                      </a:r>
                      <a:endParaRPr lang="es-CL" sz="500" b="0" i="0" u="none" strike="noStrike">
                        <a:solidFill>
                          <a:srgbClr val="000000"/>
                        </a:solidFill>
                        <a:effectLst/>
                        <a:latin typeface="Calibri" panose="020F0502020204030204" pitchFamily="34" charset="0"/>
                      </a:endParaRPr>
                    </a:p>
                  </a:txBody>
                  <a:tcPr marL="4417" marR="4417" marT="4417" marB="0" anchor="ctr"/>
                </a:tc>
                <a:extLst>
                  <a:ext uri="{0D108BD9-81ED-4DB2-BD59-A6C34878D82A}">
                    <a16:rowId xmlns:a16="http://schemas.microsoft.com/office/drawing/2014/main" val="2811283031"/>
                  </a:ext>
                </a:extLst>
              </a:tr>
              <a:tr h="159887">
                <a:tc>
                  <a:txBody>
                    <a:bodyPr/>
                    <a:lstStyle/>
                    <a:p>
                      <a:pPr algn="l" fontAlgn="ctr"/>
                      <a:r>
                        <a:rPr lang="es-CL" sz="500" u="none" strike="noStrike">
                          <a:effectLst/>
                        </a:rPr>
                        <a:t>Mother's education</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22084" marB="22084" anchor="ctr"/>
                </a:tc>
                <a:tc>
                  <a:txBody>
                    <a:bodyPr/>
                    <a:lstStyle/>
                    <a:p>
                      <a:pPr algn="l" fontAlgn="ctr"/>
                      <a:r>
                        <a:rPr lang="es-CL" sz="500" u="none" strike="noStrike">
                          <a:effectLst/>
                        </a:rPr>
                        <a:t>1. Completed basic education</a:t>
                      </a:r>
                      <a:endParaRPr lang="es-CL" sz="500" b="0" i="0" u="none" strike="noStrike">
                        <a:solidFill>
                          <a:srgbClr val="000000"/>
                        </a:solidFill>
                        <a:effectLst/>
                        <a:latin typeface="Calibri" panose="020F0502020204030204" pitchFamily="34" charset="0"/>
                      </a:endParaRPr>
                    </a:p>
                  </a:txBody>
                  <a:tcPr marL="4417" marR="4417" marT="4417" marB="0" anchor="ctr"/>
                </a:tc>
                <a:extLst>
                  <a:ext uri="{0D108BD9-81ED-4DB2-BD59-A6C34878D82A}">
                    <a16:rowId xmlns:a16="http://schemas.microsoft.com/office/drawing/2014/main" val="183235191"/>
                  </a:ext>
                </a:extLst>
              </a:tr>
              <a:tr h="121902">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22084" marB="22084" anchor="ctr"/>
                </a:tc>
                <a:tc>
                  <a:txBody>
                    <a:bodyPr/>
                    <a:lstStyle/>
                    <a:p>
                      <a:pPr algn="l" fontAlgn="ctr"/>
                      <a:r>
                        <a:rPr lang="es-CL" sz="500" u="none" strike="noStrike">
                          <a:effectLst/>
                        </a:rPr>
                        <a:t>2. Complete secondary education</a:t>
                      </a:r>
                      <a:endParaRPr lang="es-CL" sz="500" b="0" i="0" u="none" strike="noStrike">
                        <a:solidFill>
                          <a:srgbClr val="000000"/>
                        </a:solidFill>
                        <a:effectLst/>
                        <a:latin typeface="Calibri" panose="020F0502020204030204" pitchFamily="34" charset="0"/>
                      </a:endParaRPr>
                    </a:p>
                  </a:txBody>
                  <a:tcPr marL="4417" marR="4417" marT="4417" marB="0" anchor="ctr"/>
                </a:tc>
                <a:extLst>
                  <a:ext uri="{0D108BD9-81ED-4DB2-BD59-A6C34878D82A}">
                    <a16:rowId xmlns:a16="http://schemas.microsoft.com/office/drawing/2014/main" val="3226104327"/>
                  </a:ext>
                </a:extLst>
              </a:tr>
              <a:tr h="159887">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22084" marB="22084" anchor="ctr"/>
                </a:tc>
                <a:tc>
                  <a:txBody>
                    <a:bodyPr/>
                    <a:lstStyle/>
                    <a:p>
                      <a:pPr algn="l" fontAlgn="ctr"/>
                      <a:r>
                        <a:rPr lang="es-CL" sz="500" u="none" strike="noStrike">
                          <a:effectLst/>
                        </a:rPr>
                        <a:t>3. Complete technical-vocational education</a:t>
                      </a:r>
                      <a:endParaRPr lang="es-CL" sz="500" b="0" i="0" u="none" strike="noStrike">
                        <a:solidFill>
                          <a:srgbClr val="000000"/>
                        </a:solidFill>
                        <a:effectLst/>
                        <a:latin typeface="Calibri" panose="020F0502020204030204" pitchFamily="34" charset="0"/>
                      </a:endParaRPr>
                    </a:p>
                  </a:txBody>
                  <a:tcPr marL="4417" marR="4417" marT="4417" marB="0" anchor="ctr"/>
                </a:tc>
                <a:extLst>
                  <a:ext uri="{0D108BD9-81ED-4DB2-BD59-A6C34878D82A}">
                    <a16:rowId xmlns:a16="http://schemas.microsoft.com/office/drawing/2014/main" val="1913519397"/>
                  </a:ext>
                </a:extLst>
              </a:tr>
              <a:tr h="121902">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22084" marB="22084" anchor="ctr"/>
                </a:tc>
                <a:tc>
                  <a:txBody>
                    <a:bodyPr/>
                    <a:lstStyle/>
                    <a:p>
                      <a:pPr algn="l" fontAlgn="ctr"/>
                      <a:r>
                        <a:rPr lang="es-CL" sz="500" u="none" strike="noStrike">
                          <a:effectLst/>
                        </a:rPr>
                        <a:t>4. Completed university education</a:t>
                      </a:r>
                      <a:endParaRPr lang="es-CL" sz="500" b="0" i="0" u="none" strike="noStrike">
                        <a:solidFill>
                          <a:srgbClr val="000000"/>
                        </a:solidFill>
                        <a:effectLst/>
                        <a:latin typeface="Calibri" panose="020F0502020204030204" pitchFamily="34" charset="0"/>
                      </a:endParaRPr>
                    </a:p>
                  </a:txBody>
                  <a:tcPr marL="4417" marR="4417" marT="4417" marB="0" anchor="ctr"/>
                </a:tc>
                <a:extLst>
                  <a:ext uri="{0D108BD9-81ED-4DB2-BD59-A6C34878D82A}">
                    <a16:rowId xmlns:a16="http://schemas.microsoft.com/office/drawing/2014/main" val="1780495033"/>
                  </a:ext>
                </a:extLst>
              </a:tr>
              <a:tr h="121902">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22084" marB="22084" anchor="ctr"/>
                </a:tc>
                <a:tc>
                  <a:txBody>
                    <a:bodyPr/>
                    <a:lstStyle/>
                    <a:p>
                      <a:pPr algn="l" fontAlgn="ctr"/>
                      <a:r>
                        <a:rPr lang="es-CL" sz="500" u="none" strike="noStrike">
                          <a:effectLst/>
                        </a:rPr>
                        <a:t>5. Postgraduate studies</a:t>
                      </a:r>
                      <a:endParaRPr lang="es-CL" sz="500" b="0" i="0" u="none" strike="noStrike">
                        <a:solidFill>
                          <a:srgbClr val="000000"/>
                        </a:solidFill>
                        <a:effectLst/>
                        <a:latin typeface="Calibri" panose="020F0502020204030204" pitchFamily="34" charset="0"/>
                      </a:endParaRPr>
                    </a:p>
                  </a:txBody>
                  <a:tcPr marL="4417" marR="4417" marT="4417" marB="0" anchor="ctr"/>
                </a:tc>
                <a:extLst>
                  <a:ext uri="{0D108BD9-81ED-4DB2-BD59-A6C34878D82A}">
                    <a16:rowId xmlns:a16="http://schemas.microsoft.com/office/drawing/2014/main" val="2841268321"/>
                  </a:ext>
                </a:extLst>
              </a:tr>
              <a:tr h="121902">
                <a:tc rowSpan="4">
                  <a:txBody>
                    <a:bodyPr/>
                    <a:lstStyle/>
                    <a:p>
                      <a:pPr algn="l" fontAlgn="ctr"/>
                      <a:r>
                        <a:rPr lang="es-CL" sz="500" u="none" strike="noStrike">
                          <a:effectLst/>
                        </a:rPr>
                        <a:t>Needs</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Number of children</a:t>
                      </a:r>
                      <a:endParaRPr lang="es-CL" sz="500" b="0" i="0" u="none" strike="noStrike">
                        <a:solidFill>
                          <a:srgbClr val="000000"/>
                        </a:solidFill>
                        <a:effectLst/>
                        <a:latin typeface="Calibri" panose="020F0502020204030204" pitchFamily="34" charset="0"/>
                      </a:endParaRPr>
                    </a:p>
                  </a:txBody>
                  <a:tcPr marL="4417" marR="4417" marT="22084" marB="22084" anchor="ctr"/>
                </a:tc>
                <a:tc>
                  <a:txBody>
                    <a:bodyPr/>
                    <a:lstStyle/>
                    <a:p>
                      <a:pPr algn="l" fontAlgn="ctr"/>
                      <a:r>
                        <a:rPr lang="es-CL" sz="500" u="none" strike="noStrike">
                          <a:effectLst/>
                        </a:rPr>
                        <a:t>1. No children</a:t>
                      </a:r>
                      <a:endParaRPr lang="es-CL" sz="500" b="0" i="0" u="none" strike="noStrike">
                        <a:solidFill>
                          <a:srgbClr val="000000"/>
                        </a:solidFill>
                        <a:effectLst/>
                        <a:latin typeface="Calibri" panose="020F0502020204030204" pitchFamily="34" charset="0"/>
                      </a:endParaRPr>
                    </a:p>
                  </a:txBody>
                  <a:tcPr marL="4417" marR="4417" marT="4417" marB="0" anchor="ctr"/>
                </a:tc>
                <a:extLst>
                  <a:ext uri="{0D108BD9-81ED-4DB2-BD59-A6C34878D82A}">
                    <a16:rowId xmlns:a16="http://schemas.microsoft.com/office/drawing/2014/main" val="558054537"/>
                  </a:ext>
                </a:extLst>
              </a:tr>
              <a:tr h="88335">
                <a:tc vMerge="1">
                  <a:txBody>
                    <a:bodyPr/>
                    <a:lstStyle/>
                    <a:p>
                      <a:endParaRPr lang="es-CL"/>
                    </a:p>
                  </a:txBody>
                  <a:tcPr/>
                </a:tc>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2. Has 1 child</a:t>
                      </a:r>
                      <a:endParaRPr lang="es-CL" sz="500" b="0" i="0" u="none" strike="noStrike">
                        <a:solidFill>
                          <a:srgbClr val="000000"/>
                        </a:solidFill>
                        <a:effectLst/>
                        <a:latin typeface="Calibri" panose="020F0502020204030204" pitchFamily="34" charset="0"/>
                      </a:endParaRPr>
                    </a:p>
                  </a:txBody>
                  <a:tcPr marL="4417" marR="4417" marT="4417" marB="0" anchor="ctr"/>
                </a:tc>
                <a:extLst>
                  <a:ext uri="{0D108BD9-81ED-4DB2-BD59-A6C34878D82A}">
                    <a16:rowId xmlns:a16="http://schemas.microsoft.com/office/drawing/2014/main" val="3478881419"/>
                  </a:ext>
                </a:extLst>
              </a:tr>
              <a:tr h="88335">
                <a:tc vMerge="1">
                  <a:txBody>
                    <a:bodyPr/>
                    <a:lstStyle/>
                    <a:p>
                      <a:endParaRPr lang="es-CL"/>
                    </a:p>
                  </a:txBody>
                  <a:tcPr/>
                </a:tc>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a:effectLst/>
                        </a:rPr>
                        <a:t>3. Has 2 children</a:t>
                      </a:r>
                      <a:endParaRPr lang="es-CL" sz="500" b="0" i="0" u="none" strike="noStrike">
                        <a:solidFill>
                          <a:srgbClr val="000000"/>
                        </a:solidFill>
                        <a:effectLst/>
                        <a:latin typeface="Calibri" panose="020F0502020204030204" pitchFamily="34" charset="0"/>
                      </a:endParaRPr>
                    </a:p>
                  </a:txBody>
                  <a:tcPr marL="4417" marR="4417" marT="4417" marB="0" anchor="ctr"/>
                </a:tc>
                <a:extLst>
                  <a:ext uri="{0D108BD9-81ED-4DB2-BD59-A6C34878D82A}">
                    <a16:rowId xmlns:a16="http://schemas.microsoft.com/office/drawing/2014/main" val="107743385"/>
                  </a:ext>
                </a:extLst>
              </a:tr>
              <a:tr h="92752">
                <a:tc vMerge="1">
                  <a:txBody>
                    <a:bodyPr/>
                    <a:lstStyle/>
                    <a:p>
                      <a:endParaRPr lang="es-CL"/>
                    </a:p>
                  </a:txBody>
                  <a:tcPr/>
                </a:tc>
                <a:tc>
                  <a:txBody>
                    <a:bodyPr/>
                    <a:lstStyle/>
                    <a:p>
                      <a:pPr algn="l" fontAlgn="ctr"/>
                      <a:r>
                        <a:rPr lang="es-CL" sz="500" u="none" strike="noStrike">
                          <a:effectLst/>
                        </a:rPr>
                        <a:t> </a:t>
                      </a:r>
                      <a:endParaRPr lang="es-CL" sz="500" b="0" i="0" u="none" strike="noStrike">
                        <a:solidFill>
                          <a:srgbClr val="000000"/>
                        </a:solidFill>
                        <a:effectLst/>
                        <a:latin typeface="Calibri" panose="020F0502020204030204" pitchFamily="34" charset="0"/>
                      </a:endParaRPr>
                    </a:p>
                  </a:txBody>
                  <a:tcPr marL="4417" marR="4417" marT="4417" marB="0" anchor="ctr"/>
                </a:tc>
                <a:tc>
                  <a:txBody>
                    <a:bodyPr/>
                    <a:lstStyle/>
                    <a:p>
                      <a:pPr algn="l" fontAlgn="ctr"/>
                      <a:r>
                        <a:rPr lang="es-CL" sz="500" u="none" strike="noStrike" dirty="0">
                          <a:effectLst/>
                        </a:rPr>
                        <a:t>4. 5 </a:t>
                      </a:r>
                      <a:r>
                        <a:rPr lang="es-CL" sz="500" u="none" strike="noStrike" dirty="0" err="1">
                          <a:effectLst/>
                        </a:rPr>
                        <a:t>children</a:t>
                      </a:r>
                      <a:endParaRPr lang="es-CL" sz="500" b="0" i="0" u="none" strike="noStrike" dirty="0">
                        <a:solidFill>
                          <a:srgbClr val="000000"/>
                        </a:solidFill>
                        <a:effectLst/>
                        <a:latin typeface="Calibri" panose="020F0502020204030204" pitchFamily="34" charset="0"/>
                      </a:endParaRPr>
                    </a:p>
                  </a:txBody>
                  <a:tcPr marL="4417" marR="4417" marT="4417" marB="0" anchor="ctr"/>
                </a:tc>
                <a:extLst>
                  <a:ext uri="{0D108BD9-81ED-4DB2-BD59-A6C34878D82A}">
                    <a16:rowId xmlns:a16="http://schemas.microsoft.com/office/drawing/2014/main" val="2745838709"/>
                  </a:ext>
                </a:extLst>
              </a:tr>
            </a:tbl>
          </a:graphicData>
        </a:graphic>
      </p:graphicFrame>
    </p:spTree>
    <p:extLst>
      <p:ext uri="{BB962C8B-B14F-4D97-AF65-F5344CB8AC3E}">
        <p14:creationId xmlns:p14="http://schemas.microsoft.com/office/powerpoint/2010/main" val="3094431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224A86-5545-88DE-84FB-31B8170ABB8C}"/>
              </a:ext>
            </a:extLst>
          </p:cNvPr>
          <p:cNvSpPr txBox="1"/>
          <p:nvPr/>
        </p:nvSpPr>
        <p:spPr>
          <a:xfrm>
            <a:off x="1660929" y="2462411"/>
            <a:ext cx="129540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es-CL" sz="1400" dirty="0" err="1">
                <a:latin typeface="Times New Roman" panose="02020603050405020304" pitchFamily="18" charset="0"/>
                <a:cs typeface="Times New Roman" panose="02020603050405020304" pitchFamily="18" charset="0"/>
              </a:rPr>
              <a:t>Randomization</a:t>
            </a:r>
            <a:r>
              <a:rPr lang="es-CL" sz="1400"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EC6417C6-FAB9-8D4F-7D68-4454CA8418B7}"/>
              </a:ext>
            </a:extLst>
          </p:cNvPr>
          <p:cNvSpPr txBox="1"/>
          <p:nvPr/>
        </p:nvSpPr>
        <p:spPr>
          <a:xfrm>
            <a:off x="3273484" y="1563251"/>
            <a:ext cx="111633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L" sz="1400" dirty="0" err="1">
                <a:latin typeface="Times New Roman" panose="02020603050405020304" pitchFamily="18" charset="0"/>
                <a:cs typeface="Times New Roman" panose="02020603050405020304" pitchFamily="18" charset="0"/>
              </a:rPr>
              <a:t>Deck</a:t>
            </a:r>
            <a:r>
              <a:rPr lang="es-CL" sz="1400" dirty="0">
                <a:latin typeface="Times New Roman" panose="02020603050405020304" pitchFamily="18" charset="0"/>
                <a:cs typeface="Times New Roman" panose="02020603050405020304" pitchFamily="18" charset="0"/>
              </a:rPr>
              <a:t> 01</a:t>
            </a:r>
          </a:p>
        </p:txBody>
      </p:sp>
      <p:sp>
        <p:nvSpPr>
          <p:cNvPr id="8" name="TextBox 7">
            <a:extLst>
              <a:ext uri="{FF2B5EF4-FFF2-40B4-BE49-F238E27FC236}">
                <a16:creationId xmlns:a16="http://schemas.microsoft.com/office/drawing/2014/main" id="{E2BE2100-1726-FA91-04E7-F7678B0350C1}"/>
              </a:ext>
            </a:extLst>
          </p:cNvPr>
          <p:cNvSpPr txBox="1"/>
          <p:nvPr/>
        </p:nvSpPr>
        <p:spPr>
          <a:xfrm>
            <a:off x="3273484" y="2012831"/>
            <a:ext cx="111633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L" sz="1400" dirty="0" err="1">
                <a:latin typeface="Times New Roman" panose="02020603050405020304" pitchFamily="18" charset="0"/>
                <a:cs typeface="Times New Roman" panose="02020603050405020304" pitchFamily="18" charset="0"/>
              </a:rPr>
              <a:t>Deck</a:t>
            </a:r>
            <a:r>
              <a:rPr lang="es-CL" sz="1400" dirty="0">
                <a:latin typeface="Times New Roman" panose="02020603050405020304" pitchFamily="18" charset="0"/>
                <a:cs typeface="Times New Roman" panose="02020603050405020304" pitchFamily="18" charset="0"/>
              </a:rPr>
              <a:t> 02</a:t>
            </a:r>
          </a:p>
        </p:txBody>
      </p:sp>
      <p:sp>
        <p:nvSpPr>
          <p:cNvPr id="9" name="TextBox 8">
            <a:extLst>
              <a:ext uri="{FF2B5EF4-FFF2-40B4-BE49-F238E27FC236}">
                <a16:creationId xmlns:a16="http://schemas.microsoft.com/office/drawing/2014/main" id="{883B3530-AAE9-609A-359B-AA9195032237}"/>
              </a:ext>
            </a:extLst>
          </p:cNvPr>
          <p:cNvSpPr txBox="1"/>
          <p:nvPr/>
        </p:nvSpPr>
        <p:spPr>
          <a:xfrm>
            <a:off x="3273484" y="2462411"/>
            <a:ext cx="111633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L" sz="1400" dirty="0" err="1">
                <a:latin typeface="Times New Roman" panose="02020603050405020304" pitchFamily="18" charset="0"/>
                <a:cs typeface="Times New Roman" panose="02020603050405020304" pitchFamily="18" charset="0"/>
              </a:rPr>
              <a:t>Deck</a:t>
            </a:r>
            <a:r>
              <a:rPr lang="es-CL" sz="1400" dirty="0">
                <a:latin typeface="Times New Roman" panose="02020603050405020304" pitchFamily="18" charset="0"/>
                <a:cs typeface="Times New Roman" panose="02020603050405020304" pitchFamily="18" charset="0"/>
              </a:rPr>
              <a:t> 03</a:t>
            </a:r>
          </a:p>
        </p:txBody>
      </p:sp>
      <p:sp>
        <p:nvSpPr>
          <p:cNvPr id="11" name="TextBox 10">
            <a:extLst>
              <a:ext uri="{FF2B5EF4-FFF2-40B4-BE49-F238E27FC236}">
                <a16:creationId xmlns:a16="http://schemas.microsoft.com/office/drawing/2014/main" id="{2F304513-ADF5-C698-1170-107B9F01C0D4}"/>
              </a:ext>
            </a:extLst>
          </p:cNvPr>
          <p:cNvSpPr txBox="1"/>
          <p:nvPr/>
        </p:nvSpPr>
        <p:spPr>
          <a:xfrm>
            <a:off x="3273484" y="2933065"/>
            <a:ext cx="111633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L" sz="1400" dirty="0" err="1">
                <a:latin typeface="Times New Roman" panose="02020603050405020304" pitchFamily="18" charset="0"/>
                <a:cs typeface="Times New Roman" panose="02020603050405020304" pitchFamily="18" charset="0"/>
              </a:rPr>
              <a:t>Deck</a:t>
            </a:r>
            <a:r>
              <a:rPr lang="es-CL" sz="1400" dirty="0">
                <a:latin typeface="Times New Roman" panose="02020603050405020304" pitchFamily="18" charset="0"/>
                <a:cs typeface="Times New Roman" panose="02020603050405020304" pitchFamily="18" charset="0"/>
              </a:rPr>
              <a:t> 04</a:t>
            </a:r>
          </a:p>
        </p:txBody>
      </p:sp>
      <p:sp>
        <p:nvSpPr>
          <p:cNvPr id="17" name="TextBox 16">
            <a:extLst>
              <a:ext uri="{FF2B5EF4-FFF2-40B4-BE49-F238E27FC236}">
                <a16:creationId xmlns:a16="http://schemas.microsoft.com/office/drawing/2014/main" id="{4D5F627D-AE03-E97E-ABC0-B3CF467BA8AE}"/>
              </a:ext>
            </a:extLst>
          </p:cNvPr>
          <p:cNvSpPr txBox="1"/>
          <p:nvPr/>
        </p:nvSpPr>
        <p:spPr>
          <a:xfrm>
            <a:off x="3273484" y="3414276"/>
            <a:ext cx="111633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L" sz="1400" dirty="0" err="1">
                <a:latin typeface="Times New Roman" panose="02020603050405020304" pitchFamily="18" charset="0"/>
                <a:cs typeface="Times New Roman" panose="02020603050405020304" pitchFamily="18" charset="0"/>
              </a:rPr>
              <a:t>Deck</a:t>
            </a:r>
            <a:r>
              <a:rPr lang="es-CL" sz="1400" dirty="0">
                <a:latin typeface="Times New Roman" panose="02020603050405020304" pitchFamily="18" charset="0"/>
                <a:cs typeface="Times New Roman" panose="02020603050405020304" pitchFamily="18" charset="0"/>
              </a:rPr>
              <a:t> N…</a:t>
            </a:r>
          </a:p>
        </p:txBody>
      </p:sp>
      <p:cxnSp>
        <p:nvCxnSpPr>
          <p:cNvPr id="29" name="Straight Arrow Connector 28">
            <a:extLst>
              <a:ext uri="{FF2B5EF4-FFF2-40B4-BE49-F238E27FC236}">
                <a16:creationId xmlns:a16="http://schemas.microsoft.com/office/drawing/2014/main" id="{60372CCC-920F-5A86-BD8F-C142AF5253BD}"/>
              </a:ext>
            </a:extLst>
          </p:cNvPr>
          <p:cNvCxnSpPr>
            <a:cxnSpLocks/>
            <a:stCxn id="5" idx="3"/>
            <a:endCxn id="7" idx="1"/>
          </p:cNvCxnSpPr>
          <p:nvPr/>
        </p:nvCxnSpPr>
        <p:spPr>
          <a:xfrm flipV="1">
            <a:off x="2956329" y="1717140"/>
            <a:ext cx="317155" cy="899160"/>
          </a:xfrm>
          <a:prstGeom prst="straightConnector1">
            <a:avLst/>
          </a:prstGeom>
          <a:ln w="28575"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88E5BBF3-7890-629E-3CA9-6FCA84D619F4}"/>
              </a:ext>
            </a:extLst>
          </p:cNvPr>
          <p:cNvCxnSpPr>
            <a:cxnSpLocks/>
            <a:stCxn id="5" idx="3"/>
            <a:endCxn id="8" idx="1"/>
          </p:cNvCxnSpPr>
          <p:nvPr/>
        </p:nvCxnSpPr>
        <p:spPr>
          <a:xfrm flipV="1">
            <a:off x="2956329" y="2166720"/>
            <a:ext cx="317155" cy="449580"/>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6A6FB432-8A03-3485-85F6-195CCCB3D1A4}"/>
              </a:ext>
            </a:extLst>
          </p:cNvPr>
          <p:cNvCxnSpPr>
            <a:cxnSpLocks/>
            <a:stCxn id="5" idx="3"/>
            <a:endCxn id="9" idx="1"/>
          </p:cNvCxnSpPr>
          <p:nvPr/>
        </p:nvCxnSpPr>
        <p:spPr>
          <a:xfrm>
            <a:off x="2956329" y="2616300"/>
            <a:ext cx="317155" cy="0"/>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14C135F0-0CDF-54AE-A9D1-F6F82523ABCB}"/>
              </a:ext>
            </a:extLst>
          </p:cNvPr>
          <p:cNvCxnSpPr>
            <a:cxnSpLocks/>
            <a:stCxn id="5" idx="3"/>
            <a:endCxn id="11" idx="1"/>
          </p:cNvCxnSpPr>
          <p:nvPr/>
        </p:nvCxnSpPr>
        <p:spPr>
          <a:xfrm>
            <a:off x="2956329" y="2616300"/>
            <a:ext cx="317155" cy="470654"/>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10FF4C90-7BE1-4D02-C94D-8D3329608FD3}"/>
              </a:ext>
            </a:extLst>
          </p:cNvPr>
          <p:cNvCxnSpPr>
            <a:cxnSpLocks/>
            <a:stCxn id="5" idx="3"/>
            <a:endCxn id="17" idx="1"/>
          </p:cNvCxnSpPr>
          <p:nvPr/>
        </p:nvCxnSpPr>
        <p:spPr>
          <a:xfrm>
            <a:off x="2956329" y="2616300"/>
            <a:ext cx="317155" cy="951865"/>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3" name="TextBox 92">
            <a:extLst>
              <a:ext uri="{FF2B5EF4-FFF2-40B4-BE49-F238E27FC236}">
                <a16:creationId xmlns:a16="http://schemas.microsoft.com/office/drawing/2014/main" id="{EAB82849-E9C5-3CF7-4712-C96F5EF2B7BD}"/>
              </a:ext>
            </a:extLst>
          </p:cNvPr>
          <p:cNvSpPr txBox="1"/>
          <p:nvPr/>
        </p:nvSpPr>
        <p:spPr>
          <a:xfrm>
            <a:off x="4533668" y="1560647"/>
            <a:ext cx="1119714"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L" sz="1400" dirty="0" err="1">
                <a:latin typeface="Times New Roman" panose="02020603050405020304" pitchFamily="18" charset="0"/>
                <a:cs typeface="Times New Roman" panose="02020603050405020304" pitchFamily="18" charset="0"/>
              </a:rPr>
              <a:t>Vignettes</a:t>
            </a:r>
            <a:r>
              <a:rPr lang="es-CL" sz="1400" dirty="0">
                <a:latin typeface="Times New Roman" panose="02020603050405020304" pitchFamily="18" charset="0"/>
                <a:cs typeface="Times New Roman" panose="02020603050405020304" pitchFamily="18" charset="0"/>
              </a:rPr>
              <a:t> 01 </a:t>
            </a:r>
          </a:p>
        </p:txBody>
      </p:sp>
      <p:sp>
        <p:nvSpPr>
          <p:cNvPr id="103" name="TextBox 102">
            <a:extLst>
              <a:ext uri="{FF2B5EF4-FFF2-40B4-BE49-F238E27FC236}">
                <a16:creationId xmlns:a16="http://schemas.microsoft.com/office/drawing/2014/main" id="{35043492-1B68-CD33-D610-4122196DFB06}"/>
              </a:ext>
            </a:extLst>
          </p:cNvPr>
          <p:cNvSpPr txBox="1"/>
          <p:nvPr/>
        </p:nvSpPr>
        <p:spPr>
          <a:xfrm>
            <a:off x="4539384" y="2012831"/>
            <a:ext cx="1113881"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L" sz="1400" dirty="0" err="1">
                <a:latin typeface="Times New Roman" panose="02020603050405020304" pitchFamily="18" charset="0"/>
                <a:cs typeface="Times New Roman" panose="02020603050405020304" pitchFamily="18" charset="0"/>
              </a:rPr>
              <a:t>Vignettes</a:t>
            </a:r>
            <a:r>
              <a:rPr lang="es-CL" sz="1400" dirty="0">
                <a:latin typeface="Times New Roman" panose="02020603050405020304" pitchFamily="18" charset="0"/>
                <a:cs typeface="Times New Roman" panose="02020603050405020304" pitchFamily="18" charset="0"/>
              </a:rPr>
              <a:t> 02</a:t>
            </a:r>
          </a:p>
        </p:txBody>
      </p:sp>
      <p:sp>
        <p:nvSpPr>
          <p:cNvPr id="104" name="TextBox 103">
            <a:extLst>
              <a:ext uri="{FF2B5EF4-FFF2-40B4-BE49-F238E27FC236}">
                <a16:creationId xmlns:a16="http://schemas.microsoft.com/office/drawing/2014/main" id="{5BA062F9-3193-7566-2230-F6ACEF813F08}"/>
              </a:ext>
            </a:extLst>
          </p:cNvPr>
          <p:cNvSpPr txBox="1"/>
          <p:nvPr/>
        </p:nvSpPr>
        <p:spPr>
          <a:xfrm>
            <a:off x="4539385" y="2462410"/>
            <a:ext cx="1119714"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L" sz="1400" dirty="0" err="1">
                <a:latin typeface="Times New Roman" panose="02020603050405020304" pitchFamily="18" charset="0"/>
                <a:cs typeface="Times New Roman" panose="02020603050405020304" pitchFamily="18" charset="0"/>
              </a:rPr>
              <a:t>Vignettes</a:t>
            </a:r>
            <a:r>
              <a:rPr lang="es-CL" sz="1400" dirty="0">
                <a:latin typeface="Times New Roman" panose="02020603050405020304" pitchFamily="18" charset="0"/>
                <a:cs typeface="Times New Roman" panose="02020603050405020304" pitchFamily="18" charset="0"/>
              </a:rPr>
              <a:t> 03 </a:t>
            </a:r>
          </a:p>
        </p:txBody>
      </p:sp>
      <p:sp>
        <p:nvSpPr>
          <p:cNvPr id="105" name="TextBox 104">
            <a:extLst>
              <a:ext uri="{FF2B5EF4-FFF2-40B4-BE49-F238E27FC236}">
                <a16:creationId xmlns:a16="http://schemas.microsoft.com/office/drawing/2014/main" id="{1AAE9D9C-350C-7409-E94B-0B303F4299A1}"/>
              </a:ext>
            </a:extLst>
          </p:cNvPr>
          <p:cNvSpPr txBox="1"/>
          <p:nvPr/>
        </p:nvSpPr>
        <p:spPr>
          <a:xfrm>
            <a:off x="4533668" y="2933065"/>
            <a:ext cx="1113881"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L" sz="1400" dirty="0" err="1">
                <a:latin typeface="Times New Roman" panose="02020603050405020304" pitchFamily="18" charset="0"/>
                <a:cs typeface="Times New Roman" panose="02020603050405020304" pitchFamily="18" charset="0"/>
              </a:rPr>
              <a:t>Vignettes</a:t>
            </a:r>
            <a:r>
              <a:rPr lang="es-CL" sz="1400" dirty="0">
                <a:latin typeface="Times New Roman" panose="02020603050405020304" pitchFamily="18" charset="0"/>
                <a:cs typeface="Times New Roman" panose="02020603050405020304" pitchFamily="18" charset="0"/>
              </a:rPr>
              <a:t> 04 </a:t>
            </a:r>
          </a:p>
        </p:txBody>
      </p:sp>
      <p:sp>
        <p:nvSpPr>
          <p:cNvPr id="106" name="TextBox 105">
            <a:extLst>
              <a:ext uri="{FF2B5EF4-FFF2-40B4-BE49-F238E27FC236}">
                <a16:creationId xmlns:a16="http://schemas.microsoft.com/office/drawing/2014/main" id="{41B8412D-2AB9-00DC-D2B5-2E5B95D3B860}"/>
              </a:ext>
            </a:extLst>
          </p:cNvPr>
          <p:cNvSpPr txBox="1"/>
          <p:nvPr/>
        </p:nvSpPr>
        <p:spPr>
          <a:xfrm>
            <a:off x="4539384" y="3418920"/>
            <a:ext cx="1113881"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L" sz="1400" dirty="0" err="1">
                <a:latin typeface="Times New Roman" panose="02020603050405020304" pitchFamily="18" charset="0"/>
                <a:cs typeface="Times New Roman" panose="02020603050405020304" pitchFamily="18" charset="0"/>
              </a:rPr>
              <a:t>Vignettes</a:t>
            </a:r>
            <a:r>
              <a:rPr lang="es-CL" sz="1400" dirty="0">
                <a:latin typeface="Times New Roman" panose="02020603050405020304" pitchFamily="18" charset="0"/>
                <a:cs typeface="Times New Roman" panose="02020603050405020304" pitchFamily="18" charset="0"/>
              </a:rPr>
              <a:t> N </a:t>
            </a:r>
          </a:p>
        </p:txBody>
      </p:sp>
      <p:sp>
        <p:nvSpPr>
          <p:cNvPr id="128" name="TextBox 127">
            <a:extLst>
              <a:ext uri="{FF2B5EF4-FFF2-40B4-BE49-F238E27FC236}">
                <a16:creationId xmlns:a16="http://schemas.microsoft.com/office/drawing/2014/main" id="{2F197017-6AE5-FD67-8CEB-19D4B0E24B1E}"/>
              </a:ext>
            </a:extLst>
          </p:cNvPr>
          <p:cNvSpPr txBox="1"/>
          <p:nvPr/>
        </p:nvSpPr>
        <p:spPr>
          <a:xfrm>
            <a:off x="5880505" y="1560646"/>
            <a:ext cx="95058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L" sz="1400" dirty="0" err="1">
                <a:latin typeface="Times New Roman" panose="02020603050405020304" pitchFamily="18" charset="0"/>
                <a:cs typeface="Times New Roman" panose="02020603050405020304" pitchFamily="18" charset="0"/>
              </a:rPr>
              <a:t>Taxes</a:t>
            </a:r>
            <a:r>
              <a:rPr lang="es-CL" sz="1400" dirty="0">
                <a:latin typeface="Times New Roman" panose="02020603050405020304" pitchFamily="18" charset="0"/>
                <a:cs typeface="Times New Roman" panose="02020603050405020304" pitchFamily="18" charset="0"/>
              </a:rPr>
              <a:t> 01</a:t>
            </a:r>
          </a:p>
        </p:txBody>
      </p:sp>
      <p:sp>
        <p:nvSpPr>
          <p:cNvPr id="129" name="TextBox 128">
            <a:extLst>
              <a:ext uri="{FF2B5EF4-FFF2-40B4-BE49-F238E27FC236}">
                <a16:creationId xmlns:a16="http://schemas.microsoft.com/office/drawing/2014/main" id="{A53EEADC-5881-D17A-0799-8BA743FC0A9A}"/>
              </a:ext>
            </a:extLst>
          </p:cNvPr>
          <p:cNvSpPr txBox="1"/>
          <p:nvPr/>
        </p:nvSpPr>
        <p:spPr>
          <a:xfrm>
            <a:off x="5880505" y="2017253"/>
            <a:ext cx="95058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L" sz="1400" dirty="0" err="1">
                <a:latin typeface="Times New Roman" panose="02020603050405020304" pitchFamily="18" charset="0"/>
                <a:cs typeface="Times New Roman" panose="02020603050405020304" pitchFamily="18" charset="0"/>
              </a:rPr>
              <a:t>Taxes</a:t>
            </a:r>
            <a:r>
              <a:rPr lang="es-CL" sz="1400" dirty="0">
                <a:latin typeface="Times New Roman" panose="02020603050405020304" pitchFamily="18" charset="0"/>
                <a:cs typeface="Times New Roman" panose="02020603050405020304" pitchFamily="18" charset="0"/>
              </a:rPr>
              <a:t> 02</a:t>
            </a:r>
          </a:p>
        </p:txBody>
      </p:sp>
      <p:sp>
        <p:nvSpPr>
          <p:cNvPr id="130" name="TextBox 129">
            <a:extLst>
              <a:ext uri="{FF2B5EF4-FFF2-40B4-BE49-F238E27FC236}">
                <a16:creationId xmlns:a16="http://schemas.microsoft.com/office/drawing/2014/main" id="{8CA24FE8-6291-2DF1-E846-65639FF4C45B}"/>
              </a:ext>
            </a:extLst>
          </p:cNvPr>
          <p:cNvSpPr txBox="1"/>
          <p:nvPr/>
        </p:nvSpPr>
        <p:spPr>
          <a:xfrm>
            <a:off x="5891939" y="2468648"/>
            <a:ext cx="95059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L" sz="1400" dirty="0" err="1">
                <a:latin typeface="Times New Roman" panose="02020603050405020304" pitchFamily="18" charset="0"/>
                <a:cs typeface="Times New Roman" panose="02020603050405020304" pitchFamily="18" charset="0"/>
              </a:rPr>
              <a:t>Taxes</a:t>
            </a:r>
            <a:r>
              <a:rPr lang="es-CL" sz="1400" dirty="0">
                <a:latin typeface="Times New Roman" panose="02020603050405020304" pitchFamily="18" charset="0"/>
                <a:cs typeface="Times New Roman" panose="02020603050405020304" pitchFamily="18" charset="0"/>
              </a:rPr>
              <a:t> 03</a:t>
            </a:r>
          </a:p>
        </p:txBody>
      </p:sp>
      <p:sp>
        <p:nvSpPr>
          <p:cNvPr id="131" name="TextBox 130">
            <a:extLst>
              <a:ext uri="{FF2B5EF4-FFF2-40B4-BE49-F238E27FC236}">
                <a16:creationId xmlns:a16="http://schemas.microsoft.com/office/drawing/2014/main" id="{76049E87-AA9D-48B0-873F-0187CB965849}"/>
              </a:ext>
            </a:extLst>
          </p:cNvPr>
          <p:cNvSpPr txBox="1"/>
          <p:nvPr/>
        </p:nvSpPr>
        <p:spPr>
          <a:xfrm>
            <a:off x="5891939" y="2933065"/>
            <a:ext cx="95059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L" sz="1400" dirty="0" err="1">
                <a:latin typeface="Times New Roman" panose="02020603050405020304" pitchFamily="18" charset="0"/>
                <a:cs typeface="Times New Roman" panose="02020603050405020304" pitchFamily="18" charset="0"/>
              </a:rPr>
              <a:t>Taxes</a:t>
            </a:r>
            <a:r>
              <a:rPr lang="es-CL" sz="1400" dirty="0">
                <a:latin typeface="Times New Roman" panose="02020603050405020304" pitchFamily="18" charset="0"/>
                <a:cs typeface="Times New Roman" panose="02020603050405020304" pitchFamily="18" charset="0"/>
              </a:rPr>
              <a:t> 04</a:t>
            </a:r>
          </a:p>
        </p:txBody>
      </p:sp>
      <p:sp>
        <p:nvSpPr>
          <p:cNvPr id="132" name="TextBox 131">
            <a:extLst>
              <a:ext uri="{FF2B5EF4-FFF2-40B4-BE49-F238E27FC236}">
                <a16:creationId xmlns:a16="http://schemas.microsoft.com/office/drawing/2014/main" id="{DE4F486E-D651-9C53-AAD1-F0D111F01F6B}"/>
              </a:ext>
            </a:extLst>
          </p:cNvPr>
          <p:cNvSpPr txBox="1"/>
          <p:nvPr/>
        </p:nvSpPr>
        <p:spPr>
          <a:xfrm>
            <a:off x="5891939" y="3414276"/>
            <a:ext cx="95059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L" sz="1400" dirty="0" err="1">
                <a:latin typeface="Times New Roman" panose="02020603050405020304" pitchFamily="18" charset="0"/>
                <a:cs typeface="Times New Roman" panose="02020603050405020304" pitchFamily="18" charset="0"/>
              </a:rPr>
              <a:t>Taxes</a:t>
            </a:r>
            <a:r>
              <a:rPr lang="es-CL" sz="1400" dirty="0">
                <a:latin typeface="Times New Roman" panose="02020603050405020304" pitchFamily="18" charset="0"/>
                <a:cs typeface="Times New Roman" panose="02020603050405020304" pitchFamily="18" charset="0"/>
              </a:rPr>
              <a:t> N</a:t>
            </a:r>
          </a:p>
        </p:txBody>
      </p:sp>
      <p:cxnSp>
        <p:nvCxnSpPr>
          <p:cNvPr id="170" name="Straight Arrow Connector 169">
            <a:extLst>
              <a:ext uri="{FF2B5EF4-FFF2-40B4-BE49-F238E27FC236}">
                <a16:creationId xmlns:a16="http://schemas.microsoft.com/office/drawing/2014/main" id="{BF31BBF6-FEF8-48D5-9C69-D3057A0C9DE4}"/>
              </a:ext>
            </a:extLst>
          </p:cNvPr>
          <p:cNvCxnSpPr>
            <a:cxnSpLocks/>
            <a:stCxn id="7" idx="3"/>
            <a:endCxn id="93" idx="1"/>
          </p:cNvCxnSpPr>
          <p:nvPr/>
        </p:nvCxnSpPr>
        <p:spPr>
          <a:xfrm flipV="1">
            <a:off x="4389814" y="1714536"/>
            <a:ext cx="143854" cy="2604"/>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71" name="Straight Arrow Connector 170">
            <a:extLst>
              <a:ext uri="{FF2B5EF4-FFF2-40B4-BE49-F238E27FC236}">
                <a16:creationId xmlns:a16="http://schemas.microsoft.com/office/drawing/2014/main" id="{AE40DF1D-7016-03EC-E2A1-A1EA96356D05}"/>
              </a:ext>
            </a:extLst>
          </p:cNvPr>
          <p:cNvCxnSpPr>
            <a:cxnSpLocks/>
            <a:stCxn id="93" idx="3"/>
            <a:endCxn id="128" idx="1"/>
          </p:cNvCxnSpPr>
          <p:nvPr/>
        </p:nvCxnSpPr>
        <p:spPr>
          <a:xfrm flipV="1">
            <a:off x="5653382" y="1714535"/>
            <a:ext cx="227123" cy="1"/>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179" name="Straight Arrow Connector 178">
            <a:extLst>
              <a:ext uri="{FF2B5EF4-FFF2-40B4-BE49-F238E27FC236}">
                <a16:creationId xmlns:a16="http://schemas.microsoft.com/office/drawing/2014/main" id="{E34176BA-324A-0711-7A62-753BD9FA4689}"/>
              </a:ext>
            </a:extLst>
          </p:cNvPr>
          <p:cNvCxnSpPr>
            <a:cxnSpLocks/>
            <a:stCxn id="8" idx="3"/>
            <a:endCxn id="103" idx="1"/>
          </p:cNvCxnSpPr>
          <p:nvPr/>
        </p:nvCxnSpPr>
        <p:spPr>
          <a:xfrm>
            <a:off x="4389814" y="2166720"/>
            <a:ext cx="149570" cy="0"/>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1" name="Straight Arrow Connector 190">
            <a:extLst>
              <a:ext uri="{FF2B5EF4-FFF2-40B4-BE49-F238E27FC236}">
                <a16:creationId xmlns:a16="http://schemas.microsoft.com/office/drawing/2014/main" id="{0DDA8362-FB96-A64F-6326-C899F0352F87}"/>
              </a:ext>
            </a:extLst>
          </p:cNvPr>
          <p:cNvCxnSpPr>
            <a:cxnSpLocks/>
            <a:stCxn id="103" idx="3"/>
            <a:endCxn id="129" idx="1"/>
          </p:cNvCxnSpPr>
          <p:nvPr/>
        </p:nvCxnSpPr>
        <p:spPr>
          <a:xfrm>
            <a:off x="5653265" y="2166720"/>
            <a:ext cx="227240" cy="4422"/>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4" name="Straight Arrow Connector 193">
            <a:extLst>
              <a:ext uri="{FF2B5EF4-FFF2-40B4-BE49-F238E27FC236}">
                <a16:creationId xmlns:a16="http://schemas.microsoft.com/office/drawing/2014/main" id="{55FC5181-8998-01CA-16DC-0452E5666E90}"/>
              </a:ext>
            </a:extLst>
          </p:cNvPr>
          <p:cNvCxnSpPr>
            <a:cxnSpLocks/>
            <a:stCxn id="9" idx="3"/>
            <a:endCxn id="104" idx="1"/>
          </p:cNvCxnSpPr>
          <p:nvPr/>
        </p:nvCxnSpPr>
        <p:spPr>
          <a:xfrm flipV="1">
            <a:off x="4389814" y="2616299"/>
            <a:ext cx="149571" cy="1"/>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7" name="Straight Arrow Connector 196">
            <a:extLst>
              <a:ext uri="{FF2B5EF4-FFF2-40B4-BE49-F238E27FC236}">
                <a16:creationId xmlns:a16="http://schemas.microsoft.com/office/drawing/2014/main" id="{612E6A84-8740-6992-C0D7-2592C0FF49FD}"/>
              </a:ext>
            </a:extLst>
          </p:cNvPr>
          <p:cNvCxnSpPr>
            <a:cxnSpLocks/>
            <a:stCxn id="11" idx="3"/>
            <a:endCxn id="105" idx="1"/>
          </p:cNvCxnSpPr>
          <p:nvPr/>
        </p:nvCxnSpPr>
        <p:spPr>
          <a:xfrm>
            <a:off x="4389814" y="3086954"/>
            <a:ext cx="143854" cy="0"/>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0" name="Straight Arrow Connector 199">
            <a:extLst>
              <a:ext uri="{FF2B5EF4-FFF2-40B4-BE49-F238E27FC236}">
                <a16:creationId xmlns:a16="http://schemas.microsoft.com/office/drawing/2014/main" id="{796D83B2-8AA5-66D2-C765-FAD4A14EE49E}"/>
              </a:ext>
            </a:extLst>
          </p:cNvPr>
          <p:cNvCxnSpPr>
            <a:cxnSpLocks/>
            <a:stCxn id="17" idx="3"/>
            <a:endCxn id="106" idx="1"/>
          </p:cNvCxnSpPr>
          <p:nvPr/>
        </p:nvCxnSpPr>
        <p:spPr>
          <a:xfrm>
            <a:off x="4389814" y="3568165"/>
            <a:ext cx="149570" cy="4644"/>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3" name="Straight Arrow Connector 202">
            <a:extLst>
              <a:ext uri="{FF2B5EF4-FFF2-40B4-BE49-F238E27FC236}">
                <a16:creationId xmlns:a16="http://schemas.microsoft.com/office/drawing/2014/main" id="{22C77DD9-4DCC-3314-3F16-A4EF3B067DAE}"/>
              </a:ext>
            </a:extLst>
          </p:cNvPr>
          <p:cNvCxnSpPr>
            <a:cxnSpLocks/>
            <a:stCxn id="104" idx="3"/>
            <a:endCxn id="130" idx="1"/>
          </p:cNvCxnSpPr>
          <p:nvPr/>
        </p:nvCxnSpPr>
        <p:spPr>
          <a:xfrm>
            <a:off x="5659099" y="2616299"/>
            <a:ext cx="232840" cy="6238"/>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6" name="Straight Arrow Connector 205">
            <a:extLst>
              <a:ext uri="{FF2B5EF4-FFF2-40B4-BE49-F238E27FC236}">
                <a16:creationId xmlns:a16="http://schemas.microsoft.com/office/drawing/2014/main" id="{CD61D745-4FD8-3CA0-D5E3-73C902E8E48B}"/>
              </a:ext>
            </a:extLst>
          </p:cNvPr>
          <p:cNvCxnSpPr>
            <a:cxnSpLocks/>
            <a:stCxn id="105" idx="3"/>
            <a:endCxn id="131" idx="1"/>
          </p:cNvCxnSpPr>
          <p:nvPr/>
        </p:nvCxnSpPr>
        <p:spPr>
          <a:xfrm>
            <a:off x="5647549" y="3086954"/>
            <a:ext cx="244390" cy="0"/>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9" name="Straight Arrow Connector 208">
            <a:extLst>
              <a:ext uri="{FF2B5EF4-FFF2-40B4-BE49-F238E27FC236}">
                <a16:creationId xmlns:a16="http://schemas.microsoft.com/office/drawing/2014/main" id="{E7F59ADE-4562-A905-3636-421DE9371B89}"/>
              </a:ext>
            </a:extLst>
          </p:cNvPr>
          <p:cNvCxnSpPr>
            <a:cxnSpLocks/>
            <a:stCxn id="106" idx="3"/>
            <a:endCxn id="132" idx="1"/>
          </p:cNvCxnSpPr>
          <p:nvPr/>
        </p:nvCxnSpPr>
        <p:spPr>
          <a:xfrm flipV="1">
            <a:off x="5653265" y="3568165"/>
            <a:ext cx="238674" cy="4644"/>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7" name="TextBox 226">
            <a:extLst>
              <a:ext uri="{FF2B5EF4-FFF2-40B4-BE49-F238E27FC236}">
                <a16:creationId xmlns:a16="http://schemas.microsoft.com/office/drawing/2014/main" id="{EE0A49F1-5217-1725-968E-3AA75C34DB1C}"/>
              </a:ext>
            </a:extLst>
          </p:cNvPr>
          <p:cNvSpPr txBox="1"/>
          <p:nvPr/>
        </p:nvSpPr>
        <p:spPr>
          <a:xfrm>
            <a:off x="563647" y="2462409"/>
            <a:ext cx="864871"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es-CL" sz="1400" dirty="0" err="1">
                <a:latin typeface="Times New Roman" panose="02020603050405020304" pitchFamily="18" charset="0"/>
                <a:cs typeface="Times New Roman" panose="02020603050405020304" pitchFamily="18" charset="0"/>
              </a:rPr>
              <a:t>Study</a:t>
            </a:r>
            <a:r>
              <a:rPr lang="es-CL" sz="1400" dirty="0">
                <a:latin typeface="Times New Roman" panose="02020603050405020304" pitchFamily="18" charset="0"/>
                <a:cs typeface="Times New Roman" panose="02020603050405020304" pitchFamily="18" charset="0"/>
              </a:rPr>
              <a:t> </a:t>
            </a:r>
          </a:p>
        </p:txBody>
      </p:sp>
      <p:cxnSp>
        <p:nvCxnSpPr>
          <p:cNvPr id="228" name="Straight Arrow Connector 227">
            <a:extLst>
              <a:ext uri="{FF2B5EF4-FFF2-40B4-BE49-F238E27FC236}">
                <a16:creationId xmlns:a16="http://schemas.microsoft.com/office/drawing/2014/main" id="{9FD4B2FF-5EF3-5488-230A-12D635D52CB1}"/>
              </a:ext>
            </a:extLst>
          </p:cNvPr>
          <p:cNvCxnSpPr>
            <a:cxnSpLocks/>
            <a:stCxn id="227" idx="3"/>
            <a:endCxn id="5" idx="1"/>
          </p:cNvCxnSpPr>
          <p:nvPr/>
        </p:nvCxnSpPr>
        <p:spPr>
          <a:xfrm>
            <a:off x="1428518" y="2616298"/>
            <a:ext cx="232411" cy="2"/>
          </a:xfrm>
          <a:prstGeom prst="straightConnector1">
            <a:avLst/>
          </a:prstGeom>
          <a:ln w="28575"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239" name="TextBox 238">
            <a:extLst>
              <a:ext uri="{FF2B5EF4-FFF2-40B4-BE49-F238E27FC236}">
                <a16:creationId xmlns:a16="http://schemas.microsoft.com/office/drawing/2014/main" id="{6CC115DE-2CCD-5846-01A5-CB09091B4209}"/>
              </a:ext>
            </a:extLst>
          </p:cNvPr>
          <p:cNvSpPr txBox="1"/>
          <p:nvPr/>
        </p:nvSpPr>
        <p:spPr>
          <a:xfrm>
            <a:off x="7238769" y="2462409"/>
            <a:ext cx="129540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es-CL" sz="1400" dirty="0" err="1">
                <a:latin typeface="Times New Roman" panose="02020603050405020304" pitchFamily="18" charset="0"/>
                <a:cs typeface="Times New Roman" panose="02020603050405020304" pitchFamily="18" charset="0"/>
              </a:rPr>
              <a:t>Further</a:t>
            </a:r>
            <a:r>
              <a:rPr lang="es-CL" sz="1400" dirty="0">
                <a:latin typeface="Times New Roman" panose="02020603050405020304" pitchFamily="18" charset="0"/>
                <a:cs typeface="Times New Roman" panose="02020603050405020304" pitchFamily="18" charset="0"/>
              </a:rPr>
              <a:t> </a:t>
            </a:r>
            <a:r>
              <a:rPr lang="es-CL" sz="1400" dirty="0" err="1">
                <a:latin typeface="Times New Roman" panose="02020603050405020304" pitchFamily="18" charset="0"/>
                <a:cs typeface="Times New Roman" panose="02020603050405020304" pitchFamily="18" charset="0"/>
              </a:rPr>
              <a:t>Quest</a:t>
            </a:r>
            <a:r>
              <a:rPr lang="es-CL" sz="1400" dirty="0">
                <a:latin typeface="Times New Roman" panose="02020603050405020304" pitchFamily="18" charset="0"/>
                <a:cs typeface="Times New Roman" panose="02020603050405020304" pitchFamily="18" charset="0"/>
              </a:rPr>
              <a:t>.</a:t>
            </a:r>
          </a:p>
        </p:txBody>
      </p:sp>
      <p:cxnSp>
        <p:nvCxnSpPr>
          <p:cNvPr id="240" name="Straight Arrow Connector 239">
            <a:extLst>
              <a:ext uri="{FF2B5EF4-FFF2-40B4-BE49-F238E27FC236}">
                <a16:creationId xmlns:a16="http://schemas.microsoft.com/office/drawing/2014/main" id="{C2CF2628-2424-0333-3F40-6D21986F92DC}"/>
              </a:ext>
            </a:extLst>
          </p:cNvPr>
          <p:cNvCxnSpPr>
            <a:cxnSpLocks/>
            <a:stCxn id="128" idx="3"/>
            <a:endCxn id="239" idx="1"/>
          </p:cNvCxnSpPr>
          <p:nvPr/>
        </p:nvCxnSpPr>
        <p:spPr>
          <a:xfrm>
            <a:off x="6831094" y="1714535"/>
            <a:ext cx="407675" cy="901763"/>
          </a:xfrm>
          <a:prstGeom prst="straightConnector1">
            <a:avLst/>
          </a:prstGeom>
          <a:ln w="28575"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43" name="Straight Arrow Connector 242">
            <a:extLst>
              <a:ext uri="{FF2B5EF4-FFF2-40B4-BE49-F238E27FC236}">
                <a16:creationId xmlns:a16="http://schemas.microsoft.com/office/drawing/2014/main" id="{BDD6166F-F1DC-5E3D-A950-A7672657FFA2}"/>
              </a:ext>
            </a:extLst>
          </p:cNvPr>
          <p:cNvCxnSpPr>
            <a:cxnSpLocks/>
            <a:stCxn id="129" idx="3"/>
            <a:endCxn id="239" idx="1"/>
          </p:cNvCxnSpPr>
          <p:nvPr/>
        </p:nvCxnSpPr>
        <p:spPr>
          <a:xfrm>
            <a:off x="6831094" y="2171142"/>
            <a:ext cx="407675" cy="445156"/>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7" name="Straight Arrow Connector 246">
            <a:extLst>
              <a:ext uri="{FF2B5EF4-FFF2-40B4-BE49-F238E27FC236}">
                <a16:creationId xmlns:a16="http://schemas.microsoft.com/office/drawing/2014/main" id="{EB2AA177-62FF-3742-E63E-E1E11B07257A}"/>
              </a:ext>
            </a:extLst>
          </p:cNvPr>
          <p:cNvCxnSpPr>
            <a:cxnSpLocks/>
            <a:stCxn id="130" idx="3"/>
            <a:endCxn id="239" idx="1"/>
          </p:cNvCxnSpPr>
          <p:nvPr/>
        </p:nvCxnSpPr>
        <p:spPr>
          <a:xfrm flipV="1">
            <a:off x="6842529" y="2616298"/>
            <a:ext cx="396240" cy="6239"/>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0" name="Straight Arrow Connector 249">
            <a:extLst>
              <a:ext uri="{FF2B5EF4-FFF2-40B4-BE49-F238E27FC236}">
                <a16:creationId xmlns:a16="http://schemas.microsoft.com/office/drawing/2014/main" id="{CAEBF455-DEC4-90E5-8A46-D75B7B086AD2}"/>
              </a:ext>
            </a:extLst>
          </p:cNvPr>
          <p:cNvCxnSpPr>
            <a:cxnSpLocks/>
            <a:stCxn id="131" idx="3"/>
            <a:endCxn id="239" idx="1"/>
          </p:cNvCxnSpPr>
          <p:nvPr/>
        </p:nvCxnSpPr>
        <p:spPr>
          <a:xfrm flipV="1">
            <a:off x="6842529" y="2616298"/>
            <a:ext cx="396240" cy="470656"/>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3" name="Straight Arrow Connector 252">
            <a:extLst>
              <a:ext uri="{FF2B5EF4-FFF2-40B4-BE49-F238E27FC236}">
                <a16:creationId xmlns:a16="http://schemas.microsoft.com/office/drawing/2014/main" id="{520C89A0-2D76-52AD-582F-E2682E822462}"/>
              </a:ext>
            </a:extLst>
          </p:cNvPr>
          <p:cNvCxnSpPr>
            <a:cxnSpLocks/>
            <a:stCxn id="132" idx="3"/>
            <a:endCxn id="239" idx="1"/>
          </p:cNvCxnSpPr>
          <p:nvPr/>
        </p:nvCxnSpPr>
        <p:spPr>
          <a:xfrm flipV="1">
            <a:off x="6842529" y="2616298"/>
            <a:ext cx="396240" cy="951867"/>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8" name="Rectángulo 103">
            <a:extLst>
              <a:ext uri="{FF2B5EF4-FFF2-40B4-BE49-F238E27FC236}">
                <a16:creationId xmlns:a16="http://schemas.microsoft.com/office/drawing/2014/main" id="{600A71AB-6907-5BB2-EB46-197807139B48}"/>
              </a:ext>
            </a:extLst>
          </p:cNvPr>
          <p:cNvSpPr/>
          <p:nvPr/>
        </p:nvSpPr>
        <p:spPr>
          <a:xfrm>
            <a:off x="457430" y="1341119"/>
            <a:ext cx="8229139" cy="2849881"/>
          </a:xfrm>
          <a:prstGeom prst="rect">
            <a:avLst/>
          </a:prstGeom>
          <a:noFill/>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r>
              <a:rPr lang="en-GB" sz="1323" b="1" dirty="0">
                <a:latin typeface="Times New Roman" panose="02020603050405020304" pitchFamily="18" charset="0"/>
                <a:cs typeface="Times New Roman" panose="02020603050405020304" pitchFamily="18" charset="0"/>
              </a:rPr>
              <a:t>Wave 1 (N=1858) </a:t>
            </a:r>
          </a:p>
        </p:txBody>
      </p:sp>
    </p:spTree>
    <p:extLst>
      <p:ext uri="{BB962C8B-B14F-4D97-AF65-F5344CB8AC3E}">
        <p14:creationId xmlns:p14="http://schemas.microsoft.com/office/powerpoint/2010/main" val="428134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224A86-5545-88DE-84FB-31B8170ABB8C}"/>
              </a:ext>
            </a:extLst>
          </p:cNvPr>
          <p:cNvSpPr txBox="1"/>
          <p:nvPr/>
        </p:nvSpPr>
        <p:spPr>
          <a:xfrm>
            <a:off x="1660929" y="2462411"/>
            <a:ext cx="129540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es-CL" sz="1400" dirty="0" err="1">
                <a:latin typeface="Times New Roman" panose="02020603050405020304" pitchFamily="18" charset="0"/>
                <a:cs typeface="Times New Roman" panose="02020603050405020304" pitchFamily="18" charset="0"/>
              </a:rPr>
              <a:t>Randomization</a:t>
            </a:r>
            <a:r>
              <a:rPr lang="es-CL" sz="1400"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EC6417C6-FAB9-8D4F-7D68-4454CA8418B7}"/>
              </a:ext>
            </a:extLst>
          </p:cNvPr>
          <p:cNvSpPr txBox="1"/>
          <p:nvPr/>
        </p:nvSpPr>
        <p:spPr>
          <a:xfrm>
            <a:off x="3273484" y="1563251"/>
            <a:ext cx="111633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L" sz="1400" dirty="0" err="1">
                <a:latin typeface="Times New Roman" panose="02020603050405020304" pitchFamily="18" charset="0"/>
                <a:cs typeface="Times New Roman" panose="02020603050405020304" pitchFamily="18" charset="0"/>
              </a:rPr>
              <a:t>Deck</a:t>
            </a:r>
            <a:r>
              <a:rPr lang="es-CL" sz="1400" dirty="0">
                <a:latin typeface="Times New Roman" panose="02020603050405020304" pitchFamily="18" charset="0"/>
                <a:cs typeface="Times New Roman" panose="02020603050405020304" pitchFamily="18" charset="0"/>
              </a:rPr>
              <a:t> 01</a:t>
            </a:r>
          </a:p>
        </p:txBody>
      </p:sp>
      <p:sp>
        <p:nvSpPr>
          <p:cNvPr id="8" name="TextBox 7">
            <a:extLst>
              <a:ext uri="{FF2B5EF4-FFF2-40B4-BE49-F238E27FC236}">
                <a16:creationId xmlns:a16="http://schemas.microsoft.com/office/drawing/2014/main" id="{E2BE2100-1726-FA91-04E7-F7678B0350C1}"/>
              </a:ext>
            </a:extLst>
          </p:cNvPr>
          <p:cNvSpPr txBox="1"/>
          <p:nvPr/>
        </p:nvSpPr>
        <p:spPr>
          <a:xfrm>
            <a:off x="3273484" y="2012831"/>
            <a:ext cx="111633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L" sz="1400" dirty="0" err="1">
                <a:latin typeface="Times New Roman" panose="02020603050405020304" pitchFamily="18" charset="0"/>
                <a:cs typeface="Times New Roman" panose="02020603050405020304" pitchFamily="18" charset="0"/>
              </a:rPr>
              <a:t>Deck</a:t>
            </a:r>
            <a:r>
              <a:rPr lang="es-CL" sz="1400" dirty="0">
                <a:latin typeface="Times New Roman" panose="02020603050405020304" pitchFamily="18" charset="0"/>
                <a:cs typeface="Times New Roman" panose="02020603050405020304" pitchFamily="18" charset="0"/>
              </a:rPr>
              <a:t> 02</a:t>
            </a:r>
          </a:p>
        </p:txBody>
      </p:sp>
      <p:sp>
        <p:nvSpPr>
          <p:cNvPr id="9" name="TextBox 8">
            <a:extLst>
              <a:ext uri="{FF2B5EF4-FFF2-40B4-BE49-F238E27FC236}">
                <a16:creationId xmlns:a16="http://schemas.microsoft.com/office/drawing/2014/main" id="{883B3530-AAE9-609A-359B-AA9195032237}"/>
              </a:ext>
            </a:extLst>
          </p:cNvPr>
          <p:cNvSpPr txBox="1"/>
          <p:nvPr/>
        </p:nvSpPr>
        <p:spPr>
          <a:xfrm>
            <a:off x="3273484" y="2462411"/>
            <a:ext cx="111633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L" sz="1400" dirty="0" err="1">
                <a:latin typeface="Times New Roman" panose="02020603050405020304" pitchFamily="18" charset="0"/>
                <a:cs typeface="Times New Roman" panose="02020603050405020304" pitchFamily="18" charset="0"/>
              </a:rPr>
              <a:t>Deck</a:t>
            </a:r>
            <a:r>
              <a:rPr lang="es-CL" sz="1400" dirty="0">
                <a:latin typeface="Times New Roman" panose="02020603050405020304" pitchFamily="18" charset="0"/>
                <a:cs typeface="Times New Roman" panose="02020603050405020304" pitchFamily="18" charset="0"/>
              </a:rPr>
              <a:t> 03</a:t>
            </a:r>
          </a:p>
        </p:txBody>
      </p:sp>
      <p:sp>
        <p:nvSpPr>
          <p:cNvPr id="11" name="TextBox 10">
            <a:extLst>
              <a:ext uri="{FF2B5EF4-FFF2-40B4-BE49-F238E27FC236}">
                <a16:creationId xmlns:a16="http://schemas.microsoft.com/office/drawing/2014/main" id="{2F304513-ADF5-C698-1170-107B9F01C0D4}"/>
              </a:ext>
            </a:extLst>
          </p:cNvPr>
          <p:cNvSpPr txBox="1"/>
          <p:nvPr/>
        </p:nvSpPr>
        <p:spPr>
          <a:xfrm>
            <a:off x="3273484" y="2933065"/>
            <a:ext cx="111633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L" sz="1400" dirty="0" err="1">
                <a:latin typeface="Times New Roman" panose="02020603050405020304" pitchFamily="18" charset="0"/>
                <a:cs typeface="Times New Roman" panose="02020603050405020304" pitchFamily="18" charset="0"/>
              </a:rPr>
              <a:t>Deck</a:t>
            </a:r>
            <a:r>
              <a:rPr lang="es-CL" sz="1400" dirty="0">
                <a:latin typeface="Times New Roman" panose="02020603050405020304" pitchFamily="18" charset="0"/>
                <a:cs typeface="Times New Roman" panose="02020603050405020304" pitchFamily="18" charset="0"/>
              </a:rPr>
              <a:t> 04</a:t>
            </a:r>
          </a:p>
        </p:txBody>
      </p:sp>
      <p:sp>
        <p:nvSpPr>
          <p:cNvPr id="17" name="TextBox 16">
            <a:extLst>
              <a:ext uri="{FF2B5EF4-FFF2-40B4-BE49-F238E27FC236}">
                <a16:creationId xmlns:a16="http://schemas.microsoft.com/office/drawing/2014/main" id="{4D5F627D-AE03-E97E-ABC0-B3CF467BA8AE}"/>
              </a:ext>
            </a:extLst>
          </p:cNvPr>
          <p:cNvSpPr txBox="1"/>
          <p:nvPr/>
        </p:nvSpPr>
        <p:spPr>
          <a:xfrm>
            <a:off x="3273484" y="3414276"/>
            <a:ext cx="111633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L" sz="1400" dirty="0" err="1">
                <a:latin typeface="Times New Roman" panose="02020603050405020304" pitchFamily="18" charset="0"/>
                <a:cs typeface="Times New Roman" panose="02020603050405020304" pitchFamily="18" charset="0"/>
              </a:rPr>
              <a:t>Deck</a:t>
            </a:r>
            <a:r>
              <a:rPr lang="es-CL" sz="1400" dirty="0">
                <a:latin typeface="Times New Roman" panose="02020603050405020304" pitchFamily="18" charset="0"/>
                <a:cs typeface="Times New Roman" panose="02020603050405020304" pitchFamily="18" charset="0"/>
              </a:rPr>
              <a:t> N…</a:t>
            </a:r>
          </a:p>
        </p:txBody>
      </p:sp>
      <p:cxnSp>
        <p:nvCxnSpPr>
          <p:cNvPr id="29" name="Straight Arrow Connector 28">
            <a:extLst>
              <a:ext uri="{FF2B5EF4-FFF2-40B4-BE49-F238E27FC236}">
                <a16:creationId xmlns:a16="http://schemas.microsoft.com/office/drawing/2014/main" id="{60372CCC-920F-5A86-BD8F-C142AF5253BD}"/>
              </a:ext>
            </a:extLst>
          </p:cNvPr>
          <p:cNvCxnSpPr>
            <a:cxnSpLocks/>
          </p:cNvCxnSpPr>
          <p:nvPr/>
        </p:nvCxnSpPr>
        <p:spPr>
          <a:xfrm flipV="1">
            <a:off x="2956329" y="1717137"/>
            <a:ext cx="317155" cy="899160"/>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88E5BBF3-7890-629E-3CA9-6FCA84D619F4}"/>
              </a:ext>
            </a:extLst>
          </p:cNvPr>
          <p:cNvCxnSpPr>
            <a:cxnSpLocks/>
            <a:stCxn id="5" idx="3"/>
            <a:endCxn id="8" idx="1"/>
          </p:cNvCxnSpPr>
          <p:nvPr/>
        </p:nvCxnSpPr>
        <p:spPr>
          <a:xfrm flipV="1">
            <a:off x="2956329" y="2166720"/>
            <a:ext cx="317155" cy="449580"/>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6A6FB432-8A03-3485-85F6-195CCCB3D1A4}"/>
              </a:ext>
            </a:extLst>
          </p:cNvPr>
          <p:cNvCxnSpPr>
            <a:cxnSpLocks/>
            <a:stCxn id="5" idx="3"/>
            <a:endCxn id="9" idx="1"/>
          </p:cNvCxnSpPr>
          <p:nvPr/>
        </p:nvCxnSpPr>
        <p:spPr>
          <a:xfrm>
            <a:off x="2956329" y="2616300"/>
            <a:ext cx="317155" cy="0"/>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 name="Straight Arrow Connector 39">
            <a:extLst>
              <a:ext uri="{FF2B5EF4-FFF2-40B4-BE49-F238E27FC236}">
                <a16:creationId xmlns:a16="http://schemas.microsoft.com/office/drawing/2014/main" id="{14C135F0-0CDF-54AE-A9D1-F6F82523ABCB}"/>
              </a:ext>
            </a:extLst>
          </p:cNvPr>
          <p:cNvCxnSpPr>
            <a:cxnSpLocks/>
            <a:stCxn id="5" idx="3"/>
            <a:endCxn id="11" idx="1"/>
          </p:cNvCxnSpPr>
          <p:nvPr/>
        </p:nvCxnSpPr>
        <p:spPr>
          <a:xfrm>
            <a:off x="2956329" y="2616300"/>
            <a:ext cx="317155" cy="470654"/>
          </a:xfrm>
          <a:prstGeom prst="straightConnector1">
            <a:avLst/>
          </a:prstGeom>
          <a:ln w="28575"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10FF4C90-7BE1-4D02-C94D-8D3329608FD3}"/>
              </a:ext>
            </a:extLst>
          </p:cNvPr>
          <p:cNvCxnSpPr>
            <a:cxnSpLocks/>
            <a:stCxn id="5" idx="3"/>
            <a:endCxn id="17" idx="1"/>
          </p:cNvCxnSpPr>
          <p:nvPr/>
        </p:nvCxnSpPr>
        <p:spPr>
          <a:xfrm>
            <a:off x="2956329" y="2616300"/>
            <a:ext cx="317155" cy="951865"/>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3" name="TextBox 92">
            <a:extLst>
              <a:ext uri="{FF2B5EF4-FFF2-40B4-BE49-F238E27FC236}">
                <a16:creationId xmlns:a16="http://schemas.microsoft.com/office/drawing/2014/main" id="{EAB82849-E9C5-3CF7-4712-C96F5EF2B7BD}"/>
              </a:ext>
            </a:extLst>
          </p:cNvPr>
          <p:cNvSpPr txBox="1"/>
          <p:nvPr/>
        </p:nvSpPr>
        <p:spPr>
          <a:xfrm>
            <a:off x="4533668" y="1560647"/>
            <a:ext cx="1119714"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L" sz="1400" dirty="0" err="1">
                <a:latin typeface="Times New Roman" panose="02020603050405020304" pitchFamily="18" charset="0"/>
                <a:cs typeface="Times New Roman" panose="02020603050405020304" pitchFamily="18" charset="0"/>
              </a:rPr>
              <a:t>Vignettes</a:t>
            </a:r>
            <a:r>
              <a:rPr lang="es-CL" sz="1400" dirty="0">
                <a:latin typeface="Times New Roman" panose="02020603050405020304" pitchFamily="18" charset="0"/>
                <a:cs typeface="Times New Roman" panose="02020603050405020304" pitchFamily="18" charset="0"/>
              </a:rPr>
              <a:t> 01 </a:t>
            </a:r>
          </a:p>
        </p:txBody>
      </p:sp>
      <p:sp>
        <p:nvSpPr>
          <p:cNvPr id="103" name="TextBox 102">
            <a:extLst>
              <a:ext uri="{FF2B5EF4-FFF2-40B4-BE49-F238E27FC236}">
                <a16:creationId xmlns:a16="http://schemas.microsoft.com/office/drawing/2014/main" id="{35043492-1B68-CD33-D610-4122196DFB06}"/>
              </a:ext>
            </a:extLst>
          </p:cNvPr>
          <p:cNvSpPr txBox="1"/>
          <p:nvPr/>
        </p:nvSpPr>
        <p:spPr>
          <a:xfrm>
            <a:off x="4539384" y="2012831"/>
            <a:ext cx="1113881"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L" sz="1400" dirty="0" err="1">
                <a:latin typeface="Times New Roman" panose="02020603050405020304" pitchFamily="18" charset="0"/>
                <a:cs typeface="Times New Roman" panose="02020603050405020304" pitchFamily="18" charset="0"/>
              </a:rPr>
              <a:t>Vignettes</a:t>
            </a:r>
            <a:r>
              <a:rPr lang="es-CL" sz="1400" dirty="0">
                <a:latin typeface="Times New Roman" panose="02020603050405020304" pitchFamily="18" charset="0"/>
                <a:cs typeface="Times New Roman" panose="02020603050405020304" pitchFamily="18" charset="0"/>
              </a:rPr>
              <a:t> 02</a:t>
            </a:r>
          </a:p>
        </p:txBody>
      </p:sp>
      <p:sp>
        <p:nvSpPr>
          <p:cNvPr id="104" name="TextBox 103">
            <a:extLst>
              <a:ext uri="{FF2B5EF4-FFF2-40B4-BE49-F238E27FC236}">
                <a16:creationId xmlns:a16="http://schemas.microsoft.com/office/drawing/2014/main" id="{5BA062F9-3193-7566-2230-F6ACEF813F08}"/>
              </a:ext>
            </a:extLst>
          </p:cNvPr>
          <p:cNvSpPr txBox="1"/>
          <p:nvPr/>
        </p:nvSpPr>
        <p:spPr>
          <a:xfrm>
            <a:off x="4539385" y="2462410"/>
            <a:ext cx="1119714"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L" sz="1400" dirty="0" err="1">
                <a:latin typeface="Times New Roman" panose="02020603050405020304" pitchFamily="18" charset="0"/>
                <a:cs typeface="Times New Roman" panose="02020603050405020304" pitchFamily="18" charset="0"/>
              </a:rPr>
              <a:t>Vignettes</a:t>
            </a:r>
            <a:r>
              <a:rPr lang="es-CL" sz="1400" dirty="0">
                <a:latin typeface="Times New Roman" panose="02020603050405020304" pitchFamily="18" charset="0"/>
                <a:cs typeface="Times New Roman" panose="02020603050405020304" pitchFamily="18" charset="0"/>
              </a:rPr>
              <a:t> 03 </a:t>
            </a:r>
          </a:p>
        </p:txBody>
      </p:sp>
      <p:sp>
        <p:nvSpPr>
          <p:cNvPr id="105" name="TextBox 104">
            <a:extLst>
              <a:ext uri="{FF2B5EF4-FFF2-40B4-BE49-F238E27FC236}">
                <a16:creationId xmlns:a16="http://schemas.microsoft.com/office/drawing/2014/main" id="{1AAE9D9C-350C-7409-E94B-0B303F4299A1}"/>
              </a:ext>
            </a:extLst>
          </p:cNvPr>
          <p:cNvSpPr txBox="1"/>
          <p:nvPr/>
        </p:nvSpPr>
        <p:spPr>
          <a:xfrm>
            <a:off x="4533668" y="2933065"/>
            <a:ext cx="1113881"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L" sz="1400" dirty="0" err="1">
                <a:latin typeface="Times New Roman" panose="02020603050405020304" pitchFamily="18" charset="0"/>
                <a:cs typeface="Times New Roman" panose="02020603050405020304" pitchFamily="18" charset="0"/>
              </a:rPr>
              <a:t>Vignettes</a:t>
            </a:r>
            <a:r>
              <a:rPr lang="es-CL" sz="1400" dirty="0">
                <a:latin typeface="Times New Roman" panose="02020603050405020304" pitchFamily="18" charset="0"/>
                <a:cs typeface="Times New Roman" panose="02020603050405020304" pitchFamily="18" charset="0"/>
              </a:rPr>
              <a:t> 04 </a:t>
            </a:r>
          </a:p>
        </p:txBody>
      </p:sp>
      <p:sp>
        <p:nvSpPr>
          <p:cNvPr id="106" name="TextBox 105">
            <a:extLst>
              <a:ext uri="{FF2B5EF4-FFF2-40B4-BE49-F238E27FC236}">
                <a16:creationId xmlns:a16="http://schemas.microsoft.com/office/drawing/2014/main" id="{41B8412D-2AB9-00DC-D2B5-2E5B95D3B860}"/>
              </a:ext>
            </a:extLst>
          </p:cNvPr>
          <p:cNvSpPr txBox="1"/>
          <p:nvPr/>
        </p:nvSpPr>
        <p:spPr>
          <a:xfrm>
            <a:off x="4539384" y="3418920"/>
            <a:ext cx="1113881"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L" sz="1400" dirty="0" err="1">
                <a:latin typeface="Times New Roman" panose="02020603050405020304" pitchFamily="18" charset="0"/>
                <a:cs typeface="Times New Roman" panose="02020603050405020304" pitchFamily="18" charset="0"/>
              </a:rPr>
              <a:t>Vignettes</a:t>
            </a:r>
            <a:r>
              <a:rPr lang="es-CL" sz="1400" dirty="0">
                <a:latin typeface="Times New Roman" panose="02020603050405020304" pitchFamily="18" charset="0"/>
                <a:cs typeface="Times New Roman" panose="02020603050405020304" pitchFamily="18" charset="0"/>
              </a:rPr>
              <a:t> N </a:t>
            </a:r>
          </a:p>
        </p:txBody>
      </p:sp>
      <p:sp>
        <p:nvSpPr>
          <p:cNvPr id="128" name="TextBox 127">
            <a:extLst>
              <a:ext uri="{FF2B5EF4-FFF2-40B4-BE49-F238E27FC236}">
                <a16:creationId xmlns:a16="http://schemas.microsoft.com/office/drawing/2014/main" id="{2F197017-6AE5-FD67-8CEB-19D4B0E24B1E}"/>
              </a:ext>
            </a:extLst>
          </p:cNvPr>
          <p:cNvSpPr txBox="1"/>
          <p:nvPr/>
        </p:nvSpPr>
        <p:spPr>
          <a:xfrm>
            <a:off x="5880505" y="1560646"/>
            <a:ext cx="95058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L" sz="1400" dirty="0" err="1">
                <a:latin typeface="Times New Roman" panose="02020603050405020304" pitchFamily="18" charset="0"/>
                <a:cs typeface="Times New Roman" panose="02020603050405020304" pitchFamily="18" charset="0"/>
              </a:rPr>
              <a:t>Taxes</a:t>
            </a:r>
            <a:r>
              <a:rPr lang="es-CL" sz="1400" dirty="0">
                <a:latin typeface="Times New Roman" panose="02020603050405020304" pitchFamily="18" charset="0"/>
                <a:cs typeface="Times New Roman" panose="02020603050405020304" pitchFamily="18" charset="0"/>
              </a:rPr>
              <a:t> 01</a:t>
            </a:r>
          </a:p>
        </p:txBody>
      </p:sp>
      <p:sp>
        <p:nvSpPr>
          <p:cNvPr id="129" name="TextBox 128">
            <a:extLst>
              <a:ext uri="{FF2B5EF4-FFF2-40B4-BE49-F238E27FC236}">
                <a16:creationId xmlns:a16="http://schemas.microsoft.com/office/drawing/2014/main" id="{A53EEADC-5881-D17A-0799-8BA743FC0A9A}"/>
              </a:ext>
            </a:extLst>
          </p:cNvPr>
          <p:cNvSpPr txBox="1"/>
          <p:nvPr/>
        </p:nvSpPr>
        <p:spPr>
          <a:xfrm>
            <a:off x="5880505" y="2017253"/>
            <a:ext cx="950589"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L" sz="1400" dirty="0" err="1">
                <a:latin typeface="Times New Roman" panose="02020603050405020304" pitchFamily="18" charset="0"/>
                <a:cs typeface="Times New Roman" panose="02020603050405020304" pitchFamily="18" charset="0"/>
              </a:rPr>
              <a:t>Taxes</a:t>
            </a:r>
            <a:r>
              <a:rPr lang="es-CL" sz="1400" dirty="0">
                <a:latin typeface="Times New Roman" panose="02020603050405020304" pitchFamily="18" charset="0"/>
                <a:cs typeface="Times New Roman" panose="02020603050405020304" pitchFamily="18" charset="0"/>
              </a:rPr>
              <a:t> 02</a:t>
            </a:r>
          </a:p>
        </p:txBody>
      </p:sp>
      <p:sp>
        <p:nvSpPr>
          <p:cNvPr id="130" name="TextBox 129">
            <a:extLst>
              <a:ext uri="{FF2B5EF4-FFF2-40B4-BE49-F238E27FC236}">
                <a16:creationId xmlns:a16="http://schemas.microsoft.com/office/drawing/2014/main" id="{8CA24FE8-6291-2DF1-E846-65639FF4C45B}"/>
              </a:ext>
            </a:extLst>
          </p:cNvPr>
          <p:cNvSpPr txBox="1"/>
          <p:nvPr/>
        </p:nvSpPr>
        <p:spPr>
          <a:xfrm>
            <a:off x="5891939" y="2468648"/>
            <a:ext cx="95059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L" sz="1400" dirty="0" err="1">
                <a:latin typeface="Times New Roman" panose="02020603050405020304" pitchFamily="18" charset="0"/>
                <a:cs typeface="Times New Roman" panose="02020603050405020304" pitchFamily="18" charset="0"/>
              </a:rPr>
              <a:t>Taxes</a:t>
            </a:r>
            <a:r>
              <a:rPr lang="es-CL" sz="1400" dirty="0">
                <a:latin typeface="Times New Roman" panose="02020603050405020304" pitchFamily="18" charset="0"/>
                <a:cs typeface="Times New Roman" panose="02020603050405020304" pitchFamily="18" charset="0"/>
              </a:rPr>
              <a:t> 03</a:t>
            </a:r>
          </a:p>
        </p:txBody>
      </p:sp>
      <p:sp>
        <p:nvSpPr>
          <p:cNvPr id="131" name="TextBox 130">
            <a:extLst>
              <a:ext uri="{FF2B5EF4-FFF2-40B4-BE49-F238E27FC236}">
                <a16:creationId xmlns:a16="http://schemas.microsoft.com/office/drawing/2014/main" id="{76049E87-AA9D-48B0-873F-0187CB965849}"/>
              </a:ext>
            </a:extLst>
          </p:cNvPr>
          <p:cNvSpPr txBox="1"/>
          <p:nvPr/>
        </p:nvSpPr>
        <p:spPr>
          <a:xfrm>
            <a:off x="5891939" y="2933065"/>
            <a:ext cx="95059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L" sz="1400" dirty="0" err="1">
                <a:latin typeface="Times New Roman" panose="02020603050405020304" pitchFamily="18" charset="0"/>
                <a:cs typeface="Times New Roman" panose="02020603050405020304" pitchFamily="18" charset="0"/>
              </a:rPr>
              <a:t>Taxes</a:t>
            </a:r>
            <a:r>
              <a:rPr lang="es-CL" sz="1400" dirty="0">
                <a:latin typeface="Times New Roman" panose="02020603050405020304" pitchFamily="18" charset="0"/>
                <a:cs typeface="Times New Roman" panose="02020603050405020304" pitchFamily="18" charset="0"/>
              </a:rPr>
              <a:t> 04</a:t>
            </a:r>
          </a:p>
        </p:txBody>
      </p:sp>
      <p:sp>
        <p:nvSpPr>
          <p:cNvPr id="132" name="TextBox 131">
            <a:extLst>
              <a:ext uri="{FF2B5EF4-FFF2-40B4-BE49-F238E27FC236}">
                <a16:creationId xmlns:a16="http://schemas.microsoft.com/office/drawing/2014/main" id="{DE4F486E-D651-9C53-AAD1-F0D111F01F6B}"/>
              </a:ext>
            </a:extLst>
          </p:cNvPr>
          <p:cNvSpPr txBox="1"/>
          <p:nvPr/>
        </p:nvSpPr>
        <p:spPr>
          <a:xfrm>
            <a:off x="5891939" y="3414276"/>
            <a:ext cx="95059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CL" sz="1400" dirty="0" err="1">
                <a:latin typeface="Times New Roman" panose="02020603050405020304" pitchFamily="18" charset="0"/>
                <a:cs typeface="Times New Roman" panose="02020603050405020304" pitchFamily="18" charset="0"/>
              </a:rPr>
              <a:t>Taxes</a:t>
            </a:r>
            <a:r>
              <a:rPr lang="es-CL" sz="1400" dirty="0">
                <a:latin typeface="Times New Roman" panose="02020603050405020304" pitchFamily="18" charset="0"/>
                <a:cs typeface="Times New Roman" panose="02020603050405020304" pitchFamily="18" charset="0"/>
              </a:rPr>
              <a:t> N</a:t>
            </a:r>
          </a:p>
        </p:txBody>
      </p:sp>
      <p:cxnSp>
        <p:nvCxnSpPr>
          <p:cNvPr id="170" name="Straight Arrow Connector 169">
            <a:extLst>
              <a:ext uri="{FF2B5EF4-FFF2-40B4-BE49-F238E27FC236}">
                <a16:creationId xmlns:a16="http://schemas.microsoft.com/office/drawing/2014/main" id="{BF31BBF6-FEF8-48D5-9C69-D3057A0C9DE4}"/>
              </a:ext>
            </a:extLst>
          </p:cNvPr>
          <p:cNvCxnSpPr>
            <a:cxnSpLocks/>
            <a:stCxn id="7" idx="3"/>
            <a:endCxn id="93" idx="1"/>
          </p:cNvCxnSpPr>
          <p:nvPr/>
        </p:nvCxnSpPr>
        <p:spPr>
          <a:xfrm flipV="1">
            <a:off x="4389814" y="1714536"/>
            <a:ext cx="143854" cy="2604"/>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1" name="Straight Arrow Connector 170">
            <a:extLst>
              <a:ext uri="{FF2B5EF4-FFF2-40B4-BE49-F238E27FC236}">
                <a16:creationId xmlns:a16="http://schemas.microsoft.com/office/drawing/2014/main" id="{AE40DF1D-7016-03EC-E2A1-A1EA96356D05}"/>
              </a:ext>
            </a:extLst>
          </p:cNvPr>
          <p:cNvCxnSpPr>
            <a:cxnSpLocks/>
            <a:stCxn id="93" idx="3"/>
            <a:endCxn id="128" idx="1"/>
          </p:cNvCxnSpPr>
          <p:nvPr/>
        </p:nvCxnSpPr>
        <p:spPr>
          <a:xfrm flipV="1">
            <a:off x="5653382" y="1714535"/>
            <a:ext cx="227123" cy="1"/>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9" name="Straight Arrow Connector 178">
            <a:extLst>
              <a:ext uri="{FF2B5EF4-FFF2-40B4-BE49-F238E27FC236}">
                <a16:creationId xmlns:a16="http://schemas.microsoft.com/office/drawing/2014/main" id="{E34176BA-324A-0711-7A62-753BD9FA4689}"/>
              </a:ext>
            </a:extLst>
          </p:cNvPr>
          <p:cNvCxnSpPr>
            <a:cxnSpLocks/>
            <a:stCxn id="8" idx="3"/>
            <a:endCxn id="103" idx="1"/>
          </p:cNvCxnSpPr>
          <p:nvPr/>
        </p:nvCxnSpPr>
        <p:spPr>
          <a:xfrm>
            <a:off x="4389814" y="2166720"/>
            <a:ext cx="149570" cy="0"/>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1" name="Straight Arrow Connector 190">
            <a:extLst>
              <a:ext uri="{FF2B5EF4-FFF2-40B4-BE49-F238E27FC236}">
                <a16:creationId xmlns:a16="http://schemas.microsoft.com/office/drawing/2014/main" id="{0DDA8362-FB96-A64F-6326-C899F0352F87}"/>
              </a:ext>
            </a:extLst>
          </p:cNvPr>
          <p:cNvCxnSpPr>
            <a:cxnSpLocks/>
            <a:stCxn id="103" idx="3"/>
            <a:endCxn id="129" idx="1"/>
          </p:cNvCxnSpPr>
          <p:nvPr/>
        </p:nvCxnSpPr>
        <p:spPr>
          <a:xfrm>
            <a:off x="5653265" y="2166720"/>
            <a:ext cx="227240" cy="4422"/>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4" name="Straight Arrow Connector 193">
            <a:extLst>
              <a:ext uri="{FF2B5EF4-FFF2-40B4-BE49-F238E27FC236}">
                <a16:creationId xmlns:a16="http://schemas.microsoft.com/office/drawing/2014/main" id="{55FC5181-8998-01CA-16DC-0452E5666E90}"/>
              </a:ext>
            </a:extLst>
          </p:cNvPr>
          <p:cNvCxnSpPr>
            <a:cxnSpLocks/>
            <a:stCxn id="9" idx="3"/>
            <a:endCxn id="104" idx="1"/>
          </p:cNvCxnSpPr>
          <p:nvPr/>
        </p:nvCxnSpPr>
        <p:spPr>
          <a:xfrm flipV="1">
            <a:off x="4389814" y="2616299"/>
            <a:ext cx="149571" cy="1"/>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7" name="Straight Arrow Connector 196">
            <a:extLst>
              <a:ext uri="{FF2B5EF4-FFF2-40B4-BE49-F238E27FC236}">
                <a16:creationId xmlns:a16="http://schemas.microsoft.com/office/drawing/2014/main" id="{612E6A84-8740-6992-C0D7-2592C0FF49FD}"/>
              </a:ext>
            </a:extLst>
          </p:cNvPr>
          <p:cNvCxnSpPr>
            <a:cxnSpLocks/>
            <a:stCxn id="11" idx="3"/>
            <a:endCxn id="105" idx="1"/>
          </p:cNvCxnSpPr>
          <p:nvPr/>
        </p:nvCxnSpPr>
        <p:spPr>
          <a:xfrm>
            <a:off x="4389814" y="3086954"/>
            <a:ext cx="143854" cy="0"/>
          </a:xfrm>
          <a:prstGeom prst="straightConnector1">
            <a:avLst/>
          </a:prstGeom>
          <a:ln w="28575"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00" name="Straight Arrow Connector 199">
            <a:extLst>
              <a:ext uri="{FF2B5EF4-FFF2-40B4-BE49-F238E27FC236}">
                <a16:creationId xmlns:a16="http://schemas.microsoft.com/office/drawing/2014/main" id="{796D83B2-8AA5-66D2-C765-FAD4A14EE49E}"/>
              </a:ext>
            </a:extLst>
          </p:cNvPr>
          <p:cNvCxnSpPr>
            <a:cxnSpLocks/>
            <a:stCxn id="17" idx="3"/>
            <a:endCxn id="106" idx="1"/>
          </p:cNvCxnSpPr>
          <p:nvPr/>
        </p:nvCxnSpPr>
        <p:spPr>
          <a:xfrm>
            <a:off x="4389814" y="3568165"/>
            <a:ext cx="149570" cy="4644"/>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3" name="Straight Arrow Connector 202">
            <a:extLst>
              <a:ext uri="{FF2B5EF4-FFF2-40B4-BE49-F238E27FC236}">
                <a16:creationId xmlns:a16="http://schemas.microsoft.com/office/drawing/2014/main" id="{22C77DD9-4DCC-3314-3F16-A4EF3B067DAE}"/>
              </a:ext>
            </a:extLst>
          </p:cNvPr>
          <p:cNvCxnSpPr>
            <a:cxnSpLocks/>
            <a:stCxn id="104" idx="3"/>
            <a:endCxn id="130" idx="1"/>
          </p:cNvCxnSpPr>
          <p:nvPr/>
        </p:nvCxnSpPr>
        <p:spPr>
          <a:xfrm>
            <a:off x="5659099" y="2616299"/>
            <a:ext cx="232840" cy="6238"/>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6" name="Straight Arrow Connector 205">
            <a:extLst>
              <a:ext uri="{FF2B5EF4-FFF2-40B4-BE49-F238E27FC236}">
                <a16:creationId xmlns:a16="http://schemas.microsoft.com/office/drawing/2014/main" id="{CD61D745-4FD8-3CA0-D5E3-73C902E8E48B}"/>
              </a:ext>
            </a:extLst>
          </p:cNvPr>
          <p:cNvCxnSpPr>
            <a:cxnSpLocks/>
            <a:stCxn id="105" idx="3"/>
            <a:endCxn id="131" idx="1"/>
          </p:cNvCxnSpPr>
          <p:nvPr/>
        </p:nvCxnSpPr>
        <p:spPr>
          <a:xfrm>
            <a:off x="5647549" y="3086954"/>
            <a:ext cx="244390" cy="0"/>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9" name="Straight Arrow Connector 208">
            <a:extLst>
              <a:ext uri="{FF2B5EF4-FFF2-40B4-BE49-F238E27FC236}">
                <a16:creationId xmlns:a16="http://schemas.microsoft.com/office/drawing/2014/main" id="{E7F59ADE-4562-A905-3636-421DE9371B89}"/>
              </a:ext>
            </a:extLst>
          </p:cNvPr>
          <p:cNvCxnSpPr>
            <a:cxnSpLocks/>
            <a:stCxn id="106" idx="3"/>
            <a:endCxn id="132" idx="1"/>
          </p:cNvCxnSpPr>
          <p:nvPr/>
        </p:nvCxnSpPr>
        <p:spPr>
          <a:xfrm flipV="1">
            <a:off x="5653265" y="3568165"/>
            <a:ext cx="238674" cy="4644"/>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7" name="TextBox 226">
            <a:extLst>
              <a:ext uri="{FF2B5EF4-FFF2-40B4-BE49-F238E27FC236}">
                <a16:creationId xmlns:a16="http://schemas.microsoft.com/office/drawing/2014/main" id="{EE0A49F1-5217-1725-968E-3AA75C34DB1C}"/>
              </a:ext>
            </a:extLst>
          </p:cNvPr>
          <p:cNvSpPr txBox="1"/>
          <p:nvPr/>
        </p:nvSpPr>
        <p:spPr>
          <a:xfrm>
            <a:off x="563647" y="2462409"/>
            <a:ext cx="864871"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es-CL" sz="1400" dirty="0" err="1">
                <a:latin typeface="Times New Roman" panose="02020603050405020304" pitchFamily="18" charset="0"/>
                <a:cs typeface="Times New Roman" panose="02020603050405020304" pitchFamily="18" charset="0"/>
              </a:rPr>
              <a:t>Study</a:t>
            </a:r>
            <a:r>
              <a:rPr lang="es-CL" sz="1400" dirty="0">
                <a:latin typeface="Times New Roman" panose="02020603050405020304" pitchFamily="18" charset="0"/>
                <a:cs typeface="Times New Roman" panose="02020603050405020304" pitchFamily="18" charset="0"/>
              </a:rPr>
              <a:t> </a:t>
            </a:r>
          </a:p>
        </p:txBody>
      </p:sp>
      <p:cxnSp>
        <p:nvCxnSpPr>
          <p:cNvPr id="228" name="Straight Arrow Connector 227">
            <a:extLst>
              <a:ext uri="{FF2B5EF4-FFF2-40B4-BE49-F238E27FC236}">
                <a16:creationId xmlns:a16="http://schemas.microsoft.com/office/drawing/2014/main" id="{9FD4B2FF-5EF3-5488-230A-12D635D52CB1}"/>
              </a:ext>
            </a:extLst>
          </p:cNvPr>
          <p:cNvCxnSpPr>
            <a:cxnSpLocks/>
            <a:stCxn id="227" idx="3"/>
            <a:endCxn id="5" idx="1"/>
          </p:cNvCxnSpPr>
          <p:nvPr/>
        </p:nvCxnSpPr>
        <p:spPr>
          <a:xfrm>
            <a:off x="1428518" y="2616298"/>
            <a:ext cx="232411" cy="2"/>
          </a:xfrm>
          <a:prstGeom prst="straightConnector1">
            <a:avLst/>
          </a:prstGeom>
          <a:ln w="28575"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239" name="TextBox 238">
            <a:extLst>
              <a:ext uri="{FF2B5EF4-FFF2-40B4-BE49-F238E27FC236}">
                <a16:creationId xmlns:a16="http://schemas.microsoft.com/office/drawing/2014/main" id="{6CC115DE-2CCD-5846-01A5-CB09091B4209}"/>
              </a:ext>
            </a:extLst>
          </p:cNvPr>
          <p:cNvSpPr txBox="1"/>
          <p:nvPr/>
        </p:nvSpPr>
        <p:spPr>
          <a:xfrm>
            <a:off x="7238769" y="2462409"/>
            <a:ext cx="129540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es-CL" sz="1400" dirty="0" err="1">
                <a:latin typeface="Times New Roman" panose="02020603050405020304" pitchFamily="18" charset="0"/>
                <a:cs typeface="Times New Roman" panose="02020603050405020304" pitchFamily="18" charset="0"/>
              </a:rPr>
              <a:t>Further</a:t>
            </a:r>
            <a:r>
              <a:rPr lang="es-CL" sz="1400" dirty="0">
                <a:latin typeface="Times New Roman" panose="02020603050405020304" pitchFamily="18" charset="0"/>
                <a:cs typeface="Times New Roman" panose="02020603050405020304" pitchFamily="18" charset="0"/>
              </a:rPr>
              <a:t> </a:t>
            </a:r>
            <a:r>
              <a:rPr lang="es-CL" sz="1400" dirty="0" err="1">
                <a:latin typeface="Times New Roman" panose="02020603050405020304" pitchFamily="18" charset="0"/>
                <a:cs typeface="Times New Roman" panose="02020603050405020304" pitchFamily="18" charset="0"/>
              </a:rPr>
              <a:t>Quest</a:t>
            </a:r>
            <a:r>
              <a:rPr lang="es-CL" sz="1400" dirty="0">
                <a:latin typeface="Times New Roman" panose="02020603050405020304" pitchFamily="18" charset="0"/>
                <a:cs typeface="Times New Roman" panose="02020603050405020304" pitchFamily="18" charset="0"/>
              </a:rPr>
              <a:t>.</a:t>
            </a:r>
          </a:p>
        </p:txBody>
      </p:sp>
      <p:cxnSp>
        <p:nvCxnSpPr>
          <p:cNvPr id="240" name="Straight Arrow Connector 239">
            <a:extLst>
              <a:ext uri="{FF2B5EF4-FFF2-40B4-BE49-F238E27FC236}">
                <a16:creationId xmlns:a16="http://schemas.microsoft.com/office/drawing/2014/main" id="{C2CF2628-2424-0333-3F40-6D21986F92DC}"/>
              </a:ext>
            </a:extLst>
          </p:cNvPr>
          <p:cNvCxnSpPr>
            <a:cxnSpLocks/>
          </p:cNvCxnSpPr>
          <p:nvPr/>
        </p:nvCxnSpPr>
        <p:spPr>
          <a:xfrm>
            <a:off x="6831094" y="1714534"/>
            <a:ext cx="407675" cy="901763"/>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3" name="Straight Arrow Connector 242">
            <a:extLst>
              <a:ext uri="{FF2B5EF4-FFF2-40B4-BE49-F238E27FC236}">
                <a16:creationId xmlns:a16="http://schemas.microsoft.com/office/drawing/2014/main" id="{BDD6166F-F1DC-5E3D-A950-A7672657FFA2}"/>
              </a:ext>
            </a:extLst>
          </p:cNvPr>
          <p:cNvCxnSpPr>
            <a:cxnSpLocks/>
            <a:stCxn id="129" idx="3"/>
            <a:endCxn id="239" idx="1"/>
          </p:cNvCxnSpPr>
          <p:nvPr/>
        </p:nvCxnSpPr>
        <p:spPr>
          <a:xfrm>
            <a:off x="6831094" y="2171142"/>
            <a:ext cx="407675" cy="445156"/>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7" name="Straight Arrow Connector 246">
            <a:extLst>
              <a:ext uri="{FF2B5EF4-FFF2-40B4-BE49-F238E27FC236}">
                <a16:creationId xmlns:a16="http://schemas.microsoft.com/office/drawing/2014/main" id="{EB2AA177-62FF-3742-E63E-E1E11B07257A}"/>
              </a:ext>
            </a:extLst>
          </p:cNvPr>
          <p:cNvCxnSpPr>
            <a:cxnSpLocks/>
            <a:stCxn id="130" idx="3"/>
            <a:endCxn id="239" idx="1"/>
          </p:cNvCxnSpPr>
          <p:nvPr/>
        </p:nvCxnSpPr>
        <p:spPr>
          <a:xfrm flipV="1">
            <a:off x="6842529" y="2616298"/>
            <a:ext cx="396240" cy="6239"/>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0" name="Straight Arrow Connector 249">
            <a:extLst>
              <a:ext uri="{FF2B5EF4-FFF2-40B4-BE49-F238E27FC236}">
                <a16:creationId xmlns:a16="http://schemas.microsoft.com/office/drawing/2014/main" id="{CAEBF455-DEC4-90E5-8A46-D75B7B086AD2}"/>
              </a:ext>
            </a:extLst>
          </p:cNvPr>
          <p:cNvCxnSpPr>
            <a:cxnSpLocks/>
            <a:stCxn id="131" idx="3"/>
            <a:endCxn id="239" idx="1"/>
          </p:cNvCxnSpPr>
          <p:nvPr/>
        </p:nvCxnSpPr>
        <p:spPr>
          <a:xfrm flipV="1">
            <a:off x="6842529" y="2616298"/>
            <a:ext cx="396240" cy="470656"/>
          </a:xfrm>
          <a:prstGeom prst="straightConnector1">
            <a:avLst/>
          </a:prstGeom>
          <a:ln w="28575"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253" name="Straight Arrow Connector 252">
            <a:extLst>
              <a:ext uri="{FF2B5EF4-FFF2-40B4-BE49-F238E27FC236}">
                <a16:creationId xmlns:a16="http://schemas.microsoft.com/office/drawing/2014/main" id="{520C89A0-2D76-52AD-582F-E2682E822462}"/>
              </a:ext>
            </a:extLst>
          </p:cNvPr>
          <p:cNvCxnSpPr>
            <a:cxnSpLocks/>
            <a:stCxn id="132" idx="3"/>
            <a:endCxn id="239" idx="1"/>
          </p:cNvCxnSpPr>
          <p:nvPr/>
        </p:nvCxnSpPr>
        <p:spPr>
          <a:xfrm flipV="1">
            <a:off x="6842529" y="2616298"/>
            <a:ext cx="396240" cy="951867"/>
          </a:xfrm>
          <a:prstGeom prst="straightConnector1">
            <a:avLst/>
          </a:prstGeom>
          <a:ln w="9525"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8" name="Rectángulo 103">
            <a:extLst>
              <a:ext uri="{FF2B5EF4-FFF2-40B4-BE49-F238E27FC236}">
                <a16:creationId xmlns:a16="http://schemas.microsoft.com/office/drawing/2014/main" id="{600A71AB-6907-5BB2-EB46-197807139B48}"/>
              </a:ext>
            </a:extLst>
          </p:cNvPr>
          <p:cNvSpPr/>
          <p:nvPr/>
        </p:nvSpPr>
        <p:spPr>
          <a:xfrm>
            <a:off x="457430" y="1341119"/>
            <a:ext cx="8229139" cy="2849881"/>
          </a:xfrm>
          <a:prstGeom prst="rect">
            <a:avLst/>
          </a:prstGeom>
          <a:noFill/>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r>
              <a:rPr lang="en-GB" sz="1323" b="1" dirty="0">
                <a:latin typeface="Times New Roman" panose="02020603050405020304" pitchFamily="18" charset="0"/>
                <a:cs typeface="Times New Roman" panose="02020603050405020304" pitchFamily="18" charset="0"/>
              </a:rPr>
              <a:t>Wave 2 (N=</a:t>
            </a:r>
            <a:r>
              <a:rPr lang="es-CL" sz="1400" b="1" i="0" dirty="0">
                <a:solidFill>
                  <a:srgbClr val="000000"/>
                </a:solidFill>
                <a:effectLst/>
                <a:latin typeface="Times New Roman" panose="02020603050405020304" pitchFamily="18" charset="0"/>
              </a:rPr>
              <a:t>1252</a:t>
            </a:r>
            <a:r>
              <a:rPr lang="en-GB" sz="1323"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31314591"/>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3345</TotalTime>
  <Words>830</Words>
  <Application>Microsoft Office PowerPoint</Application>
  <PresentationFormat>Custom</PresentationFormat>
  <Paragraphs>172</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Tema de Office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Julio Iturra</dc:creator>
  <cp:lastModifiedBy>Iturra, Julio</cp:lastModifiedBy>
  <cp:revision>17</cp:revision>
  <dcterms:created xsi:type="dcterms:W3CDTF">2020-04-17T12:49:59Z</dcterms:created>
  <dcterms:modified xsi:type="dcterms:W3CDTF">2023-07-17T08:59:21Z</dcterms:modified>
</cp:coreProperties>
</file>