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63"/>
    <p:restoredTop sz="95833"/>
  </p:normalViewPr>
  <p:slideViewPr>
    <p:cSldViewPr snapToGrid="0">
      <p:cViewPr>
        <p:scale>
          <a:sx n="107" d="100"/>
          <a:sy n="107" d="100"/>
        </p:scale>
        <p:origin x="-37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46C117F-5CCF-4837-BE5F-2B92066CAFAF}"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4EB90BD-B6CE-46B7-997F-7313B992CCDC}"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DB9D11F-B188-461D-B23F-39381795C052}"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2E6D8D9-55A2-4063-B0F3-121F44549695}"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4B24536-994D-4021-A283-9F449C0DB509}" type="datetimeFigureOut">
              <a:rPr lang="en-US" dirty="0"/>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CBBBB78-C96F-47B7-AB17-D852CA960AC9}" type="datetimeFigureOut">
              <a:rPr lang="en-US" dirty="0"/>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12/27/23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0578ACC-22D6-47C1-A373-4FD133E34F3C}" type="datetimeFigureOut">
              <a:rPr lang="en-US" dirty="0"/>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31444B-B92B-4E27-8C94-BB93EAF5CB18}"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63EFA5E-FA76-400D-B3DC-F0BA90E6D107}" type="datetimeFigureOut">
              <a:rPr lang="en-US" dirty="0"/>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12/27/23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data.torontopolice.on.ca/datasets/TorontoPS::bicycle-thefts-open-data/abou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687B0404-E1E7-B364-45F6-79EF340B870F}"/>
              </a:ext>
            </a:extLst>
          </p:cNvPr>
          <p:cNvSpPr>
            <a:spLocks noGrp="1"/>
          </p:cNvSpPr>
          <p:nvPr>
            <p:ph type="ctrTitle"/>
          </p:nvPr>
        </p:nvSpPr>
        <p:spPr>
          <a:xfrm>
            <a:off x="840510" y="2733709"/>
            <a:ext cx="7657792" cy="1373070"/>
          </a:xfrm>
        </p:spPr>
        <p:txBody>
          <a:bodyPr>
            <a:normAutofit/>
          </a:bodyPr>
          <a:lstStyle/>
          <a:p>
            <a:r>
              <a:rPr lang="en-US" sz="4600">
                <a:solidFill>
                  <a:srgbClr val="FFFFFF"/>
                </a:solidFill>
              </a:rPr>
              <a:t>Analysis &amp; Insights of Bicycle Thefts in Toronto  </a:t>
            </a:r>
          </a:p>
        </p:txBody>
      </p:sp>
      <p:sp>
        <p:nvSpPr>
          <p:cNvPr id="3" name="Sous-titre 2">
            <a:extLst>
              <a:ext uri="{FF2B5EF4-FFF2-40B4-BE49-F238E27FC236}">
                <a16:creationId xmlns:a16="http://schemas.microsoft.com/office/drawing/2014/main" id="{E171BEDC-6489-399E-386E-B2BFB1D26AB3}"/>
              </a:ext>
            </a:extLst>
          </p:cNvPr>
          <p:cNvSpPr>
            <a:spLocks noGrp="1"/>
          </p:cNvSpPr>
          <p:nvPr>
            <p:ph type="subTitle" idx="1"/>
          </p:nvPr>
        </p:nvSpPr>
        <p:spPr>
          <a:xfrm>
            <a:off x="1194149" y="4394039"/>
            <a:ext cx="7304152" cy="1117687"/>
          </a:xfrm>
        </p:spPr>
        <p:txBody>
          <a:bodyPr>
            <a:normAutofit/>
          </a:bodyPr>
          <a:lstStyle/>
          <a:p>
            <a:r>
              <a:rPr lang="en-US" dirty="0"/>
              <a:t>Using the </a:t>
            </a:r>
            <a:r>
              <a:rPr lang="fr-FR" b="0" i="0" u="none" strike="noStrike" dirty="0">
                <a:solidFill>
                  <a:srgbClr val="007BFF"/>
                </a:solidFill>
                <a:effectLst/>
                <a:latin typeface="gotham-rounded"/>
                <a:hlinkClick r:id="rId4"/>
              </a:rPr>
              <a:t>Bicycle Thefts Open Data</a:t>
            </a:r>
            <a:r>
              <a:rPr lang="fr-FR" b="0" i="0" u="none" strike="noStrike" dirty="0">
                <a:solidFill>
                  <a:srgbClr val="29303B"/>
                </a:solidFill>
                <a:effectLst/>
                <a:latin typeface="gotham-rounded"/>
              </a:rPr>
              <a:t>.</a:t>
            </a:r>
            <a:endParaRPr lang="en-US" dirty="0"/>
          </a:p>
        </p:txBody>
      </p:sp>
    </p:spTree>
    <p:extLst>
      <p:ext uri="{BB962C8B-B14F-4D97-AF65-F5344CB8AC3E}">
        <p14:creationId xmlns:p14="http://schemas.microsoft.com/office/powerpoint/2010/main" val="72557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51FA2687-1E89-6798-DCB7-1235DC27E7F2}"/>
              </a:ext>
            </a:extLst>
          </p:cNvPr>
          <p:cNvSpPr>
            <a:spLocks noGrp="1"/>
          </p:cNvSpPr>
          <p:nvPr>
            <p:ph type="title"/>
          </p:nvPr>
        </p:nvSpPr>
        <p:spPr>
          <a:xfrm>
            <a:off x="680321" y="753228"/>
            <a:ext cx="4136123" cy="1080938"/>
          </a:xfrm>
        </p:spPr>
        <p:txBody>
          <a:bodyPr>
            <a:normAutofit/>
          </a:bodyPr>
          <a:lstStyle/>
          <a:p>
            <a:r>
              <a:rPr lang="en-US" sz="2400" dirty="0"/>
              <a:t>Bicycle Thefts Frequency per Year</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7EDBEFA9-82FA-0813-5A14-DB730D57FFDF}"/>
              </a:ext>
            </a:extLst>
          </p:cNvPr>
          <p:cNvSpPr>
            <a:spLocks noGrp="1"/>
          </p:cNvSpPr>
          <p:nvPr>
            <p:ph idx="1"/>
          </p:nvPr>
        </p:nvSpPr>
        <p:spPr>
          <a:xfrm>
            <a:off x="125730" y="3176586"/>
            <a:ext cx="4690714" cy="1001566"/>
          </a:xfrm>
        </p:spPr>
        <p:txBody>
          <a:bodyPr>
            <a:normAutofit/>
          </a:bodyPr>
          <a:lstStyle/>
          <a:p>
            <a:pPr marL="0" indent="0">
              <a:buNone/>
            </a:pPr>
            <a:r>
              <a:rPr lang="en-US" sz="1400" b="1" i="0" u="sng" strike="noStrike" dirty="0">
                <a:solidFill>
                  <a:srgbClr val="D5D5D5"/>
                </a:solidFill>
                <a:effectLst/>
                <a:latin typeface="Roboto" panose="02000000000000000000" pitchFamily="2" charset="0"/>
              </a:rPr>
              <a:t>Analysis</a:t>
            </a:r>
          </a:p>
          <a:p>
            <a:pPr marL="0" indent="0">
              <a:buNone/>
            </a:pPr>
            <a:r>
              <a:rPr lang="en-US" sz="1400" b="0" i="0" u="none" strike="noStrike" dirty="0">
                <a:solidFill>
                  <a:srgbClr val="D5D5D5"/>
                </a:solidFill>
                <a:effectLst/>
                <a:latin typeface="Roboto" panose="02000000000000000000" pitchFamily="2" charset="0"/>
              </a:rPr>
              <a:t>The count plot displays the frequency of bicycle thefts per year. We observe a fluctuating trend in bicycle thefts from the year 2013 and then decrease from 2020.</a:t>
            </a:r>
          </a:p>
        </p:txBody>
      </p:sp>
      <p:pic>
        <p:nvPicPr>
          <p:cNvPr id="4" name="Espace réservé du contenu 3" descr="Une image contenant texte, Tracé, capture d’écran, diagramme&#10;&#10;Description générée automatiquement">
            <a:extLst>
              <a:ext uri="{FF2B5EF4-FFF2-40B4-BE49-F238E27FC236}">
                <a16:creationId xmlns:a16="http://schemas.microsoft.com/office/drawing/2014/main" id="{258ECA5E-8F3C-3AA6-AAFF-CEF9F55DA009}"/>
              </a:ext>
            </a:extLst>
          </p:cNvPr>
          <p:cNvPicPr>
            <a:picLocks noChangeAspect="1"/>
          </p:cNvPicPr>
          <p:nvPr/>
        </p:nvPicPr>
        <p:blipFill>
          <a:blip r:embed="rId4"/>
          <a:stretch>
            <a:fillRect/>
          </a:stretch>
        </p:blipFill>
        <p:spPr>
          <a:xfrm>
            <a:off x="5276090" y="868869"/>
            <a:ext cx="6303134" cy="50897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532923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3" name="Picture 1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BD05C128-C46C-73A8-A44E-57D871FDC001}"/>
              </a:ext>
            </a:extLst>
          </p:cNvPr>
          <p:cNvSpPr>
            <a:spLocks noGrp="1"/>
          </p:cNvSpPr>
          <p:nvPr>
            <p:ph type="title"/>
          </p:nvPr>
        </p:nvSpPr>
        <p:spPr>
          <a:xfrm>
            <a:off x="680321" y="753228"/>
            <a:ext cx="4136123" cy="1080938"/>
          </a:xfrm>
        </p:spPr>
        <p:txBody>
          <a:bodyPr>
            <a:normAutofit/>
          </a:bodyPr>
          <a:lstStyle/>
          <a:p>
            <a:r>
              <a:rPr lang="en-US" sz="2400" dirty="0">
                <a:solidFill>
                  <a:srgbClr val="FFFFFF"/>
                </a:solidFill>
              </a:rPr>
              <a:t>Top 10 Stolen Bike Types with Price Ranges</a:t>
            </a:r>
          </a:p>
        </p:txBody>
      </p:sp>
      <p:pic>
        <p:nvPicPr>
          <p:cNvPr id="19" name="Picture 1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5A5550BD-54A1-22F4-DF1E-1CADA369D706}"/>
              </a:ext>
            </a:extLst>
          </p:cNvPr>
          <p:cNvSpPr>
            <a:spLocks noGrp="1"/>
          </p:cNvSpPr>
          <p:nvPr>
            <p:ph idx="1"/>
          </p:nvPr>
        </p:nvSpPr>
        <p:spPr>
          <a:xfrm>
            <a:off x="680321" y="2170027"/>
            <a:ext cx="3656289" cy="4361401"/>
          </a:xfrm>
        </p:spPr>
        <p:txBody>
          <a:bodyPr>
            <a:noAutofit/>
          </a:bodyPr>
          <a:lstStyle/>
          <a:p>
            <a:pPr marL="0" indent="0">
              <a:buNone/>
            </a:pPr>
            <a:r>
              <a:rPr lang="en-US" sz="1200" b="1" i="0" u="sng" strike="noStrike" dirty="0">
                <a:solidFill>
                  <a:srgbClr val="D5D5D5"/>
                </a:solidFill>
                <a:effectLst/>
                <a:latin typeface="Roboto" panose="02000000000000000000" pitchFamily="2" charset="0"/>
              </a:rPr>
              <a:t>Analysis</a:t>
            </a:r>
            <a:r>
              <a:rPr lang="en-US" sz="1200" b="0" i="0" u="none" strike="noStrike" dirty="0">
                <a:solidFill>
                  <a:srgbClr val="D5D5D5"/>
                </a:solidFill>
                <a:effectLst/>
                <a:latin typeface="Roboto" panose="02000000000000000000" pitchFamily="2" charset="0"/>
              </a:rPr>
              <a:t>:</a:t>
            </a:r>
          </a:p>
          <a:p>
            <a:r>
              <a:rPr lang="en-US" sz="1200" b="0" i="0" u="none" strike="noStrike" dirty="0">
                <a:solidFill>
                  <a:srgbClr val="D5D5D5"/>
                </a:solidFill>
                <a:effectLst/>
                <a:latin typeface="Roboto" panose="02000000000000000000" pitchFamily="2" charset="0"/>
              </a:rPr>
              <a:t>The stacked bar plot illustrates the frequency distribution of the top 10 stolen bike types categorized by price ranges. Each bar represents a bike type, segmented into different colors according to the price ranges. </a:t>
            </a:r>
          </a:p>
          <a:p>
            <a:r>
              <a:rPr lang="en-US" sz="1200" b="0" i="0" u="none" strike="noStrike" dirty="0">
                <a:solidFill>
                  <a:srgbClr val="D5D5D5"/>
                </a:solidFill>
                <a:effectLst/>
                <a:latin typeface="Roboto" panose="02000000000000000000" pitchFamily="2" charset="0"/>
              </a:rPr>
              <a:t>Bike Type Frequency: Certain bike types, like "MOUNTAIN BIKE" and "ROAD BIKE," are more frequently stolen compared to others in the top 10. </a:t>
            </a:r>
          </a:p>
          <a:p>
            <a:r>
              <a:rPr lang="en-US" sz="1200" b="0" i="0" u="none" strike="noStrike" dirty="0">
                <a:solidFill>
                  <a:srgbClr val="D5D5D5"/>
                </a:solidFill>
                <a:effectLst/>
                <a:latin typeface="Roboto" panose="02000000000000000000" pitchFamily="2" charset="0"/>
              </a:rPr>
              <a:t>Price Range Segmentation: Across bike types, lower-priced bikes (below $1000) seem to be more susceptible to theft. </a:t>
            </a:r>
          </a:p>
          <a:p>
            <a:pPr marL="0" indent="0">
              <a:buNone/>
            </a:pPr>
            <a:r>
              <a:rPr lang="en-US" sz="1200" b="1" i="0" u="sng" strike="noStrike" dirty="0">
                <a:solidFill>
                  <a:srgbClr val="D5D5D5"/>
                </a:solidFill>
                <a:effectLst/>
                <a:latin typeface="Roboto" panose="02000000000000000000" pitchFamily="2" charset="0"/>
              </a:rPr>
              <a:t>Recommendation: </a:t>
            </a:r>
          </a:p>
          <a:p>
            <a:r>
              <a:rPr lang="en-US" sz="1200" b="0" i="0" u="none" strike="noStrike" dirty="0">
                <a:solidFill>
                  <a:srgbClr val="D5D5D5"/>
                </a:solidFill>
                <a:effectLst/>
                <a:latin typeface="Roboto" panose="02000000000000000000" pitchFamily="2" charset="0"/>
              </a:rPr>
              <a:t>High-Frequency Types: "MOUNTAIN BIKE" and "ROAD BIKE" are commonly stolen,  </a:t>
            </a:r>
            <a:r>
              <a:rPr lang="en-US" sz="1200" dirty="0">
                <a:solidFill>
                  <a:srgbClr val="D5D5D5"/>
                </a:solidFill>
                <a:latin typeface="Roboto" panose="02000000000000000000" pitchFamily="2" charset="0"/>
              </a:rPr>
              <a:t>l</a:t>
            </a:r>
            <a:r>
              <a:rPr lang="en-US" sz="1200" b="0" i="0" u="none" strike="noStrike" dirty="0">
                <a:solidFill>
                  <a:srgbClr val="D5D5D5"/>
                </a:solidFill>
                <a:effectLst/>
                <a:latin typeface="Roboto" panose="02000000000000000000" pitchFamily="2" charset="0"/>
              </a:rPr>
              <a:t>ower-priced bikes appear to be targeted more, possibly due to their higher availability or lower security measures. </a:t>
            </a:r>
          </a:p>
        </p:txBody>
      </p:sp>
      <p:sp useBgFill="1">
        <p:nvSpPr>
          <p:cNvPr id="21" name="Rectangle 2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a:extLst>
              <a:ext uri="{FF2B5EF4-FFF2-40B4-BE49-F238E27FC236}">
                <a16:creationId xmlns:a16="http://schemas.microsoft.com/office/drawing/2014/main" id="{EEA7457B-4DCC-E8DA-900B-40935914CEDA}"/>
              </a:ext>
            </a:extLst>
          </p:cNvPr>
          <p:cNvPicPr>
            <a:picLocks noChangeAspect="1"/>
          </p:cNvPicPr>
          <p:nvPr/>
        </p:nvPicPr>
        <p:blipFill>
          <a:blip r:embed="rId4"/>
          <a:stretch>
            <a:fillRect/>
          </a:stretch>
        </p:blipFill>
        <p:spPr>
          <a:xfrm>
            <a:off x="5593085" y="1202042"/>
            <a:ext cx="5629268" cy="4447122"/>
          </a:xfrm>
          <a:prstGeom prst="rect">
            <a:avLst/>
          </a:prstGeom>
          <a:ln>
            <a:noFill/>
          </a:ln>
          <a:effectLst/>
        </p:spPr>
      </p:pic>
    </p:spTree>
    <p:extLst>
      <p:ext uri="{BB962C8B-B14F-4D97-AF65-F5344CB8AC3E}">
        <p14:creationId xmlns:p14="http://schemas.microsoft.com/office/powerpoint/2010/main" val="102827659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4" name="Picture 3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6" name="Rectangle 3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32453FA4-7B18-5D99-53E5-2A9BCB555DE2}"/>
              </a:ext>
            </a:extLst>
          </p:cNvPr>
          <p:cNvSpPr>
            <a:spLocks noGrp="1"/>
          </p:cNvSpPr>
          <p:nvPr>
            <p:ph type="title"/>
          </p:nvPr>
        </p:nvSpPr>
        <p:spPr>
          <a:xfrm>
            <a:off x="428432" y="753230"/>
            <a:ext cx="4136123" cy="1080938"/>
          </a:xfrm>
        </p:spPr>
        <p:txBody>
          <a:bodyPr>
            <a:normAutofit/>
          </a:bodyPr>
          <a:lstStyle/>
          <a:p>
            <a:pPr algn="ctr"/>
            <a:r>
              <a:rPr lang="en-US" sz="2400" dirty="0">
                <a:solidFill>
                  <a:schemeClr val="bg1"/>
                </a:solidFill>
                <a:latin typeface="Roboto" panose="02000000000000000000" pitchFamily="2" charset="0"/>
              </a:rPr>
              <a:t>C</a:t>
            </a:r>
            <a:r>
              <a:rPr lang="en-US" sz="2400" b="0" i="0" u="none" strike="noStrike" dirty="0">
                <a:solidFill>
                  <a:schemeClr val="bg1"/>
                </a:solidFill>
                <a:effectLst/>
                <a:latin typeface="Roboto" panose="02000000000000000000" pitchFamily="2" charset="0"/>
              </a:rPr>
              <a:t>ount plot showcasing bicycle thefts across the top 15 neighborhoods</a:t>
            </a:r>
            <a:endParaRPr lang="en-US" sz="2400" dirty="0">
              <a:solidFill>
                <a:schemeClr val="bg1"/>
              </a:solidFill>
            </a:endParaRPr>
          </a:p>
        </p:txBody>
      </p:sp>
      <p:pic>
        <p:nvPicPr>
          <p:cNvPr id="40" name="Picture 3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E9F8D81C-BDA3-8128-283B-01C2E1515CC0}"/>
              </a:ext>
            </a:extLst>
          </p:cNvPr>
          <p:cNvSpPr>
            <a:spLocks noGrp="1"/>
          </p:cNvSpPr>
          <p:nvPr>
            <p:ph idx="1"/>
          </p:nvPr>
        </p:nvSpPr>
        <p:spPr>
          <a:xfrm>
            <a:off x="338980" y="2316263"/>
            <a:ext cx="3884234" cy="3149527"/>
          </a:xfrm>
        </p:spPr>
        <p:txBody>
          <a:bodyPr>
            <a:normAutofit/>
          </a:bodyPr>
          <a:lstStyle/>
          <a:p>
            <a:pPr marL="0" indent="0" algn="l">
              <a:buNone/>
            </a:pPr>
            <a:r>
              <a:rPr lang="en-US" sz="1400" b="1" i="0" u="sng" strike="noStrike" dirty="0">
                <a:solidFill>
                  <a:srgbClr val="D5D5D5"/>
                </a:solidFill>
                <a:effectLst/>
                <a:latin typeface="Roboto" panose="02000000000000000000" pitchFamily="2" charset="0"/>
              </a:rPr>
              <a:t>Analysis</a:t>
            </a:r>
          </a:p>
          <a:p>
            <a:pPr algn="l"/>
            <a:r>
              <a:rPr lang="en-US" sz="1400" b="0" i="0" u="none" strike="noStrike" dirty="0">
                <a:solidFill>
                  <a:srgbClr val="D5D5D5"/>
                </a:solidFill>
                <a:effectLst/>
                <a:latin typeface="Roboto" panose="02000000000000000000" pitchFamily="2" charset="0"/>
              </a:rPr>
              <a:t>Provides an overview of theft incidents in different areas. </a:t>
            </a:r>
          </a:p>
          <a:p>
            <a:pPr algn="l"/>
            <a:r>
              <a:rPr lang="en-US" sz="1400" b="0" i="0" u="none" strike="noStrike" dirty="0">
                <a:solidFill>
                  <a:srgbClr val="D5D5D5"/>
                </a:solidFill>
                <a:effectLst/>
                <a:latin typeface="Roboto" panose="02000000000000000000" pitchFamily="2" charset="0"/>
              </a:rPr>
              <a:t>Certain neighborhoods experience higher rates of bicycle theft. Identification of areas requiring increased security measures. </a:t>
            </a:r>
          </a:p>
          <a:p>
            <a:pPr algn="l"/>
            <a:endParaRPr lang="en-US" sz="1400" b="0" i="0" u="none" strike="noStrike" dirty="0">
              <a:solidFill>
                <a:srgbClr val="D5D5D5"/>
              </a:solidFill>
              <a:effectLst/>
              <a:latin typeface="Roboto" panose="02000000000000000000" pitchFamily="2" charset="0"/>
            </a:endParaRPr>
          </a:p>
          <a:p>
            <a:pPr marL="0" indent="0" algn="l">
              <a:buNone/>
            </a:pPr>
            <a:r>
              <a:rPr lang="en-US" sz="1400" b="1" i="0" u="sng" strike="noStrike" dirty="0">
                <a:solidFill>
                  <a:srgbClr val="D5D5D5"/>
                </a:solidFill>
                <a:effectLst/>
                <a:latin typeface="Roboto" panose="02000000000000000000" pitchFamily="2" charset="0"/>
              </a:rPr>
              <a:t>Recommendations</a:t>
            </a:r>
            <a:endParaRPr lang="en-US" sz="1400" dirty="0">
              <a:solidFill>
                <a:srgbClr val="D5D5D5"/>
              </a:solidFill>
              <a:latin typeface="Roboto" panose="02000000000000000000" pitchFamily="2" charset="0"/>
            </a:endParaRPr>
          </a:p>
          <a:p>
            <a:pPr algn="l"/>
            <a:r>
              <a:rPr lang="en-US" sz="1400" b="0" i="0" u="none" strike="noStrike" dirty="0">
                <a:solidFill>
                  <a:srgbClr val="D5D5D5"/>
                </a:solidFill>
                <a:effectLst/>
                <a:latin typeface="Roboto" panose="02000000000000000000" pitchFamily="2" charset="0"/>
              </a:rPr>
              <a:t> Implement targeted policing or surveillance in high-theft neighborhoods. Community engagement to raise awareness and prevent thefts in these areas.</a:t>
            </a:r>
          </a:p>
          <a:p>
            <a:endParaRPr lang="en-US" sz="1400" dirty="0">
              <a:solidFill>
                <a:srgbClr val="FFFFFF"/>
              </a:solidFill>
            </a:endParaRPr>
          </a:p>
        </p:txBody>
      </p:sp>
      <p:sp useBgFill="1">
        <p:nvSpPr>
          <p:cNvPr id="42" name="Rectangle 4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texte, capture d’écran, diagramme, Tracé&#10;&#10;Description générée automatiquement">
            <a:extLst>
              <a:ext uri="{FF2B5EF4-FFF2-40B4-BE49-F238E27FC236}">
                <a16:creationId xmlns:a16="http://schemas.microsoft.com/office/drawing/2014/main" id="{2FA7259B-B146-CA0D-C58E-B09949F142D1}"/>
              </a:ext>
            </a:extLst>
          </p:cNvPr>
          <p:cNvPicPr>
            <a:picLocks noChangeAspect="1"/>
          </p:cNvPicPr>
          <p:nvPr/>
        </p:nvPicPr>
        <p:blipFill>
          <a:blip r:embed="rId4"/>
          <a:stretch>
            <a:fillRect/>
          </a:stretch>
        </p:blipFill>
        <p:spPr>
          <a:xfrm>
            <a:off x="5593085" y="1842371"/>
            <a:ext cx="5629268" cy="3166463"/>
          </a:xfrm>
          <a:prstGeom prst="rect">
            <a:avLst/>
          </a:prstGeom>
          <a:ln>
            <a:noFill/>
          </a:ln>
          <a:effectLst/>
        </p:spPr>
      </p:pic>
    </p:spTree>
    <p:extLst>
      <p:ext uri="{BB962C8B-B14F-4D97-AF65-F5344CB8AC3E}">
        <p14:creationId xmlns:p14="http://schemas.microsoft.com/office/powerpoint/2010/main" val="20261009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7D0669C1-CDCE-41C7-A9AB-65D9119F8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51" name="Rectangle 50">
              <a:extLst>
                <a:ext uri="{FF2B5EF4-FFF2-40B4-BE49-F238E27FC236}">
                  <a16:creationId xmlns:a16="http://schemas.microsoft.com/office/drawing/2014/main" id="{1F80B4EE-271C-45C6-9338-555D3B0C4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6FCF3DCC-E585-4F88-8F8B-4EABFEF062C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54" name="Rectangle 53">
            <a:extLst>
              <a:ext uri="{FF2B5EF4-FFF2-40B4-BE49-F238E27FC236}">
                <a16:creationId xmlns:a16="http://schemas.microsoft.com/office/drawing/2014/main" id="{F1AACF4D-AF22-463C-97CE-C34F0783C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85EBF30E-CEA6-CE01-F13B-9595A4D2FD56}"/>
              </a:ext>
            </a:extLst>
          </p:cNvPr>
          <p:cNvSpPr>
            <a:spLocks noGrp="1"/>
          </p:cNvSpPr>
          <p:nvPr>
            <p:ph type="title"/>
          </p:nvPr>
        </p:nvSpPr>
        <p:spPr>
          <a:xfrm>
            <a:off x="680321" y="753228"/>
            <a:ext cx="5632247" cy="1080938"/>
          </a:xfrm>
        </p:spPr>
        <p:txBody>
          <a:bodyPr>
            <a:normAutofit/>
          </a:bodyPr>
          <a:lstStyle/>
          <a:p>
            <a:r>
              <a:rPr lang="en-US"/>
              <a:t>Temporal Analysis</a:t>
            </a:r>
          </a:p>
        </p:txBody>
      </p:sp>
      <p:pic>
        <p:nvPicPr>
          <p:cNvPr id="56" name="Picture 55">
            <a:extLst>
              <a:ext uri="{FF2B5EF4-FFF2-40B4-BE49-F238E27FC236}">
                <a16:creationId xmlns:a16="http://schemas.microsoft.com/office/drawing/2014/main" id="{6524329A-37E7-4025-B6E9-A97D4053689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10" name="Content Placeholder 7">
            <a:extLst>
              <a:ext uri="{FF2B5EF4-FFF2-40B4-BE49-F238E27FC236}">
                <a16:creationId xmlns:a16="http://schemas.microsoft.com/office/drawing/2014/main" id="{8899F41E-5D24-0C6A-D124-0EB463BA2F2F}"/>
              </a:ext>
            </a:extLst>
          </p:cNvPr>
          <p:cNvSpPr>
            <a:spLocks noGrp="1"/>
          </p:cNvSpPr>
          <p:nvPr>
            <p:ph idx="1"/>
          </p:nvPr>
        </p:nvSpPr>
        <p:spPr>
          <a:xfrm>
            <a:off x="680322" y="2336873"/>
            <a:ext cx="5632246" cy="3599316"/>
          </a:xfrm>
        </p:spPr>
        <p:txBody>
          <a:bodyPr>
            <a:normAutofit lnSpcReduction="10000"/>
          </a:bodyPr>
          <a:lstStyle/>
          <a:p>
            <a:pPr marL="0" indent="0">
              <a:buNone/>
            </a:pPr>
            <a:r>
              <a:rPr lang="en-US" sz="1600" b="1" i="0" u="sng" strike="noStrike" dirty="0">
                <a:effectLst/>
                <a:latin typeface="Roboto" panose="02000000000000000000" pitchFamily="2" charset="0"/>
              </a:rPr>
              <a:t>Seasonal Impact</a:t>
            </a:r>
          </a:p>
          <a:p>
            <a:r>
              <a:rPr lang="en-US" sz="1600" b="0" i="0" u="none" strike="noStrike" dirty="0">
                <a:effectLst/>
                <a:latin typeface="Roboto" panose="02000000000000000000" pitchFamily="2" charset="0"/>
              </a:rPr>
              <a:t> Certain months might exhibit higher theft rates, possibly influenced by factors like weather, holidays, or increased outdoor activities. </a:t>
            </a:r>
          </a:p>
          <a:p>
            <a:r>
              <a:rPr lang="en-US" sz="1600" b="0" i="0" u="none" strike="noStrike" dirty="0">
                <a:effectLst/>
                <a:latin typeface="Roboto" panose="02000000000000000000" pitchFamily="2" charset="0"/>
              </a:rPr>
              <a:t>It is always at the same time of the night.</a:t>
            </a:r>
          </a:p>
          <a:p>
            <a:pPr marL="0" indent="0">
              <a:buNone/>
            </a:pPr>
            <a:endParaRPr lang="en-US" sz="1600" b="1" i="0" u="sng" strike="noStrike" dirty="0">
              <a:effectLst/>
              <a:latin typeface="Roboto" panose="02000000000000000000" pitchFamily="2" charset="0"/>
            </a:endParaRPr>
          </a:p>
          <a:p>
            <a:pPr marL="0" indent="0">
              <a:buNone/>
            </a:pPr>
            <a:r>
              <a:rPr lang="en-US" sz="1600" b="1" i="0" u="sng" strike="noStrike" dirty="0">
                <a:effectLst/>
                <a:latin typeface="Roboto" panose="02000000000000000000" pitchFamily="2" charset="0"/>
              </a:rPr>
              <a:t>Recommendations</a:t>
            </a:r>
            <a:endParaRPr lang="en-US" sz="1600" dirty="0">
              <a:latin typeface="Roboto" panose="02000000000000000000" pitchFamily="2" charset="0"/>
            </a:endParaRPr>
          </a:p>
          <a:p>
            <a:r>
              <a:rPr lang="en-US" sz="1600" b="0" i="0" u="none" strike="noStrike" dirty="0">
                <a:effectLst/>
                <a:latin typeface="Roboto" panose="02000000000000000000" pitchFamily="2" charset="0"/>
              </a:rPr>
              <a:t>During months with increased theft rates, like during the summer, (between May and October) enhance surveillance and awareness campaigns. Warn the inhabitants of potential increase of Bicycle Thefts to raise their awareness.</a:t>
            </a:r>
          </a:p>
          <a:p>
            <a:r>
              <a:rPr lang="en-US" sz="1600" dirty="0">
                <a:latin typeface="Roboto" panose="02000000000000000000" pitchFamily="2" charset="0"/>
              </a:rPr>
              <a:t>Don’t park your bike outside during the night as it is when all the theft happened</a:t>
            </a:r>
            <a:endParaRPr lang="en-US" sz="1600" dirty="0"/>
          </a:p>
          <a:p>
            <a:endParaRPr lang="en-US" sz="1600" dirty="0"/>
          </a:p>
        </p:txBody>
      </p:sp>
      <p:pic>
        <p:nvPicPr>
          <p:cNvPr id="5" name="Image 4" descr="Une image contenant texte, ligne, Tracé, diagramme&#10;&#10;Description générée automatiquement">
            <a:extLst>
              <a:ext uri="{FF2B5EF4-FFF2-40B4-BE49-F238E27FC236}">
                <a16:creationId xmlns:a16="http://schemas.microsoft.com/office/drawing/2014/main" id="{F363BDF0-519E-ECBE-66AD-152EA61FFF37}"/>
              </a:ext>
            </a:extLst>
          </p:cNvPr>
          <p:cNvPicPr>
            <a:picLocks noChangeAspect="1"/>
          </p:cNvPicPr>
          <p:nvPr/>
        </p:nvPicPr>
        <p:blipFill rotWithShape="1">
          <a:blip r:embed="rId4"/>
          <a:srcRect t="1316" r="4" b="2546"/>
          <a:stretch/>
        </p:blipFill>
        <p:spPr>
          <a:xfrm>
            <a:off x="6984387" y="484632"/>
            <a:ext cx="4719805" cy="2836084"/>
          </a:xfrm>
          <a:prstGeom prst="rect">
            <a:avLst/>
          </a:prstGeom>
          <a:ln>
            <a:noFill/>
          </a:ln>
          <a:effectLst>
            <a:outerShdw blurRad="76200" dist="63500" dir="5040000" algn="tl" rotWithShape="0">
              <a:srgbClr val="000000">
                <a:alpha val="41000"/>
              </a:srgbClr>
            </a:outerShdw>
          </a:effectLst>
        </p:spPr>
      </p:pic>
      <p:pic>
        <p:nvPicPr>
          <p:cNvPr id="4" name="Espace réservé du contenu 3" descr="Une image contenant ligne, Tracé, diagramme&#10;&#10;Description générée automatiquement">
            <a:extLst>
              <a:ext uri="{FF2B5EF4-FFF2-40B4-BE49-F238E27FC236}">
                <a16:creationId xmlns:a16="http://schemas.microsoft.com/office/drawing/2014/main" id="{A3DF6062-62D2-6071-82F7-FABBF35AEE23}"/>
              </a:ext>
            </a:extLst>
          </p:cNvPr>
          <p:cNvPicPr>
            <a:picLocks noChangeAspect="1"/>
          </p:cNvPicPr>
          <p:nvPr/>
        </p:nvPicPr>
        <p:blipFill rotWithShape="1">
          <a:blip r:embed="rId5"/>
          <a:srcRect t="3084" r="4" b="5739"/>
          <a:stretch/>
        </p:blipFill>
        <p:spPr>
          <a:xfrm>
            <a:off x="6984386" y="3632401"/>
            <a:ext cx="4719805" cy="274353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8679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Rectangle 14">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re 1">
            <a:extLst>
              <a:ext uri="{FF2B5EF4-FFF2-40B4-BE49-F238E27FC236}">
                <a16:creationId xmlns:a16="http://schemas.microsoft.com/office/drawing/2014/main" id="{78081FD0-99D7-41BC-D533-6FA4582F3644}"/>
              </a:ext>
            </a:extLst>
          </p:cNvPr>
          <p:cNvSpPr>
            <a:spLocks noGrp="1"/>
          </p:cNvSpPr>
          <p:nvPr>
            <p:ph type="title"/>
          </p:nvPr>
        </p:nvSpPr>
        <p:spPr>
          <a:xfrm>
            <a:off x="680321" y="753228"/>
            <a:ext cx="4136123" cy="1080938"/>
          </a:xfrm>
        </p:spPr>
        <p:txBody>
          <a:bodyPr>
            <a:normAutofit/>
          </a:bodyPr>
          <a:lstStyle/>
          <a:p>
            <a:r>
              <a:rPr lang="en-US" sz="2400" dirty="0"/>
              <a:t>Top 10 Stolen Bike Profiles</a:t>
            </a:r>
          </a:p>
        </p:txBody>
      </p:sp>
      <p:pic>
        <p:nvPicPr>
          <p:cNvPr id="17" name="Picture 16">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Content Placeholder 7">
            <a:extLst>
              <a:ext uri="{FF2B5EF4-FFF2-40B4-BE49-F238E27FC236}">
                <a16:creationId xmlns:a16="http://schemas.microsoft.com/office/drawing/2014/main" id="{186E353A-B20B-322E-C5F7-6F9F4F4D5D6D}"/>
              </a:ext>
            </a:extLst>
          </p:cNvPr>
          <p:cNvSpPr>
            <a:spLocks noGrp="1"/>
          </p:cNvSpPr>
          <p:nvPr>
            <p:ph idx="1"/>
          </p:nvPr>
        </p:nvSpPr>
        <p:spPr>
          <a:xfrm>
            <a:off x="680321" y="2336873"/>
            <a:ext cx="4136123" cy="3599316"/>
          </a:xfrm>
        </p:spPr>
        <p:txBody>
          <a:bodyPr>
            <a:normAutofit lnSpcReduction="10000"/>
          </a:bodyPr>
          <a:lstStyle/>
          <a:p>
            <a:pPr marL="0" indent="0">
              <a:buNone/>
            </a:pPr>
            <a:r>
              <a:rPr lang="en-US" sz="1400" b="1" u="sng" dirty="0"/>
              <a:t>Analysis</a:t>
            </a:r>
          </a:p>
          <a:p>
            <a:r>
              <a:rPr lang="en-US" sz="1400" dirty="0"/>
              <a:t>Understanding the detailed characteristics of stolen bikes—beyond just the brand or model—is crucial in identifying patterns and focusing preventive measures. The visualization helps in pinpointing specific bike profiles that require heightened attention for theft prevention strategies.</a:t>
            </a:r>
          </a:p>
          <a:p>
            <a:pPr marL="0" indent="0">
              <a:buNone/>
            </a:pPr>
            <a:r>
              <a:rPr lang="en-US" sz="1400" b="1" i="0" u="sng" strike="noStrike" dirty="0">
                <a:effectLst/>
                <a:latin typeface="Roboto" panose="02000000000000000000" pitchFamily="2" charset="0"/>
              </a:rPr>
              <a:t>Recommendations</a:t>
            </a:r>
            <a:endParaRPr lang="en-US" sz="1400" dirty="0"/>
          </a:p>
          <a:p>
            <a:r>
              <a:rPr lang="en-US" sz="1400" dirty="0"/>
              <a:t>The most stolen Bike is black, Milano OT. </a:t>
            </a:r>
          </a:p>
          <a:p>
            <a:r>
              <a:rPr lang="en-US" sz="1400" dirty="0"/>
              <a:t>It means we should also advise the owner of those bikes to be extra careful when parking their bike outside.</a:t>
            </a:r>
          </a:p>
          <a:p>
            <a:r>
              <a:rPr lang="en-US" sz="1400" dirty="0"/>
              <a:t>The police can also have their eyes on those specific models. </a:t>
            </a:r>
          </a:p>
        </p:txBody>
      </p:sp>
      <p:pic>
        <p:nvPicPr>
          <p:cNvPr id="4" name="Espace réservé du contenu 3" descr="Une image contenant texte, ligne, Tracé, nombre&#10;&#10;Description générée automatiquement">
            <a:extLst>
              <a:ext uri="{FF2B5EF4-FFF2-40B4-BE49-F238E27FC236}">
                <a16:creationId xmlns:a16="http://schemas.microsoft.com/office/drawing/2014/main" id="{BE1EC2C7-85E5-FB06-4191-FA86E80A65D8}"/>
              </a:ext>
            </a:extLst>
          </p:cNvPr>
          <p:cNvPicPr>
            <a:picLocks noChangeAspect="1"/>
          </p:cNvPicPr>
          <p:nvPr/>
        </p:nvPicPr>
        <p:blipFill>
          <a:blip r:embed="rId4"/>
          <a:stretch>
            <a:fillRect/>
          </a:stretch>
        </p:blipFill>
        <p:spPr>
          <a:xfrm>
            <a:off x="5276090" y="1853734"/>
            <a:ext cx="6303134" cy="312005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9122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6F0F6-D181-E109-0FE0-70E53C2C7E19}"/>
              </a:ext>
            </a:extLst>
          </p:cNvPr>
          <p:cNvSpPr>
            <a:spLocks noGrp="1"/>
          </p:cNvSpPr>
          <p:nvPr>
            <p:ph type="title"/>
          </p:nvPr>
        </p:nvSpPr>
        <p:spPr/>
        <p:txBody>
          <a:bodyPr/>
          <a:lstStyle/>
          <a:p>
            <a:pPr algn="ctr"/>
            <a:r>
              <a:rPr lang="en-US" dirty="0"/>
              <a:t>Conclusions &amp; Recommendations for preventive solutions</a:t>
            </a:r>
          </a:p>
        </p:txBody>
      </p:sp>
      <p:sp>
        <p:nvSpPr>
          <p:cNvPr id="3" name="Espace réservé du contenu 2">
            <a:extLst>
              <a:ext uri="{FF2B5EF4-FFF2-40B4-BE49-F238E27FC236}">
                <a16:creationId xmlns:a16="http://schemas.microsoft.com/office/drawing/2014/main" id="{28768DE2-AC25-5100-52F2-B10C9C587B63}"/>
              </a:ext>
            </a:extLst>
          </p:cNvPr>
          <p:cNvSpPr>
            <a:spLocks noGrp="1"/>
          </p:cNvSpPr>
          <p:nvPr>
            <p:ph idx="1"/>
          </p:nvPr>
        </p:nvSpPr>
        <p:spPr/>
        <p:txBody>
          <a:bodyPr>
            <a:normAutofit/>
          </a:bodyPr>
          <a:lstStyle/>
          <a:p>
            <a:pPr marL="0" indent="0">
              <a:buNone/>
            </a:pPr>
            <a:r>
              <a:rPr lang="en-US" sz="1500" b="1" u="sng" dirty="0"/>
              <a:t>Insights</a:t>
            </a:r>
          </a:p>
          <a:p>
            <a:r>
              <a:rPr lang="en-US" sz="1500" b="0" i="0" u="none" strike="noStrike" dirty="0">
                <a:effectLst/>
                <a:latin typeface="Roboto" panose="02000000000000000000" pitchFamily="2" charset="0"/>
              </a:rPr>
              <a:t>Lower-priced bikes appear to be targeted more, possibly due to their higher availability or lower security measures =&gt;Emphasize security measures for commonly stolen bike types to deter theft incidents. </a:t>
            </a:r>
          </a:p>
          <a:p>
            <a:r>
              <a:rPr lang="en-US" sz="1500" b="0" i="0" u="none" strike="noStrike" dirty="0">
                <a:effectLst/>
                <a:latin typeface="Roboto" panose="02000000000000000000" pitchFamily="2" charset="0"/>
              </a:rPr>
              <a:t>Educate bike owners, especially those with lower-priced bikes, about better security practices to safeguard against theft.</a:t>
            </a:r>
          </a:p>
          <a:p>
            <a:r>
              <a:rPr lang="en-US" sz="1500" dirty="0"/>
              <a:t>The police can also have their eyes on the most stolen bicycle type, in the most popular neighborhood for theft at the most popular time of the year and the day to arrest more thief.</a:t>
            </a:r>
          </a:p>
          <a:p>
            <a:r>
              <a:rPr lang="en-US" sz="1500" dirty="0"/>
              <a:t>Add security measures according to analysis made with the dataset. </a:t>
            </a:r>
          </a:p>
          <a:p>
            <a:endParaRPr lang="en-US" sz="1500" dirty="0"/>
          </a:p>
        </p:txBody>
      </p:sp>
    </p:spTree>
    <p:extLst>
      <p:ext uri="{BB962C8B-B14F-4D97-AF65-F5344CB8AC3E}">
        <p14:creationId xmlns:p14="http://schemas.microsoft.com/office/powerpoint/2010/main" val="325793501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8562</TotalTime>
  <Words>540</Words>
  <Application>Microsoft Macintosh PowerPoint</Application>
  <PresentationFormat>Grand écran</PresentationFormat>
  <Paragraphs>40</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gotham-rounded</vt:lpstr>
      <vt:lpstr>Roboto</vt:lpstr>
      <vt:lpstr>Trebuchet MS</vt:lpstr>
      <vt:lpstr>Berlin</vt:lpstr>
      <vt:lpstr>Analysis &amp; Insights of Bicycle Thefts in Toronto  </vt:lpstr>
      <vt:lpstr>Bicycle Thefts Frequency per Year</vt:lpstr>
      <vt:lpstr>Top 10 Stolen Bike Types with Price Ranges</vt:lpstr>
      <vt:lpstr>Count plot showcasing bicycle thefts across the top 15 neighborhoods</vt:lpstr>
      <vt:lpstr>Temporal Analysis</vt:lpstr>
      <vt:lpstr>Top 10 Stolen Bike Profiles</vt:lpstr>
      <vt:lpstr>Conclusions &amp; Recommendations for preventive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&amp; Insights of Bicycle Thefts in Toronto  </dc:title>
  <dc:creator>Anaïs Herbillon</dc:creator>
  <cp:lastModifiedBy>Anaïs Herbillon</cp:lastModifiedBy>
  <cp:revision>2</cp:revision>
  <dcterms:created xsi:type="dcterms:W3CDTF">2023-12-27T10:27:41Z</dcterms:created>
  <dcterms:modified xsi:type="dcterms:W3CDTF">2024-01-02T09:10:15Z</dcterms:modified>
</cp:coreProperties>
</file>