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6DD5"/>
    <a:srgbClr val="6495ED"/>
    <a:srgbClr val="2FAE68"/>
    <a:srgbClr val="FD8A01"/>
    <a:srgbClr val="FD593B"/>
    <a:srgbClr val="001240"/>
    <a:srgbClr val="5287C6"/>
    <a:srgbClr val="5B2182"/>
    <a:srgbClr val="24A793"/>
    <a:srgbClr val="FFE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8"/>
  </p:normalViewPr>
  <p:slideViewPr>
    <p:cSldViewPr snapToGrid="0">
      <p:cViewPr varScale="1">
        <p:scale>
          <a:sx n="105" d="100"/>
          <a:sy n="105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6EE67-C59E-F84B-AEA2-5C5587E50374}" type="datetimeFigureOut">
              <a:rPr lang="es-NL" smtClean="0"/>
              <a:t>08-07-2024</a:t>
            </a:fld>
            <a:endParaRPr lang="es-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9FE0-2E96-524A-9FBE-7DE727E004F2}" type="slidenum">
              <a:rPr lang="es-NL" smtClean="0"/>
              <a:t>‹Nº›</a:t>
            </a:fld>
            <a:endParaRPr lang="es-NL"/>
          </a:p>
        </p:txBody>
      </p:sp>
    </p:spTree>
    <p:extLst>
      <p:ext uri="{BB962C8B-B14F-4D97-AF65-F5344CB8AC3E}">
        <p14:creationId xmlns:p14="http://schemas.microsoft.com/office/powerpoint/2010/main" val="390131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503E2-AF12-CD43-BCAC-9E39E988DBDE}" type="slidenum">
              <a:rPr lang="es-NL" smtClean="0"/>
              <a:t>2</a:t>
            </a:fld>
            <a:endParaRPr lang="es-NL"/>
          </a:p>
        </p:txBody>
      </p:sp>
    </p:spTree>
    <p:extLst>
      <p:ext uri="{BB962C8B-B14F-4D97-AF65-F5344CB8AC3E}">
        <p14:creationId xmlns:p14="http://schemas.microsoft.com/office/powerpoint/2010/main" val="14057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FA72-BE3C-4AF3-D191-919DEEF3E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D4EB5-2073-0D47-C961-0C092BBA4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8912-918B-6AA1-A484-B30BDE3C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88FE-BB75-29AF-4835-8157F574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507DD-4426-4300-F356-8E9094FF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E112-7EC9-AAE3-4A12-DFD65B5E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036C6-B744-E085-54F0-8899254A4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68569-87D3-7B00-ACA8-BF9EA78C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1DE64-BE04-34ED-CFE7-49AD5095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5237-8834-1BE4-7696-5C194F91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29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EE0B2-EA41-0039-2E8E-576E88A16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89E14-98FE-655F-2680-74C4E1893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3C12C-80BF-9BF8-B69B-8C77913C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CC68-54BC-841D-C83E-4E9FDEDA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D2237-A3B9-D247-E99F-840B3AD4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6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368E-21DA-A3BE-80A0-CA60D029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52B9-77CD-CDFB-91E7-0D131709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7A44-E093-D93E-7D26-9176AB2B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229B2-DEEB-B93A-217B-32328277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2F97-9602-C01F-7CA2-83EA1AB5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1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9A46-6A2A-B70A-37BA-897D3740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4430D-817C-3D9C-016D-B6A47EEAD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113D6-88C4-AB77-D7D6-7CDDB855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AB2CC-7D1C-DC22-205D-D1C0ADA3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16E37-C17E-C744-8E14-52972F8D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9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FDE0-87CF-C7AC-5B72-073F99EB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BF72-ADE2-FF02-C2E2-8B41BDB0E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FD7A7-6F08-39E6-6F4B-17452099B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E97D4-46BB-0665-15BB-B9A09553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ADE81-4AFB-F420-BB34-CC6076B7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D5FE3-4427-DC4A-AE80-541312E8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9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4B5E-098A-7BC6-5BFD-C709D0BD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9F527-EFAE-92EC-BCB1-96BDE544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352F-4F0F-51A1-55D3-576C54A1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AD7B9-2480-2DD3-448C-4D913E8CD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493ED-20B9-D6A1-6E19-6DA802A03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C27BB-A190-931F-43DC-04178458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9D9AA-8FBB-49BA-7D53-A95E5AD4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9D39B-48E4-B4ED-38B1-7412903E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80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7650-B070-3DAA-533B-E35B35BF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EFCAC-1D60-CFD0-26A4-902F1513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34C0B-E060-3FFB-8C53-B1C7939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3345C-BDD8-8085-502E-1BAFA16D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5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3DA21-A54D-01A1-9613-ABD0C0AC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C8C6D-6C61-8A5D-6C13-F2A9EEEA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08048-B505-1037-2E4A-4563652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8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6F9F-4EE2-1680-7EAA-01617D84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06CA-EDC3-7D6E-7D52-83552E19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C7E97-DF47-088E-4CDB-A44DE2D7F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19F87-FA46-D3F7-F628-E7FD9078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39F9D-2FD5-DFCF-6E35-479CB47F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ACCDD-EADA-BEA5-F51E-059BABCB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5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6991-F2A2-6E38-456B-C54A3B63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8BF44-753C-EF9C-591D-80AAA0D69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68E19-42EF-5B72-EEE2-82CA18B22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89954-75BE-35CE-94F9-A133D91B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D9FD-56AE-451A-AF89-2ACD237B895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DFD8B-8C23-028E-E584-BB370D2D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7E19-C1A2-99FC-F16E-843A7BB7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7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D4051-4450-5A20-77F5-12417015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21A99-237A-4E80-93F3-E0C317B80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CAD9-513B-2D1D-8364-601FC6E59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0CD9FD-56AE-451A-AF89-2ACD237B895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40347-D8C3-4E29-C5F3-9AC976498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9E5B-7EA4-84FC-7723-315134972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7DE70-E816-433C-84AD-0C39F827C22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41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18715CD-4831-B8FE-4997-4D6DAB6FB134}"/>
              </a:ext>
            </a:extLst>
          </p:cNvPr>
          <p:cNvGrpSpPr/>
          <p:nvPr/>
        </p:nvGrpSpPr>
        <p:grpSpPr>
          <a:xfrm>
            <a:off x="2313840" y="322770"/>
            <a:ext cx="7075966" cy="4652351"/>
            <a:chOff x="2313840" y="322770"/>
            <a:chExt cx="7075966" cy="4652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F98C37F-45AA-C58B-F872-2F9184412302}"/>
                    </a:ext>
                  </a:extLst>
                </p:cNvPr>
                <p:cNvSpPr/>
                <p:nvPr/>
              </p:nvSpPr>
              <p:spPr>
                <a:xfrm>
                  <a:off x="3119302" y="953725"/>
                  <a:ext cx="2829214" cy="1219199"/>
                </a:xfrm>
                <a:prstGeom prst="rect">
                  <a:avLst/>
                </a:prstGeom>
                <a:solidFill>
                  <a:srgbClr val="F3965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b="1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Conv1d</a:t>
                  </a:r>
                </a:p>
                <a:p>
                  <a:pPr algn="ctr"/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#Output </a:t>
                  </a:r>
                  <a:r>
                    <a:rPr lang="en-GB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channels</a:t>
                  </a:r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= 64</a:t>
                  </a:r>
                </a:p>
                <a:p>
                  <a:pPr algn="ctr"/>
                  <a:r>
                    <a:rPr lang="pt-PT" sz="1200" dirty="0" err="1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Kernel</a:t>
                  </a:r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</a:t>
                  </a:r>
                  <a:r>
                    <a:rPr lang="pt-PT" sz="1200" dirty="0" err="1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size</a:t>
                  </a:r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= 16</a:t>
                  </a:r>
                </a:p>
                <a:p>
                  <a:pPr algn="ctr"/>
                  <a:r>
                    <a:rPr lang="pt-PT" sz="1200" dirty="0" err="1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Stride</a:t>
                  </a:r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= 2</a:t>
                  </a:r>
                </a:p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Padding = (kernel size – 1) </a:t>
                  </a:r>
                  <a14:m>
                    <m:oMath xmlns:m="http://schemas.openxmlformats.org/officeDocument/2006/math">
                      <m:r>
                        <a:rPr lang="en-GB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GB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dilation </a:t>
                  </a:r>
                  <a:endParaRPr lang="pt-PT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Dilation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a14:m>
                  <a:endParaRPr lang="en-GB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F98C37F-45AA-C58B-F872-2F91844123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302" y="953725"/>
                  <a:ext cx="2829214" cy="1219199"/>
                </a:xfrm>
                <a:prstGeom prst="rect">
                  <a:avLst/>
                </a:prstGeom>
                <a:blipFill>
                  <a:blip r:embed="rId2"/>
                  <a:stretch>
                    <a:fillRect b="-197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905F25-C618-F7E8-27DA-AF78C33CA316}"/>
                </a:ext>
              </a:extLst>
            </p:cNvPr>
            <p:cNvSpPr/>
            <p:nvPr/>
          </p:nvSpPr>
          <p:spPr>
            <a:xfrm>
              <a:off x="3119300" y="2379402"/>
              <a:ext cx="2829214" cy="432619"/>
            </a:xfrm>
            <a:prstGeom prst="rect">
              <a:avLst/>
            </a:prstGeom>
            <a:solidFill>
              <a:srgbClr val="AA15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BatchNorm1d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#Output channels = 64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0E883D3-AAD0-CDF5-69B4-8D3FA0763D05}"/>
                    </a:ext>
                  </a:extLst>
                </p:cNvPr>
                <p:cNvSpPr/>
                <p:nvPr/>
              </p:nvSpPr>
              <p:spPr>
                <a:xfrm>
                  <a:off x="6550732" y="924231"/>
                  <a:ext cx="2839074" cy="1278194"/>
                </a:xfrm>
                <a:prstGeom prst="rect">
                  <a:avLst/>
                </a:prstGeom>
                <a:solidFill>
                  <a:srgbClr val="F3965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b="1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Conv1d</a:t>
                  </a:r>
                </a:p>
                <a:p>
                  <a:pPr algn="ctr"/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#Output </a:t>
                  </a:r>
                  <a:r>
                    <a:rPr lang="pt-PT" sz="1200" dirty="0" err="1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channels</a:t>
                  </a:r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= 64</a:t>
                  </a:r>
                </a:p>
                <a:p>
                  <a:pPr algn="ctr"/>
                  <a:r>
                    <a:rPr lang="pt-PT" sz="1200" dirty="0" err="1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Kernel</a:t>
                  </a:r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</a:t>
                  </a:r>
                  <a:r>
                    <a:rPr lang="pt-PT" sz="1200" dirty="0" err="1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size</a:t>
                  </a:r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= 16</a:t>
                  </a:r>
                </a:p>
                <a:p>
                  <a:pPr algn="ctr"/>
                  <a:r>
                    <a:rPr lang="pt-PT" sz="1200" dirty="0" err="1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Stride</a:t>
                  </a:r>
                  <a:r>
                    <a:rPr lang="pt-PT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= 2</a:t>
                  </a:r>
                </a:p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Padding = (kernel size – 1) </a:t>
                  </a:r>
                  <a14:m>
                    <m:oMath xmlns:m="http://schemas.openxmlformats.org/officeDocument/2006/math">
                      <m:r>
                        <a:rPr lang="en-GB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GB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dilation </a:t>
                  </a:r>
                  <a:endParaRPr lang="pt-PT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Dilation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a14:m>
                  <a:endParaRPr lang="en-GB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0E883D3-AAD0-CDF5-69B4-8D3FA0763D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0732" y="924231"/>
                  <a:ext cx="2839074" cy="12781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70B47C-40CB-0CBC-4FE8-D23BA1F7CB0C}"/>
                </a:ext>
              </a:extLst>
            </p:cNvPr>
            <p:cNvSpPr/>
            <p:nvPr/>
          </p:nvSpPr>
          <p:spPr>
            <a:xfrm>
              <a:off x="6550731" y="2349909"/>
              <a:ext cx="2839073" cy="432619"/>
            </a:xfrm>
            <a:prstGeom prst="rect">
              <a:avLst/>
            </a:prstGeom>
            <a:solidFill>
              <a:srgbClr val="AA15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BatchNorm1d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#Output channels = 64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82F055-8607-76A6-9424-DF39AF6EAD17}"/>
                </a:ext>
              </a:extLst>
            </p:cNvPr>
            <p:cNvSpPr/>
            <p:nvPr/>
          </p:nvSpPr>
          <p:spPr>
            <a:xfrm>
              <a:off x="3119299" y="3018500"/>
              <a:ext cx="2829214" cy="235976"/>
            </a:xfrm>
            <a:prstGeom prst="rect">
              <a:avLst/>
            </a:prstGeom>
            <a:solidFill>
              <a:srgbClr val="6E3B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b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Tanh</a:t>
              </a:r>
              <a:endParaRPr lang="pt-PT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81877B-BFC9-2F9A-52E4-55ED53E8C5E4}"/>
                </a:ext>
              </a:extLst>
            </p:cNvPr>
            <p:cNvSpPr/>
            <p:nvPr/>
          </p:nvSpPr>
          <p:spPr>
            <a:xfrm>
              <a:off x="6550727" y="3018500"/>
              <a:ext cx="2839072" cy="235977"/>
            </a:xfrm>
            <a:prstGeom prst="rect">
              <a:avLst/>
            </a:prstGeom>
            <a:solidFill>
              <a:srgbClr val="6E3B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b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Sigmoid</a:t>
              </a:r>
              <a:endParaRPr lang="pt-PT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D2F3D4-1869-719D-E208-05AD42C14E55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flipH="1">
              <a:off x="4533907" y="2172924"/>
              <a:ext cx="2" cy="2064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45CA4B3-490D-EE50-932E-E7B2F1A1E797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7970268" y="2202425"/>
              <a:ext cx="1" cy="14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2654E4F-5ABE-7FA8-6A3C-E1F89264EDBD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4533906" y="2812021"/>
              <a:ext cx="1" cy="2064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E9EE5B-2935-E1C8-1CD4-68E58060BE82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flipH="1">
              <a:off x="7970263" y="2782528"/>
              <a:ext cx="5" cy="23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AB9C64-819A-9CBB-D558-CB0B7DC3CAE7}"/>
                </a:ext>
              </a:extLst>
            </p:cNvPr>
            <p:cNvSpPr/>
            <p:nvPr/>
          </p:nvSpPr>
          <p:spPr>
            <a:xfrm>
              <a:off x="6102138" y="3519948"/>
              <a:ext cx="294968" cy="294968"/>
            </a:xfrm>
            <a:prstGeom prst="ellipse">
              <a:avLst/>
            </a:prstGeom>
            <a:solidFill>
              <a:srgbClr val="24A7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B31F3C7-9581-9470-5873-BB101735AD62}"/>
                </a:ext>
              </a:extLst>
            </p:cNvPr>
            <p:cNvSpPr/>
            <p:nvPr/>
          </p:nvSpPr>
          <p:spPr>
            <a:xfrm>
              <a:off x="6095999" y="324465"/>
              <a:ext cx="294968" cy="294968"/>
            </a:xfrm>
            <a:prstGeom prst="ellipse">
              <a:avLst/>
            </a:prstGeom>
            <a:solidFill>
              <a:srgbClr val="FFE6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4B5CF6F-FBE4-3131-8073-AFF3084E5E28}"/>
                </a:ext>
              </a:extLst>
            </p:cNvPr>
            <p:cNvCxnSpPr>
              <a:cxnSpLocks/>
              <a:stCxn id="23" idx="4"/>
              <a:endCxn id="109" idx="0"/>
            </p:cNvCxnSpPr>
            <p:nvPr/>
          </p:nvCxnSpPr>
          <p:spPr>
            <a:xfrm flipH="1">
              <a:off x="6243483" y="3814916"/>
              <a:ext cx="6139" cy="865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EDC2133-6154-27DB-87DA-232D59C630A4}"/>
                </a:ext>
              </a:extLst>
            </p:cNvPr>
            <p:cNvSpPr/>
            <p:nvPr/>
          </p:nvSpPr>
          <p:spPr>
            <a:xfrm>
              <a:off x="2531836" y="4075469"/>
              <a:ext cx="294968" cy="294968"/>
            </a:xfrm>
            <a:prstGeom prst="ellipse">
              <a:avLst/>
            </a:prstGeom>
            <a:solidFill>
              <a:srgbClr val="5287C6"/>
            </a:solidFill>
            <a:ln>
              <a:solidFill>
                <a:srgbClr val="0012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</a:t>
              </a:r>
              <a:endPara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6802BC78-E6A4-4914-93DE-77BCF091DA65}"/>
                </a:ext>
              </a:extLst>
            </p:cNvPr>
            <p:cNvCxnSpPr>
              <a:stCxn id="52" idx="2"/>
              <a:endCxn id="85" idx="0"/>
            </p:cNvCxnSpPr>
            <p:nvPr/>
          </p:nvCxnSpPr>
          <p:spPr>
            <a:xfrm rot="10800000" flipV="1">
              <a:off x="2679321" y="471949"/>
              <a:ext cx="3416679" cy="360352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C86AAD5F-5C5D-4031-4522-F4BD22EF96EC}"/>
                </a:ext>
              </a:extLst>
            </p:cNvPr>
            <p:cNvCxnSpPr>
              <a:cxnSpLocks/>
              <a:stCxn id="52" idx="2"/>
              <a:endCxn id="5" idx="0"/>
            </p:cNvCxnSpPr>
            <p:nvPr/>
          </p:nvCxnSpPr>
          <p:spPr>
            <a:xfrm rot="10800000" flipV="1">
              <a:off x="4533909" y="471949"/>
              <a:ext cx="1562090" cy="48177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2CF9D813-2E5B-C266-E807-8D961224E667}"/>
                </a:ext>
              </a:extLst>
            </p:cNvPr>
            <p:cNvCxnSpPr>
              <a:cxnSpLocks/>
              <a:stCxn id="52" idx="6"/>
              <a:endCxn id="9" idx="0"/>
            </p:cNvCxnSpPr>
            <p:nvPr/>
          </p:nvCxnSpPr>
          <p:spPr>
            <a:xfrm>
              <a:off x="6390967" y="471949"/>
              <a:ext cx="1579302" cy="45228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70FE04CE-66A6-1E12-D83F-370040FF7331}"/>
                </a:ext>
              </a:extLst>
            </p:cNvPr>
            <p:cNvCxnSpPr>
              <a:cxnSpLocks/>
              <a:stCxn id="11" idx="2"/>
              <a:endCxn id="23" idx="2"/>
            </p:cNvCxnSpPr>
            <p:nvPr/>
          </p:nvCxnSpPr>
          <p:spPr>
            <a:xfrm rot="16200000" flipH="1">
              <a:off x="5111544" y="2676838"/>
              <a:ext cx="412956" cy="156823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C501EE85-2051-E178-913F-E745BAA4B3FC}"/>
                </a:ext>
              </a:extLst>
            </p:cNvPr>
            <p:cNvCxnSpPr>
              <a:cxnSpLocks/>
              <a:stCxn id="12" idx="2"/>
              <a:endCxn id="23" idx="6"/>
            </p:cNvCxnSpPr>
            <p:nvPr/>
          </p:nvCxnSpPr>
          <p:spPr>
            <a:xfrm rot="5400000">
              <a:off x="6977208" y="2674376"/>
              <a:ext cx="412955" cy="157315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90546634-E5BF-4F47-1F0C-79F2A9E20F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6035" y="2308837"/>
              <a:ext cx="398217" cy="342281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9331045-82FA-F5FC-E735-F610268CFD61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>
              <a:off x="2679320" y="4370437"/>
              <a:ext cx="4946" cy="2605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B6FDC60-A8FA-3BEC-06A4-AA63E6FB15CC}"/>
                </a:ext>
              </a:extLst>
            </p:cNvPr>
            <p:cNvSpPr/>
            <p:nvPr/>
          </p:nvSpPr>
          <p:spPr>
            <a:xfrm>
              <a:off x="6079045" y="4680154"/>
              <a:ext cx="328875" cy="294967"/>
            </a:xfrm>
            <a:prstGeom prst="ellipse">
              <a:avLst/>
            </a:prstGeom>
            <a:solidFill>
              <a:srgbClr val="00124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182ACC1-1538-078D-84F5-4449DC574C97}"/>
                    </a:ext>
                  </a:extLst>
                </p:cNvPr>
                <p:cNvSpPr txBox="1"/>
                <p:nvPr/>
              </p:nvSpPr>
              <p:spPr>
                <a:xfrm>
                  <a:off x="6150472" y="3523559"/>
                  <a:ext cx="2115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182ACC1-1538-078D-84F5-4449DC574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472" y="3523559"/>
                  <a:ext cx="21159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6A41D2-8AE9-1A54-F247-B309E70252DA}"/>
                    </a:ext>
                  </a:extLst>
                </p:cNvPr>
                <p:cNvSpPr txBox="1"/>
                <p:nvPr/>
              </p:nvSpPr>
              <p:spPr>
                <a:xfrm>
                  <a:off x="6155664" y="322770"/>
                  <a:ext cx="176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6A41D2-8AE9-1A54-F247-B309E7025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5664" y="322770"/>
                  <a:ext cx="17690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690" r="-172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D4701EF-348F-AC9A-FEB9-2E52003B397A}"/>
                    </a:ext>
                  </a:extLst>
                </p:cNvPr>
                <p:cNvSpPr txBox="1"/>
                <p:nvPr/>
              </p:nvSpPr>
              <p:spPr>
                <a:xfrm>
                  <a:off x="6160304" y="4647515"/>
                  <a:ext cx="1803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D4701EF-348F-AC9A-FEB9-2E52003B3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304" y="4647515"/>
                  <a:ext cx="18030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4483" r="-34483" b="-2391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570B65-046B-3480-E95E-73B659B8AC7B}"/>
                </a:ext>
              </a:extLst>
            </p:cNvPr>
            <p:cNvGrpSpPr/>
            <p:nvPr/>
          </p:nvGrpSpPr>
          <p:grpSpPr>
            <a:xfrm>
              <a:off x="2313840" y="4596657"/>
              <a:ext cx="730960" cy="327857"/>
              <a:chOff x="2285099" y="4605642"/>
              <a:chExt cx="730960" cy="32785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C3F637C-4592-3786-B5B0-E5A970313B9B}"/>
                  </a:ext>
                </a:extLst>
              </p:cNvPr>
              <p:cNvSpPr/>
              <p:nvPr/>
            </p:nvSpPr>
            <p:spPr>
              <a:xfrm>
                <a:off x="2285099" y="4638532"/>
                <a:ext cx="730960" cy="294967"/>
              </a:xfrm>
              <a:prstGeom prst="ellipse">
                <a:avLst/>
              </a:prstGeom>
              <a:solidFill>
                <a:srgbClr val="0012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b="1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5FF86DF-1BC6-20E4-6B06-36542C0F95FD}"/>
                      </a:ext>
                    </a:extLst>
                  </p:cNvPr>
                  <p:cNvSpPr txBox="1"/>
                  <p:nvPr/>
                </p:nvSpPr>
                <p:spPr>
                  <a:xfrm>
                    <a:off x="2463331" y="4605642"/>
                    <a:ext cx="4319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5FF86DF-1BC6-20E4-6B06-36542C0F9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3331" y="4605642"/>
                    <a:ext cx="43197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085" r="-281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0609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ángulo 148">
            <a:extLst>
              <a:ext uri="{FF2B5EF4-FFF2-40B4-BE49-F238E27FC236}">
                <a16:creationId xmlns:a16="http://schemas.microsoft.com/office/drawing/2014/main" id="{152998D6-6D2D-3262-BC24-24744077C146}"/>
              </a:ext>
            </a:extLst>
          </p:cNvPr>
          <p:cNvSpPr/>
          <p:nvPr/>
        </p:nvSpPr>
        <p:spPr>
          <a:xfrm>
            <a:off x="1962466" y="908615"/>
            <a:ext cx="3019299" cy="317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L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</a:t>
            </a:r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27E8BF28-D4A5-5CCA-7A98-5E9E76B133EC}"/>
              </a:ext>
            </a:extLst>
          </p:cNvPr>
          <p:cNvSpPr/>
          <p:nvPr/>
        </p:nvSpPr>
        <p:spPr>
          <a:xfrm>
            <a:off x="1792653" y="1050637"/>
            <a:ext cx="3019299" cy="317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L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249AE698-4880-8689-F412-B406F288339C}"/>
              </a:ext>
            </a:extLst>
          </p:cNvPr>
          <p:cNvSpPr/>
          <p:nvPr/>
        </p:nvSpPr>
        <p:spPr>
          <a:xfrm>
            <a:off x="1612633" y="1192659"/>
            <a:ext cx="3019299" cy="317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L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</a:t>
            </a: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D6856707-B6A2-5D8B-B06B-1D82DE932696}"/>
              </a:ext>
            </a:extLst>
          </p:cNvPr>
          <p:cNvSpPr/>
          <p:nvPr/>
        </p:nvSpPr>
        <p:spPr>
          <a:xfrm>
            <a:off x="1447979" y="1338339"/>
            <a:ext cx="3019299" cy="317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L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</a:t>
            </a: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51AE91AA-2220-C909-5C43-09BCAF4DE935}"/>
              </a:ext>
            </a:extLst>
          </p:cNvPr>
          <p:cNvSpPr/>
          <p:nvPr/>
        </p:nvSpPr>
        <p:spPr>
          <a:xfrm>
            <a:off x="1265621" y="1475118"/>
            <a:ext cx="3019299" cy="317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L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A81E39E5-BD64-1D07-A6AA-F79FFAA17001}"/>
              </a:ext>
            </a:extLst>
          </p:cNvPr>
          <p:cNvSpPr/>
          <p:nvPr/>
        </p:nvSpPr>
        <p:spPr>
          <a:xfrm>
            <a:off x="1097536" y="1615863"/>
            <a:ext cx="3019299" cy="317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L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104A130B-9697-7FA2-C6BE-99CC0FB60062}"/>
              </a:ext>
            </a:extLst>
          </p:cNvPr>
          <p:cNvCxnSpPr>
            <a:cxnSpLocks/>
          </p:cNvCxnSpPr>
          <p:nvPr/>
        </p:nvCxnSpPr>
        <p:spPr>
          <a:xfrm flipV="1">
            <a:off x="5178647" y="2838529"/>
            <a:ext cx="4001929" cy="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C623F8D0-325D-D0D1-376A-1ABE3CBF87AC}"/>
                  </a:ext>
                </a:extLst>
              </p:cNvPr>
              <p:cNvSpPr txBox="1"/>
              <p:nvPr/>
            </p:nvSpPr>
            <p:spPr>
              <a:xfrm>
                <a:off x="4130387" y="3311139"/>
                <a:ext cx="127470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NL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Skip </a:t>
                </a:r>
              </a:p>
              <a:p>
                <a:pPr algn="ctr"/>
                <a:r>
                  <a:rPr lang="es-E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</a:t>
                </a:r>
                <a:r>
                  <a:rPr lang="es-NL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onnections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𝑦</m:t>
                    </m:r>
                  </m:oMath>
                </a14:m>
                <a:endParaRPr lang="es-NL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 xmlns=""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C623F8D0-325D-D0D1-376A-1ABE3CBF8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87" y="3311139"/>
                <a:ext cx="1274708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E45B5F6E-032B-1915-F770-59E5C24D347F}"/>
              </a:ext>
            </a:extLst>
          </p:cNvPr>
          <p:cNvSpPr/>
          <p:nvPr/>
        </p:nvSpPr>
        <p:spPr>
          <a:xfrm>
            <a:off x="928451" y="1756608"/>
            <a:ext cx="3019299" cy="317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L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637F0A4-8BC3-104C-B456-C2EDDD0474FD}"/>
                  </a:ext>
                </a:extLst>
              </p:cNvPr>
              <p:cNvSpPr txBox="1"/>
              <p:nvPr/>
            </p:nvSpPr>
            <p:spPr>
              <a:xfrm>
                <a:off x="2964789" y="4938462"/>
                <a:ext cx="9679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 </m:t>
                    </m:r>
                  </m:oMath>
                </a14:m>
                <a:r>
                  <a:rPr lang="es-NL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modules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637F0A4-8BC3-104C-B456-C2EDDD047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89" y="4938462"/>
                <a:ext cx="967957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B5CB89B9-B1E1-EF46-DD74-C5F2098CFD69}"/>
              </a:ext>
            </a:extLst>
          </p:cNvPr>
          <p:cNvCxnSpPr>
            <a:cxnSpLocks/>
          </p:cNvCxnSpPr>
          <p:nvPr/>
        </p:nvCxnSpPr>
        <p:spPr>
          <a:xfrm flipH="1" flipV="1">
            <a:off x="2608115" y="1807897"/>
            <a:ext cx="11717" cy="96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121B66E3-72BC-8472-E3C9-3B0DD0071E36}"/>
              </a:ext>
            </a:extLst>
          </p:cNvPr>
          <p:cNvSpPr/>
          <p:nvPr/>
        </p:nvSpPr>
        <p:spPr>
          <a:xfrm>
            <a:off x="1628003" y="2773251"/>
            <a:ext cx="370800" cy="369332"/>
          </a:xfrm>
          <a:prstGeom prst="ellipse">
            <a:avLst/>
          </a:prstGeom>
          <a:solidFill>
            <a:srgbClr val="2FAE68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L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44EA085-2A88-8CC8-DDB8-65284C62DB6D}"/>
                  </a:ext>
                </a:extLst>
              </p:cNvPr>
              <p:cNvSpPr txBox="1"/>
              <p:nvPr/>
            </p:nvSpPr>
            <p:spPr>
              <a:xfrm>
                <a:off x="1565269" y="2839503"/>
                <a:ext cx="52129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NL" sz="900" i="1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tanh</m:t>
                      </m:r>
                      <m:r>
                        <a:rPr lang="es-NL" sz="900" i="1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⁡</m:t>
                      </m:r>
                    </m:oMath>
                  </m:oMathPara>
                </a14:m>
                <a:endParaRPr lang="es-NL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44EA085-2A88-8CC8-DDB8-65284C62D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269" y="2839503"/>
                <a:ext cx="521297" cy="230832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B52783A9-1206-2954-947E-A6998E30D628}"/>
              </a:ext>
            </a:extLst>
          </p:cNvPr>
          <p:cNvSpPr/>
          <p:nvPr/>
        </p:nvSpPr>
        <p:spPr>
          <a:xfrm>
            <a:off x="3235106" y="2800352"/>
            <a:ext cx="370800" cy="369332"/>
          </a:xfrm>
          <a:prstGeom prst="ellipse">
            <a:avLst/>
          </a:prstGeom>
          <a:solidFill>
            <a:srgbClr val="2FAE68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L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434EB45-4FEC-D8F6-5BC2-7C7EBE78C5C2}"/>
                  </a:ext>
                </a:extLst>
              </p:cNvPr>
              <p:cNvSpPr txBox="1"/>
              <p:nvPr/>
            </p:nvSpPr>
            <p:spPr>
              <a:xfrm>
                <a:off x="3275288" y="2838529"/>
                <a:ext cx="31476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NL" sz="1100" i="1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𝜎</m:t>
                      </m:r>
                    </m:oMath>
                  </m:oMathPara>
                </a14:m>
                <a:endParaRPr lang="es-NL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434EB45-4FEC-D8F6-5BC2-7C7EBE78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88" y="2838529"/>
                <a:ext cx="31476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A343A681-53C6-BAC5-B603-92433DD4F62C}"/>
              </a:ext>
            </a:extLst>
          </p:cNvPr>
          <p:cNvSpPr/>
          <p:nvPr/>
        </p:nvSpPr>
        <p:spPr>
          <a:xfrm>
            <a:off x="2471308" y="2616192"/>
            <a:ext cx="288000" cy="28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L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32ADFD9-D65A-569F-2E23-633D2BC3E15A}"/>
                  </a:ext>
                </a:extLst>
              </p:cNvPr>
              <p:cNvSpPr txBox="1"/>
              <p:nvPr/>
            </p:nvSpPr>
            <p:spPr>
              <a:xfrm>
                <a:off x="2443038" y="2617381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NL" sz="1100" i="1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×</m:t>
                      </m:r>
                    </m:oMath>
                  </m:oMathPara>
                </a14:m>
                <a:endParaRPr lang="es-NL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32ADFD9-D65A-569F-2E23-633D2BC3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038" y="2617381"/>
                <a:ext cx="34817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ipse 32">
            <a:extLst>
              <a:ext uri="{FF2B5EF4-FFF2-40B4-BE49-F238E27FC236}">
                <a16:creationId xmlns:a16="http://schemas.microsoft.com/office/drawing/2014/main" id="{D55F9CED-E370-D006-89A1-9A8060B78726}"/>
              </a:ext>
            </a:extLst>
          </p:cNvPr>
          <p:cNvSpPr/>
          <p:nvPr/>
        </p:nvSpPr>
        <p:spPr>
          <a:xfrm>
            <a:off x="2458745" y="2136827"/>
            <a:ext cx="288000" cy="28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L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40" name="Conector angular 39">
            <a:extLst>
              <a:ext uri="{FF2B5EF4-FFF2-40B4-BE49-F238E27FC236}">
                <a16:creationId xmlns:a16="http://schemas.microsoft.com/office/drawing/2014/main" id="{33B80E24-9D52-13F5-7715-682537017F99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2127182" y="2431938"/>
            <a:ext cx="27534" cy="655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4F3FC369-053B-0170-E4A1-6AB2961163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62115" y="2438948"/>
            <a:ext cx="44954" cy="658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EC5BBA71-F1BA-61E9-D0BF-82931ED61AF8}"/>
                  </a:ext>
                </a:extLst>
              </p:cNvPr>
              <p:cNvSpPr txBox="1"/>
              <p:nvPr/>
            </p:nvSpPr>
            <p:spPr>
              <a:xfrm>
                <a:off x="2435595" y="2146706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+</m:t>
                      </m:r>
                    </m:oMath>
                  </m:oMathPara>
                </a14:m>
                <a:endParaRPr lang="es-NL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EC5BBA71-F1BA-61E9-D0BF-82931ED61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595" y="2146706"/>
                <a:ext cx="34817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angular 72">
            <a:extLst>
              <a:ext uri="{FF2B5EF4-FFF2-40B4-BE49-F238E27FC236}">
                <a16:creationId xmlns:a16="http://schemas.microsoft.com/office/drawing/2014/main" id="{44396C26-E274-4FA0-20E5-957C06B2A636}"/>
              </a:ext>
            </a:extLst>
          </p:cNvPr>
          <p:cNvCxnSpPr>
            <a:cxnSpLocks/>
            <a:endCxn id="33" idx="2"/>
          </p:cNvCxnSpPr>
          <p:nvPr/>
        </p:nvCxnSpPr>
        <p:spPr>
          <a:xfrm rot="16200000" flipV="1">
            <a:off x="1240463" y="3499110"/>
            <a:ext cx="2586553" cy="149987"/>
          </a:xfrm>
          <a:prstGeom prst="bentConnector4">
            <a:avLst>
              <a:gd name="adj1" fmla="val 1383"/>
              <a:gd name="adj2" fmla="val 9815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D6A1BB23-9979-5A5E-A681-98F8C4057A50}"/>
                  </a:ext>
                </a:extLst>
              </p:cNvPr>
              <p:cNvSpPr txBox="1"/>
              <p:nvPr/>
            </p:nvSpPr>
            <p:spPr>
              <a:xfrm>
                <a:off x="1472227" y="1878662"/>
                <a:ext cx="11427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NL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NL" sz="1200" i="1" smtClean="0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𝑟𝑒𝑠</m:t>
                        </m:r>
                      </m:sub>
                    </m:sSub>
                  </m:oMath>
                </a14:m>
                <a:endParaRPr lang="es-NL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 xmlns="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D6A1BB23-9979-5A5E-A681-98F8C4057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227" y="1878662"/>
                <a:ext cx="1142749" cy="276999"/>
              </a:xfrm>
              <a:prstGeom prst="rect">
                <a:avLst/>
              </a:prstGeom>
              <a:blipFill>
                <a:blip r:embed="rId9"/>
                <a:stretch>
                  <a:fillRect l="-1111" b="-13043"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8F2501E1-A75A-D5A1-53B4-63A2A3154A6B}"/>
              </a:ext>
            </a:extLst>
          </p:cNvPr>
          <p:cNvCxnSpPr>
            <a:cxnSpLocks/>
          </p:cNvCxnSpPr>
          <p:nvPr/>
        </p:nvCxnSpPr>
        <p:spPr>
          <a:xfrm>
            <a:off x="2619832" y="2529696"/>
            <a:ext cx="2564943" cy="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84F72CF7-F925-739B-6F5C-CB6FB3D99CEB}"/>
              </a:ext>
            </a:extLst>
          </p:cNvPr>
          <p:cNvCxnSpPr>
            <a:cxnSpLocks/>
          </p:cNvCxnSpPr>
          <p:nvPr/>
        </p:nvCxnSpPr>
        <p:spPr>
          <a:xfrm>
            <a:off x="3954379" y="2630549"/>
            <a:ext cx="1230396" cy="23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B17223BF-B81A-B7FD-803E-672063C0FF0D}"/>
              </a:ext>
            </a:extLst>
          </p:cNvPr>
          <p:cNvCxnSpPr>
            <a:cxnSpLocks/>
          </p:cNvCxnSpPr>
          <p:nvPr/>
        </p:nvCxnSpPr>
        <p:spPr>
          <a:xfrm>
            <a:off x="4106779" y="2740734"/>
            <a:ext cx="107799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107A08B5-1D03-0214-BD95-0A24937F1F0E}"/>
              </a:ext>
            </a:extLst>
          </p:cNvPr>
          <p:cNvCxnSpPr>
            <a:cxnSpLocks/>
          </p:cNvCxnSpPr>
          <p:nvPr/>
        </p:nvCxnSpPr>
        <p:spPr>
          <a:xfrm>
            <a:off x="4284920" y="2839624"/>
            <a:ext cx="89985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361BC5F3-5876-8D50-FB1B-4E09BE1E9CA0}"/>
              </a:ext>
            </a:extLst>
          </p:cNvPr>
          <p:cNvCxnSpPr>
            <a:cxnSpLocks/>
          </p:cNvCxnSpPr>
          <p:nvPr/>
        </p:nvCxnSpPr>
        <p:spPr>
          <a:xfrm>
            <a:off x="5184775" y="2433341"/>
            <a:ext cx="0" cy="840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ipse 119">
            <a:extLst>
              <a:ext uri="{FF2B5EF4-FFF2-40B4-BE49-F238E27FC236}">
                <a16:creationId xmlns:a16="http://schemas.microsoft.com/office/drawing/2014/main" id="{BA498B6D-11D3-A9F0-90A4-2FEA0570FFCB}"/>
              </a:ext>
            </a:extLst>
          </p:cNvPr>
          <p:cNvSpPr/>
          <p:nvPr/>
        </p:nvSpPr>
        <p:spPr>
          <a:xfrm>
            <a:off x="5300837" y="2699369"/>
            <a:ext cx="288000" cy="28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L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9388386A-B7CF-6E4B-F92A-4CDABCFAF5F6}"/>
                  </a:ext>
                </a:extLst>
              </p:cNvPr>
              <p:cNvSpPr txBox="1"/>
              <p:nvPr/>
            </p:nvSpPr>
            <p:spPr>
              <a:xfrm>
                <a:off x="5256061" y="2715162"/>
                <a:ext cx="3930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+</m:t>
                      </m:r>
                    </m:oMath>
                  </m:oMathPara>
                </a14:m>
                <a:endParaRPr lang="es-NL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 xmlns=""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9388386A-B7CF-6E4B-F92A-4CDABCFA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061" y="2715162"/>
                <a:ext cx="39305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ángulo 121">
            <a:extLst>
              <a:ext uri="{FF2B5EF4-FFF2-40B4-BE49-F238E27FC236}">
                <a16:creationId xmlns:a16="http://schemas.microsoft.com/office/drawing/2014/main" id="{0FC7834E-3A07-6295-6B2D-341335644A47}"/>
              </a:ext>
            </a:extLst>
          </p:cNvPr>
          <p:cNvSpPr/>
          <p:nvPr/>
        </p:nvSpPr>
        <p:spPr>
          <a:xfrm>
            <a:off x="5747444" y="2688683"/>
            <a:ext cx="595563" cy="349096"/>
          </a:xfrm>
          <a:prstGeom prst="rect">
            <a:avLst/>
          </a:prstGeom>
          <a:solidFill>
            <a:srgbClr val="6495ED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NL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 x 1</a:t>
            </a: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1EC18A4F-37C6-3045-AEF4-DED60D143740}"/>
              </a:ext>
            </a:extLst>
          </p:cNvPr>
          <p:cNvSpPr/>
          <p:nvPr/>
        </p:nvSpPr>
        <p:spPr>
          <a:xfrm>
            <a:off x="6466291" y="2656838"/>
            <a:ext cx="370800" cy="369332"/>
          </a:xfrm>
          <a:prstGeom prst="ellipse">
            <a:avLst/>
          </a:prstGeom>
          <a:solidFill>
            <a:srgbClr val="2FAE68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L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3AD9713F-8146-AC41-C1D5-3659752FAFE6}"/>
                  </a:ext>
                </a:extLst>
              </p:cNvPr>
              <p:cNvSpPr txBox="1"/>
              <p:nvPr/>
            </p:nvSpPr>
            <p:spPr>
              <a:xfrm>
                <a:off x="6394113" y="2711608"/>
                <a:ext cx="6136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NL" sz="1100" dirty="0">
                    <a:ea typeface="DEJAVU SANS" panose="020B0603030804020204" pitchFamily="34" charset="0"/>
                    <a:cs typeface="DEJAVU SANS" panose="020B0603030804020204" pitchFamily="34" charset="0"/>
                  </a:rPr>
                  <a:t>ReLU</a:t>
                </a:r>
                <a14:m>
                  <m:oMath xmlns:m="http://schemas.openxmlformats.org/officeDocument/2006/math">
                    <m:r>
                      <a:rPr lang="es-NL" sz="1100" i="1" dirty="0" smtClean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⁡</m:t>
                    </m:r>
                  </m:oMath>
                </a14:m>
                <a:endParaRPr lang="es-NL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 xmlns=""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3AD9713F-8146-AC41-C1D5-3659752FA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13" y="2711608"/>
                <a:ext cx="613694" cy="261610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ángulo 128">
            <a:extLst>
              <a:ext uri="{FF2B5EF4-FFF2-40B4-BE49-F238E27FC236}">
                <a16:creationId xmlns:a16="http://schemas.microsoft.com/office/drawing/2014/main" id="{791991E6-F9AF-9731-0D83-492677339137}"/>
              </a:ext>
            </a:extLst>
          </p:cNvPr>
          <p:cNvSpPr/>
          <p:nvPr/>
        </p:nvSpPr>
        <p:spPr>
          <a:xfrm>
            <a:off x="7014499" y="2688683"/>
            <a:ext cx="669508" cy="349096"/>
          </a:xfrm>
          <a:prstGeom prst="rect">
            <a:avLst/>
          </a:prstGeom>
          <a:solidFill>
            <a:srgbClr val="D96D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NL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Dense</a:t>
            </a: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EF166935-8E4D-20DE-80A0-7064EB05B58A}"/>
              </a:ext>
            </a:extLst>
          </p:cNvPr>
          <p:cNvSpPr/>
          <p:nvPr/>
        </p:nvSpPr>
        <p:spPr>
          <a:xfrm>
            <a:off x="7830184" y="2637988"/>
            <a:ext cx="370800" cy="369332"/>
          </a:xfrm>
          <a:prstGeom prst="ellipse">
            <a:avLst/>
          </a:prstGeom>
          <a:solidFill>
            <a:srgbClr val="2FAE68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L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F3979188-FC22-1232-86FD-75DD390CB297}"/>
                  </a:ext>
                </a:extLst>
              </p:cNvPr>
              <p:cNvSpPr txBox="1"/>
              <p:nvPr/>
            </p:nvSpPr>
            <p:spPr>
              <a:xfrm>
                <a:off x="7764987" y="2711608"/>
                <a:ext cx="6136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NL" sz="1100" dirty="0">
                    <a:ea typeface="DEJAVU SANS" panose="020B0603030804020204" pitchFamily="34" charset="0"/>
                    <a:cs typeface="DEJAVU SANS" panose="020B0603030804020204" pitchFamily="34" charset="0"/>
                  </a:rPr>
                  <a:t>ReLU</a:t>
                </a:r>
                <a14:m>
                  <m:oMath xmlns:m="http://schemas.openxmlformats.org/officeDocument/2006/math">
                    <m:r>
                      <a:rPr lang="es-NL" sz="1100" i="1" dirty="0" smtClean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⁡</m:t>
                    </m:r>
                  </m:oMath>
                </a14:m>
                <a:endParaRPr lang="es-NL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 xmlns="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F3979188-FC22-1232-86FD-75DD390CB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87" y="2711608"/>
                <a:ext cx="613694" cy="261610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ángulo 131">
            <a:extLst>
              <a:ext uri="{FF2B5EF4-FFF2-40B4-BE49-F238E27FC236}">
                <a16:creationId xmlns:a16="http://schemas.microsoft.com/office/drawing/2014/main" id="{D3077CC1-3D68-1F8E-202B-B28BBC704FDC}"/>
              </a:ext>
            </a:extLst>
          </p:cNvPr>
          <p:cNvSpPr/>
          <p:nvPr/>
        </p:nvSpPr>
        <p:spPr>
          <a:xfrm>
            <a:off x="8335408" y="2681788"/>
            <a:ext cx="669508" cy="349096"/>
          </a:xfrm>
          <a:prstGeom prst="rect">
            <a:avLst/>
          </a:prstGeom>
          <a:solidFill>
            <a:srgbClr val="D96D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NL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Dense</a:t>
            </a:r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ABF5F742-E3C3-8821-D73D-4B0C4F0ABBBA}"/>
              </a:ext>
            </a:extLst>
          </p:cNvPr>
          <p:cNvCxnSpPr>
            <a:cxnSpLocks/>
          </p:cNvCxnSpPr>
          <p:nvPr/>
        </p:nvCxnSpPr>
        <p:spPr>
          <a:xfrm flipV="1">
            <a:off x="3420506" y="3169684"/>
            <a:ext cx="0" cy="511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B52EEADF-57A0-8F3E-24D1-F1896ACB6FA7}"/>
              </a:ext>
            </a:extLst>
          </p:cNvPr>
          <p:cNvCxnSpPr>
            <a:cxnSpLocks/>
          </p:cNvCxnSpPr>
          <p:nvPr/>
        </p:nvCxnSpPr>
        <p:spPr>
          <a:xfrm flipV="1">
            <a:off x="3422215" y="3644846"/>
            <a:ext cx="0" cy="1076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EF6BBB85-98AB-EFC2-D10E-6C46FBC9FE4A}"/>
                  </a:ext>
                </a:extLst>
              </p:cNvPr>
              <p:cNvSpPr/>
              <p:nvPr/>
            </p:nvSpPr>
            <p:spPr>
              <a:xfrm>
                <a:off x="2898943" y="3793717"/>
                <a:ext cx="995956" cy="730800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NL" sz="9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Conv1D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𝑓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=64</m:t>
                      </m:r>
                    </m:oMath>
                  </m:oMathPara>
                </a14:m>
                <a:endParaRPr lang="en-US" sz="900" b="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𝑘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=16</m:t>
                      </m:r>
                    </m:oMath>
                  </m:oMathPara>
                </a14:m>
                <a:endParaRPr lang="en-US" sz="900" b="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NL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𝑝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𝑘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 −1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ANS" panose="020B0603030804020204" pitchFamily="34" charset="0"/>
                        </a:rPr>
                        <m:t>×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ANS" panose="020B0603030804020204" pitchFamily="34" charset="0"/>
                        </a:rPr>
                        <m:t>𝑑</m:t>
                      </m:r>
                    </m:oMath>
                  </m:oMathPara>
                </a14:m>
                <a:endParaRPr lang="es-NL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EF6BBB85-98AB-EFC2-D10E-6C46FBC9F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43" y="3793717"/>
                <a:ext cx="995956" cy="730800"/>
              </a:xfrm>
              <a:prstGeom prst="rect">
                <a:avLst/>
              </a:prstGeom>
              <a:blipFill>
                <a:blip r:embed="rId13"/>
                <a:stretch>
                  <a:fillRect t="-1695" b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CuadroTexto 139">
            <a:extLst>
              <a:ext uri="{FF2B5EF4-FFF2-40B4-BE49-F238E27FC236}">
                <a16:creationId xmlns:a16="http://schemas.microsoft.com/office/drawing/2014/main" id="{7DEFE365-7576-7FCD-94F3-1B997C4C8985}"/>
              </a:ext>
            </a:extLst>
          </p:cNvPr>
          <p:cNvSpPr txBox="1"/>
          <p:nvPr/>
        </p:nvSpPr>
        <p:spPr>
          <a:xfrm>
            <a:off x="9145309" y="2714933"/>
            <a:ext cx="808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L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Output</a:t>
            </a:r>
          </a:p>
        </p:txBody>
      </p: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3DAB518B-A880-83AE-0C72-5BD9F17B5953}"/>
              </a:ext>
            </a:extLst>
          </p:cNvPr>
          <p:cNvCxnSpPr>
            <a:cxnSpLocks/>
          </p:cNvCxnSpPr>
          <p:nvPr/>
        </p:nvCxnSpPr>
        <p:spPr>
          <a:xfrm flipV="1">
            <a:off x="2608115" y="4938943"/>
            <a:ext cx="0" cy="291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uadroTexto 143">
                <a:extLst>
                  <a:ext uri="{FF2B5EF4-FFF2-40B4-BE49-F238E27FC236}">
                    <a16:creationId xmlns:a16="http://schemas.microsoft.com/office/drawing/2014/main" id="{1558261C-E4D8-19F5-AD3E-0256F1DFBA71}"/>
                  </a:ext>
                </a:extLst>
              </p:cNvPr>
              <p:cNvSpPr txBox="1"/>
              <p:nvPr/>
            </p:nvSpPr>
            <p:spPr>
              <a:xfrm>
                <a:off x="2208033" y="5193974"/>
                <a:ext cx="7199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NL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𝑥</m:t>
                    </m:r>
                  </m:oMath>
                </a14:m>
                <a:endParaRPr lang="es-NL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 xmlns="">
          <p:sp>
            <p:nvSpPr>
              <p:cNvPr id="144" name="CuadroTexto 143">
                <a:extLst>
                  <a:ext uri="{FF2B5EF4-FFF2-40B4-BE49-F238E27FC236}">
                    <a16:creationId xmlns:a16="http://schemas.microsoft.com/office/drawing/2014/main" id="{1558261C-E4D8-19F5-AD3E-0256F1DFB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033" y="5193974"/>
                <a:ext cx="719941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2B46D51D-3D35-2E7B-A5D4-FB78703F8E14}"/>
              </a:ext>
            </a:extLst>
          </p:cNvPr>
          <p:cNvSpPr txBox="1"/>
          <p:nvPr/>
        </p:nvSpPr>
        <p:spPr>
          <a:xfrm>
            <a:off x="6898437" y="3012790"/>
            <a:ext cx="942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L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</a:t>
            </a:r>
            <a:r>
              <a:rPr lang="es-NL" sz="1100" dirty="0"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1856, </a:t>
            </a:r>
            <a:r>
              <a:rPr lang="es-NL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50)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80DF0553-DA8C-117D-58DC-457E51B775F1}"/>
              </a:ext>
            </a:extLst>
          </p:cNvPr>
          <p:cNvSpPr/>
          <p:nvPr/>
        </p:nvSpPr>
        <p:spPr>
          <a:xfrm>
            <a:off x="2898943" y="3383586"/>
            <a:ext cx="995956" cy="254669"/>
          </a:xfrm>
          <a:prstGeom prst="rect">
            <a:avLst/>
          </a:prstGeom>
          <a:solidFill>
            <a:srgbClr val="FD8A0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Batch</a:t>
            </a:r>
          </a:p>
          <a:p>
            <a:pPr algn="ctr"/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Normalization</a:t>
            </a:r>
            <a:endParaRPr lang="es-NL" sz="9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462F33F-9322-AFB9-D7B0-DE4CEC2E48BD}"/>
              </a:ext>
            </a:extLst>
          </p:cNvPr>
          <p:cNvSpPr txBox="1"/>
          <p:nvPr/>
        </p:nvSpPr>
        <p:spPr>
          <a:xfrm>
            <a:off x="8358301" y="3007320"/>
            <a:ext cx="652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L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(50, 1)</a:t>
            </a: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8E3F9E40-5C1D-1B38-029F-A922DC4F6598}"/>
              </a:ext>
            </a:extLst>
          </p:cNvPr>
          <p:cNvCxnSpPr>
            <a:cxnSpLocks/>
          </p:cNvCxnSpPr>
          <p:nvPr/>
        </p:nvCxnSpPr>
        <p:spPr>
          <a:xfrm flipH="1" flipV="1">
            <a:off x="1820606" y="3644846"/>
            <a:ext cx="8465" cy="770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>
            <a:extLst>
              <a:ext uri="{FF2B5EF4-FFF2-40B4-BE49-F238E27FC236}">
                <a16:creationId xmlns:a16="http://schemas.microsoft.com/office/drawing/2014/main" id="{B7CF0989-DBC0-50A4-9A0F-8A7FF8798521}"/>
              </a:ext>
            </a:extLst>
          </p:cNvPr>
          <p:cNvCxnSpPr>
            <a:cxnSpLocks/>
          </p:cNvCxnSpPr>
          <p:nvPr/>
        </p:nvCxnSpPr>
        <p:spPr>
          <a:xfrm flipV="1">
            <a:off x="2603779" y="4520674"/>
            <a:ext cx="817582" cy="216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0DB55CA1-B6E1-AE7A-C946-C4F3DF521A06}"/>
              </a:ext>
            </a:extLst>
          </p:cNvPr>
          <p:cNvCxnSpPr>
            <a:cxnSpLocks/>
            <a:stCxn id="52" idx="2"/>
          </p:cNvCxnSpPr>
          <p:nvPr/>
        </p:nvCxnSpPr>
        <p:spPr>
          <a:xfrm flipH="1" flipV="1">
            <a:off x="1816282" y="3146629"/>
            <a:ext cx="2993" cy="497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7518A97-7702-0CCE-D639-0CCCDFFD40C1}"/>
              </a:ext>
            </a:extLst>
          </p:cNvPr>
          <p:cNvSpPr/>
          <p:nvPr/>
        </p:nvSpPr>
        <p:spPr>
          <a:xfrm>
            <a:off x="1321297" y="3389744"/>
            <a:ext cx="995956" cy="254669"/>
          </a:xfrm>
          <a:prstGeom prst="rect">
            <a:avLst/>
          </a:prstGeom>
          <a:solidFill>
            <a:srgbClr val="FD8A0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Batch</a:t>
            </a:r>
          </a:p>
          <a:p>
            <a:pPr algn="ctr"/>
            <a:r>
              <a:rPr lang="en-US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Normalization</a:t>
            </a:r>
            <a:endParaRPr lang="es-NL" sz="9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63" name="Conector angular 62">
            <a:extLst>
              <a:ext uri="{FF2B5EF4-FFF2-40B4-BE49-F238E27FC236}">
                <a16:creationId xmlns:a16="http://schemas.microsoft.com/office/drawing/2014/main" id="{B71BC7EC-F47D-4AFC-A137-CE2988A07390}"/>
              </a:ext>
            </a:extLst>
          </p:cNvPr>
          <p:cNvCxnSpPr>
            <a:cxnSpLocks/>
          </p:cNvCxnSpPr>
          <p:nvPr/>
        </p:nvCxnSpPr>
        <p:spPr>
          <a:xfrm rot="10800000">
            <a:off x="1822315" y="4520674"/>
            <a:ext cx="782363" cy="216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084136EA-DD2D-47C0-56A3-720A92176285}"/>
              </a:ext>
            </a:extLst>
          </p:cNvPr>
          <p:cNvCxnSpPr>
            <a:cxnSpLocks/>
          </p:cNvCxnSpPr>
          <p:nvPr/>
        </p:nvCxnSpPr>
        <p:spPr>
          <a:xfrm flipV="1">
            <a:off x="2608115" y="4734526"/>
            <a:ext cx="0" cy="2657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A2C53ECF-E232-FA89-4C8C-19853F63C168}"/>
                  </a:ext>
                </a:extLst>
              </p:cNvPr>
              <p:cNvSpPr/>
              <p:nvPr/>
            </p:nvSpPr>
            <p:spPr>
              <a:xfrm>
                <a:off x="1321297" y="3790508"/>
                <a:ext cx="995956" cy="730800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NL" sz="9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Conv1D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𝑓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=64</m:t>
                      </m:r>
                    </m:oMath>
                  </m:oMathPara>
                </a14:m>
                <a:endParaRPr lang="en-US" sz="900" b="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𝑘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=16</m:t>
                      </m:r>
                    </m:oMath>
                  </m:oMathPara>
                </a14:m>
                <a:endParaRPr lang="en-US" sz="900" b="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𝑑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NL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𝑝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𝑘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 −1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ANS" panose="020B0603030804020204" pitchFamily="34" charset="0"/>
                        </a:rPr>
                        <m:t>×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ANS" panose="020B0603030804020204" pitchFamily="34" charset="0"/>
                        </a:rPr>
                        <m:t>𝑑</m:t>
                      </m:r>
                    </m:oMath>
                  </m:oMathPara>
                </a14:m>
                <a:endParaRPr lang="es-NL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 xmlns=""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A2C53ECF-E232-FA89-4C8C-19853F63C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297" y="3790508"/>
                <a:ext cx="995956" cy="730800"/>
              </a:xfrm>
              <a:prstGeom prst="rect">
                <a:avLst/>
              </a:prstGeom>
              <a:blipFill>
                <a:blip r:embed="rId15"/>
                <a:stretch>
                  <a:fillRect t="-1695" b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FEA10FFB-EC4A-2D99-AF28-DAB71AE537D7}"/>
              </a:ext>
            </a:extLst>
          </p:cNvPr>
          <p:cNvCxnSpPr>
            <a:cxnSpLocks/>
          </p:cNvCxnSpPr>
          <p:nvPr/>
        </p:nvCxnSpPr>
        <p:spPr>
          <a:xfrm>
            <a:off x="4467278" y="2933417"/>
            <a:ext cx="71749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3FBF9432-1D20-E854-3787-DC5305B0318F}"/>
              </a:ext>
            </a:extLst>
          </p:cNvPr>
          <p:cNvCxnSpPr>
            <a:cxnSpLocks/>
          </p:cNvCxnSpPr>
          <p:nvPr/>
        </p:nvCxnSpPr>
        <p:spPr>
          <a:xfrm>
            <a:off x="4631928" y="3026170"/>
            <a:ext cx="55284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8EA85383-E4C3-7E30-A60B-3FA2924B8880}"/>
              </a:ext>
            </a:extLst>
          </p:cNvPr>
          <p:cNvCxnSpPr>
            <a:cxnSpLocks/>
          </p:cNvCxnSpPr>
          <p:nvPr/>
        </p:nvCxnSpPr>
        <p:spPr>
          <a:xfrm flipV="1">
            <a:off x="4807742" y="3117020"/>
            <a:ext cx="377033" cy="3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CA37D9F6-F255-0343-188A-6EFA65C166CE}"/>
              </a:ext>
            </a:extLst>
          </p:cNvPr>
          <p:cNvCxnSpPr>
            <a:cxnSpLocks/>
          </p:cNvCxnSpPr>
          <p:nvPr/>
        </p:nvCxnSpPr>
        <p:spPr>
          <a:xfrm>
            <a:off x="4981765" y="3204883"/>
            <a:ext cx="20301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CC8C6-5BCE-E987-4D4C-D2ABF28C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L" dirty="0"/>
              <a:t>Sample colors</a:t>
            </a: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977DEF4-23B9-EB8D-FC96-32FAF3180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74" y="1449267"/>
            <a:ext cx="6007666" cy="457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0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148</Words>
  <Application>Microsoft Macintosh PowerPoint</Application>
  <PresentationFormat>Panorámica</PresentationFormat>
  <Paragraphs>61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Cambria Math</vt:lpstr>
      <vt:lpstr>CMU Serif</vt:lpstr>
      <vt:lpstr>DEJAVU SANS</vt:lpstr>
      <vt:lpstr>Office Theme</vt:lpstr>
      <vt:lpstr>Presentación de PowerPoint</vt:lpstr>
      <vt:lpstr>Presentación de PowerPoint</vt:lpstr>
      <vt:lpstr>Sample colors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 Martins, A.I. (Ana)</dc:creator>
  <cp:lastModifiedBy>Lopez, M. (Melissa)</cp:lastModifiedBy>
  <cp:revision>12</cp:revision>
  <dcterms:created xsi:type="dcterms:W3CDTF">2024-04-22T11:42:49Z</dcterms:created>
  <dcterms:modified xsi:type="dcterms:W3CDTF">2024-07-08T11:22:24Z</dcterms:modified>
</cp:coreProperties>
</file>