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09A6-B1D8-48A2-B395-D10A6AFBE294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5A08-36E5-4261-9148-4FD41DD562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887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09A6-B1D8-48A2-B395-D10A6AFBE294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5A08-36E5-4261-9148-4FD41DD562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878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09A6-B1D8-48A2-B395-D10A6AFBE294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5A08-36E5-4261-9148-4FD41DD562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58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09A6-B1D8-48A2-B395-D10A6AFBE294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5A08-36E5-4261-9148-4FD41DD562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864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09A6-B1D8-48A2-B395-D10A6AFBE294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5A08-36E5-4261-9148-4FD41DD562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168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09A6-B1D8-48A2-B395-D10A6AFBE294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5A08-36E5-4261-9148-4FD41DD562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66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09A6-B1D8-48A2-B395-D10A6AFBE294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5A08-36E5-4261-9148-4FD41DD562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58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09A6-B1D8-48A2-B395-D10A6AFBE294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5A08-36E5-4261-9148-4FD41DD562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22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09A6-B1D8-48A2-B395-D10A6AFBE294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5A08-36E5-4261-9148-4FD41DD562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35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09A6-B1D8-48A2-B395-D10A6AFBE294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5A08-36E5-4261-9148-4FD41DD562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329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09A6-B1D8-48A2-B395-D10A6AFBE294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5A08-36E5-4261-9148-4FD41DD562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400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B09A6-B1D8-48A2-B395-D10A6AFBE294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35A08-36E5-4261-9148-4FD41DD562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907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L’intelligence Artificielle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Un avancée majeure vers la surveillance de masse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8214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/>
          <p:cNvSpPr>
            <a:spLocks noGrp="1"/>
          </p:cNvSpPr>
          <p:nvPr>
            <p:ph sz="half" idx="1"/>
          </p:nvPr>
        </p:nvSpPr>
        <p:spPr>
          <a:xfrm>
            <a:off x="838200" y="1005840"/>
            <a:ext cx="5181600" cy="5171123"/>
          </a:xfrm>
        </p:spPr>
        <p:txBody>
          <a:bodyPr/>
          <a:lstStyle/>
          <a:p>
            <a:r>
              <a:rPr lang="fr-FR" b="1" dirty="0" smtClean="0"/>
              <a:t>2012</a:t>
            </a:r>
          </a:p>
          <a:p>
            <a:pPr marL="0" indent="0">
              <a:buNone/>
            </a:pPr>
            <a:r>
              <a:rPr lang="fr-FR" dirty="0" err="1" smtClean="0"/>
              <a:t>Capgemini</a:t>
            </a:r>
            <a:r>
              <a:rPr lang="fr-FR" dirty="0" smtClean="0"/>
              <a:t> conçoit pour Fedex, leader mondial de la distribution express, </a:t>
            </a:r>
            <a:r>
              <a:rPr lang="fr-FR" dirty="0"/>
              <a:t>une solution automatique, déployée dans chaque pays où est implanté </a:t>
            </a:r>
            <a:br>
              <a:rPr lang="fr-FR" dirty="0"/>
            </a:br>
            <a:r>
              <a:rPr lang="fr-FR" dirty="0" smtClean="0"/>
              <a:t>le </a:t>
            </a:r>
            <a:r>
              <a:rPr lang="fr-FR" dirty="0"/>
              <a:t>groupe, capable de trier, d’analyser et de répondre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aux </a:t>
            </a:r>
            <a:r>
              <a:rPr lang="fr-FR" dirty="0"/>
              <a:t>4000 messages reçus quotidiennement.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>
          <a:xfrm>
            <a:off x="6172200" y="1496291"/>
            <a:ext cx="5181600" cy="4680672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À partir de mots et de données clés comme le nom du client,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la </a:t>
            </a:r>
            <a:r>
              <a:rPr lang="fr-FR" dirty="0"/>
              <a:t>langue du message ou bien encore la référence, le robot était capable de reconnaître la nature de la requête, de transmettre le message à la bonne personne et d’aider cette dernière à répondre de façon appropriée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838200" y="365126"/>
            <a:ext cx="10515600" cy="2001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050" b="1" i="1" dirty="0" smtClean="0"/>
              <a:t>Une brève histoire de l’Intelligence Artificielle	</a:t>
            </a:r>
            <a:endParaRPr lang="fr-FR" sz="1050" b="1" i="1" dirty="0"/>
          </a:p>
        </p:txBody>
      </p:sp>
    </p:spTree>
    <p:extLst>
      <p:ext uri="{BB962C8B-B14F-4D97-AF65-F5344CB8AC3E}">
        <p14:creationId xmlns:p14="http://schemas.microsoft.com/office/powerpoint/2010/main" val="2759706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Définitions, problématiques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V</a:t>
            </a:r>
            <a:r>
              <a:rPr lang="fr-FR" dirty="0" smtClean="0"/>
              <a:t>olonté </a:t>
            </a:r>
            <a:r>
              <a:rPr lang="fr-FR" dirty="0"/>
              <a:t>de trouver comment </a:t>
            </a:r>
            <a:r>
              <a:rPr lang="fr-FR" dirty="0" err="1"/>
              <a:t>artificialiser</a:t>
            </a:r>
            <a:r>
              <a:rPr lang="fr-FR" dirty="0"/>
              <a:t> la propriété humaine de l’intentionnalité, soit notre aptitude à nous orienter consciemment vers des objets extérieurs à nous-mêmes – penser, percevoir, connaître en dehors de nous.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smtClean="0"/>
              <a:t>L’expression </a:t>
            </a:r>
            <a:r>
              <a:rPr lang="fr-FR" dirty="0"/>
              <a:t>décrit avant tout une discipline scientifique, aux problématiques disparates, bien davantage qu’elle évoque une hypothétique entité intelligente, polyvalente et omnipotente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dirty="0" smtClean="0"/>
              <a:t>Il </a:t>
            </a:r>
            <a:r>
              <a:rPr lang="fr-FR" dirty="0"/>
              <a:t>n’y a pas </a:t>
            </a:r>
            <a:r>
              <a:rPr lang="fr-FR" dirty="0" smtClean="0"/>
              <a:t>« une » </a:t>
            </a:r>
            <a:r>
              <a:rPr lang="fr-FR" dirty="0"/>
              <a:t>intelligence artificielle, qui demeure un concept, mais plutôt des logiciels, machines et robots possédant chacun des habilités démontrant une forme d’intelligence.</a:t>
            </a:r>
          </a:p>
        </p:txBody>
      </p:sp>
    </p:spTree>
    <p:extLst>
      <p:ext uri="{BB962C8B-B14F-4D97-AF65-F5344CB8AC3E}">
        <p14:creationId xmlns:p14="http://schemas.microsoft.com/office/powerpoint/2010/main" val="3739436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562793"/>
            <a:ext cx="5181600" cy="461417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Malgré tout, la généralisation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des </a:t>
            </a:r>
            <a:r>
              <a:rPr lang="fr-FR" dirty="0"/>
              <a:t>IA peut entraîner, même aujourd’hui, une forme de </a:t>
            </a:r>
            <a:r>
              <a:rPr lang="fr-FR" dirty="0" smtClean="0"/>
              <a:t>« malaise », </a:t>
            </a:r>
            <a:r>
              <a:rPr lang="fr-FR" dirty="0"/>
              <a:t>qui tient au fait que nous leur </a:t>
            </a:r>
            <a:r>
              <a:rPr lang="fr-FR" dirty="0" smtClean="0"/>
              <a:t>« déléguons » </a:t>
            </a:r>
            <a:r>
              <a:rPr lang="fr-FR" dirty="0"/>
              <a:t>une part de nos capacités typiquement humaines.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562793"/>
            <a:ext cx="5181600" cy="461417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Biais, discrimination et exclusion constituent des effets clairement identifiés des algorithmes et de l’intelligence artificielle. Parfois volontaires, ces phénomènes sont, à l’heure du déploiement des algorithmes de </a:t>
            </a:r>
            <a:r>
              <a:rPr lang="fr-FR" i="1" dirty="0"/>
              <a:t>machine </a:t>
            </a:r>
            <a:r>
              <a:rPr lang="fr-FR" i="1" dirty="0" err="1"/>
              <a:t>learning</a:t>
            </a:r>
            <a:r>
              <a:rPr lang="fr-FR" dirty="0"/>
              <a:t>, le plus souvent inconscients et difficilement repérables.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838200" y="365126"/>
            <a:ext cx="10515600" cy="2001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050" b="1" i="1" dirty="0" smtClean="0"/>
              <a:t>Définitions, problématiques	</a:t>
            </a:r>
            <a:endParaRPr lang="fr-FR" sz="1050" b="1" i="1" dirty="0"/>
          </a:p>
        </p:txBody>
      </p:sp>
    </p:spTree>
    <p:extLst>
      <p:ext uri="{BB962C8B-B14F-4D97-AF65-F5344CB8AC3E}">
        <p14:creationId xmlns:p14="http://schemas.microsoft.com/office/powerpoint/2010/main" val="2919634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brève histoire de l’Intelligence Artificielle</a:t>
            </a:r>
            <a:endParaRPr lang="fr-FR" dirty="0"/>
          </a:p>
        </p:txBody>
      </p:sp>
      <p:pic>
        <p:nvPicPr>
          <p:cNvPr id="2050" name="Picture 2" descr="https://lh3.googleusercontent.com/MMtdf44VRegPmus0nZcxzgILiR4v9ckyDBbcysQHfPZNPT0NDUxzch9l-UpoE8k3IKmOn6XiNZED3Po78us1-u0q1eZpSYw7ri5mGm9KNNGVBcFq7NDZkk2ca5TqbigqhYdqMOU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410" y="1690688"/>
            <a:ext cx="4981180" cy="433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605410" y="6026468"/>
            <a:ext cx="44550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i="1" dirty="0">
                <a:solidFill>
                  <a:srgbClr val="000000"/>
                </a:solidFill>
                <a:latin typeface="Roboto"/>
              </a:rPr>
              <a:t>The </a:t>
            </a:r>
            <a:r>
              <a:rPr lang="fr-FR" sz="1100" i="1" dirty="0" err="1">
                <a:solidFill>
                  <a:srgbClr val="000000"/>
                </a:solidFill>
                <a:latin typeface="Roboto"/>
              </a:rPr>
              <a:t>Turkish</a:t>
            </a:r>
            <a:r>
              <a:rPr lang="fr-FR" sz="1100" i="1" dirty="0">
                <a:solidFill>
                  <a:srgbClr val="000000"/>
                </a:solidFill>
                <a:latin typeface="Roboto"/>
              </a:rPr>
              <a:t> Chess Player </a:t>
            </a:r>
            <a:r>
              <a:rPr lang="fr-FR" sz="1100" dirty="0">
                <a:solidFill>
                  <a:srgbClr val="000000"/>
                </a:solidFill>
                <a:latin typeface="Roboto"/>
              </a:rPr>
              <a:t>de Wolfgang </a:t>
            </a:r>
            <a:r>
              <a:rPr lang="fr-FR" sz="1100" dirty="0" err="1">
                <a:solidFill>
                  <a:srgbClr val="000000"/>
                </a:solidFill>
                <a:latin typeface="Roboto"/>
              </a:rPr>
              <a:t>von</a:t>
            </a:r>
            <a:r>
              <a:rPr lang="fr-FR" sz="1100" dirty="0">
                <a:solidFill>
                  <a:srgbClr val="000000"/>
                </a:solidFill>
                <a:latin typeface="Roboto"/>
              </a:rPr>
              <a:t> </a:t>
            </a:r>
            <a:r>
              <a:rPr lang="fr-FR" sz="1100" dirty="0" err="1" smtClean="0">
                <a:solidFill>
                  <a:srgbClr val="000000"/>
                </a:solidFill>
                <a:latin typeface="Roboto"/>
              </a:rPr>
              <a:t>Kempelen</a:t>
            </a:r>
            <a:r>
              <a:rPr lang="fr-FR" sz="1100" dirty="0" smtClean="0">
                <a:solidFill>
                  <a:srgbClr val="000000"/>
                </a:solidFill>
                <a:latin typeface="Roboto"/>
              </a:rPr>
              <a:t>, XVII</a:t>
            </a:r>
            <a:r>
              <a:rPr lang="fr-FR" sz="1100" baseline="30000" dirty="0" smtClean="0">
                <a:solidFill>
                  <a:srgbClr val="000000"/>
                </a:solidFill>
                <a:latin typeface="Roboto"/>
              </a:rPr>
              <a:t>e</a:t>
            </a:r>
            <a:r>
              <a:rPr lang="fr-FR" sz="1100" dirty="0" smtClean="0">
                <a:solidFill>
                  <a:srgbClr val="000000"/>
                </a:solidFill>
                <a:latin typeface="Roboto"/>
              </a:rPr>
              <a:t> siècle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536359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271847"/>
            <a:ext cx="5181600" cy="4905116"/>
          </a:xfrm>
        </p:spPr>
        <p:txBody>
          <a:bodyPr>
            <a:normAutofit/>
          </a:bodyPr>
          <a:lstStyle/>
          <a:p>
            <a:r>
              <a:rPr lang="fr-FR" b="1" dirty="0" smtClean="0"/>
              <a:t>1947</a:t>
            </a:r>
            <a:r>
              <a:rPr lang="fr-FR" dirty="0" smtClean="0"/>
              <a:t> </a:t>
            </a:r>
          </a:p>
          <a:p>
            <a:pPr marL="0" indent="0">
              <a:buNone/>
            </a:pPr>
            <a:r>
              <a:rPr lang="fr-FR" i="1" dirty="0" err="1" smtClean="0"/>
              <a:t>Memorandum</a:t>
            </a:r>
            <a:r>
              <a:rPr lang="fr-FR" i="1" dirty="0" smtClean="0"/>
              <a:t> Translation</a:t>
            </a:r>
          </a:p>
          <a:p>
            <a:pPr marL="0" indent="0">
              <a:buNone/>
            </a:pPr>
            <a:r>
              <a:rPr lang="fr-FR" dirty="0" smtClean="0"/>
              <a:t>Une note de Warren Weaver envoyée à 250 scientifiques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sur </a:t>
            </a:r>
            <a:r>
              <a:rPr lang="fr-FR" dirty="0"/>
              <a:t>la traduction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automatique des langues, </a:t>
            </a:r>
            <a:br>
              <a:rPr lang="fr-FR" dirty="0" smtClean="0"/>
            </a:br>
            <a:r>
              <a:rPr lang="fr-FR" dirty="0" smtClean="0"/>
              <a:t>émet </a:t>
            </a:r>
            <a:r>
              <a:rPr lang="fr-FR" dirty="0"/>
              <a:t>l’idée qu’une machine pourrait très bien effectuer une tâche qui relève de l’intelligence humaine.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838200" y="365126"/>
            <a:ext cx="10515600" cy="2001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050" b="1" i="1" smtClean="0"/>
              <a:t>Une brève histoire de l’Intelligence Artificielle	</a:t>
            </a:r>
            <a:endParaRPr lang="fr-FR" sz="1050" b="1" i="1" dirty="0"/>
          </a:p>
        </p:txBody>
      </p:sp>
      <p:pic>
        <p:nvPicPr>
          <p:cNvPr id="3074" name="Picture 2" descr="The early history of machine translation began around the 1950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2" r="12218"/>
          <a:stretch/>
        </p:blipFill>
        <p:spPr bwMode="auto">
          <a:xfrm>
            <a:off x="6357881" y="1271847"/>
            <a:ext cx="5196810" cy="243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809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00140"/>
          </a:xfrm>
        </p:spPr>
        <p:txBody>
          <a:bodyPr>
            <a:noAutofit/>
          </a:bodyPr>
          <a:lstStyle/>
          <a:p>
            <a:r>
              <a:rPr lang="fr-FR" sz="1050" b="1" i="1" dirty="0" smtClean="0"/>
              <a:t>Une brève histoire de l’Intelligence Artificielle	</a:t>
            </a:r>
            <a:endParaRPr lang="fr-FR" sz="1050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288473"/>
            <a:ext cx="5181600" cy="4888490"/>
          </a:xfrm>
        </p:spPr>
        <p:txBody>
          <a:bodyPr>
            <a:normAutofit/>
          </a:bodyPr>
          <a:lstStyle/>
          <a:p>
            <a:r>
              <a:rPr lang="fr-FR" b="1" dirty="0" smtClean="0"/>
              <a:t>1950</a:t>
            </a:r>
          </a:p>
          <a:p>
            <a:pPr marL="0" indent="0">
              <a:buNone/>
            </a:pPr>
            <a:r>
              <a:rPr lang="fr-FR" i="1" dirty="0" err="1"/>
              <a:t>Computing</a:t>
            </a:r>
            <a:r>
              <a:rPr lang="fr-FR" i="1" dirty="0"/>
              <a:t> </a:t>
            </a:r>
            <a:r>
              <a:rPr lang="fr-FR" i="1" dirty="0" err="1"/>
              <a:t>Machinery</a:t>
            </a:r>
            <a:r>
              <a:rPr lang="fr-FR" i="1" dirty="0"/>
              <a:t> </a:t>
            </a:r>
            <a:br>
              <a:rPr lang="fr-FR" i="1" dirty="0"/>
            </a:br>
            <a:r>
              <a:rPr lang="fr-FR" i="1" dirty="0" smtClean="0"/>
              <a:t>and Intelligence</a:t>
            </a:r>
          </a:p>
          <a:p>
            <a:pPr marL="0" indent="0">
              <a:buNone/>
            </a:pPr>
            <a:r>
              <a:rPr lang="fr-FR" dirty="0" smtClean="0"/>
              <a:t>Le mathématicien Alan Turing explore le possibilité de définir </a:t>
            </a:r>
            <a:br>
              <a:rPr lang="fr-FR" dirty="0" smtClean="0"/>
            </a:br>
            <a:r>
              <a:rPr lang="fr-FR" dirty="0" smtClean="0"/>
              <a:t>si une machine est consciente </a:t>
            </a:r>
            <a:br>
              <a:rPr lang="fr-FR" dirty="0" smtClean="0"/>
            </a:br>
            <a:r>
              <a:rPr lang="fr-FR" dirty="0" smtClean="0"/>
              <a:t>ou non.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>
          <a:xfrm>
            <a:off x="6172200" y="1288473"/>
            <a:ext cx="5181600" cy="4888490"/>
          </a:xfrm>
        </p:spPr>
        <p:txBody>
          <a:bodyPr>
            <a:normAutofit/>
          </a:bodyPr>
          <a:lstStyle/>
          <a:p>
            <a:r>
              <a:rPr lang="fr-FR" b="1" dirty="0" smtClean="0"/>
              <a:t>Aujourd’hui</a:t>
            </a:r>
            <a:r>
              <a:rPr lang="fr-FR" dirty="0" smtClean="0"/>
              <a:t>, le Test de Turing permet d’évaluer la capacité d’une machine à tenir une conversation humaine.</a:t>
            </a:r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956" y="3690938"/>
            <a:ext cx="43053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147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227889"/>
            <a:ext cx="5181600" cy="4949074"/>
          </a:xfrm>
        </p:spPr>
        <p:txBody>
          <a:bodyPr/>
          <a:lstStyle/>
          <a:p>
            <a:r>
              <a:rPr lang="fr-FR" b="1" dirty="0" smtClean="0"/>
              <a:t>1951</a:t>
            </a:r>
          </a:p>
          <a:p>
            <a:pPr marL="0" indent="0">
              <a:buNone/>
            </a:pPr>
            <a:r>
              <a:rPr lang="fr-FR" dirty="0" smtClean="0"/>
              <a:t>Le scientifique Marvin </a:t>
            </a:r>
            <a:r>
              <a:rPr lang="fr-FR" dirty="0" err="1" smtClean="0"/>
              <a:t>Minsky</a:t>
            </a:r>
            <a:r>
              <a:rPr lang="fr-FR" dirty="0" smtClean="0"/>
              <a:t> conçoit le premier simulateur </a:t>
            </a:r>
            <a:br>
              <a:rPr lang="fr-FR" dirty="0" smtClean="0"/>
            </a:br>
            <a:r>
              <a:rPr lang="fr-FR" dirty="0" smtClean="0"/>
              <a:t>de réseau neuronal</a:t>
            </a:r>
            <a:br>
              <a:rPr lang="fr-FR" dirty="0" smtClean="0"/>
            </a:br>
            <a:r>
              <a:rPr lang="fr-FR" dirty="0" smtClean="0"/>
              <a:t>qui influencera cinquante ans </a:t>
            </a:r>
            <a:br>
              <a:rPr lang="fr-FR" dirty="0" smtClean="0"/>
            </a:br>
            <a:r>
              <a:rPr lang="fr-FR" dirty="0" smtClean="0"/>
              <a:t>de recherche en la matière.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838200" y="365126"/>
            <a:ext cx="10515600" cy="2001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050" b="1" i="1" dirty="0" smtClean="0"/>
              <a:t>Une brève histoire de l’Intelligence Artificielle	</a:t>
            </a:r>
            <a:endParaRPr lang="fr-FR" sz="1050" b="1" i="1" dirty="0"/>
          </a:p>
        </p:txBody>
      </p:sp>
      <p:pic>
        <p:nvPicPr>
          <p:cNvPr id="1026" name="Picture 2" descr="https://www.developpez.com/public/images/news/marvin-minsk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34" y="1227889"/>
            <a:ext cx="4067175" cy="510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chine, Learning, 19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39" y="3865101"/>
            <a:ext cx="4723015" cy="188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926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263535"/>
            <a:ext cx="5181600" cy="4913428"/>
          </a:xfrm>
        </p:spPr>
        <p:txBody>
          <a:bodyPr>
            <a:normAutofit lnSpcReduction="10000"/>
          </a:bodyPr>
          <a:lstStyle/>
          <a:p>
            <a:r>
              <a:rPr lang="fr-FR" b="1" dirty="0" smtClean="0"/>
              <a:t>1956</a:t>
            </a:r>
          </a:p>
          <a:p>
            <a:pPr marL="0" indent="0">
              <a:buNone/>
            </a:pPr>
            <a:r>
              <a:rPr lang="fr-FR" dirty="0" smtClean="0"/>
              <a:t>Colloque scientifique considéré comme acte de naissance de l’intelligence artificielle en tant que domaine de recherche autonome.</a:t>
            </a:r>
          </a:p>
          <a:p>
            <a:r>
              <a:rPr lang="fr-FR" i="1" dirty="0" smtClean="0"/>
              <a:t>Rêves cybernétiques</a:t>
            </a:r>
            <a:r>
              <a:rPr lang="fr-FR" dirty="0" smtClean="0"/>
              <a:t>, </a:t>
            </a:r>
            <a:br>
              <a:rPr lang="fr-FR" dirty="0" smtClean="0"/>
            </a:br>
            <a:r>
              <a:rPr lang="fr-FR" dirty="0" smtClean="0"/>
              <a:t>Norbert Wiener (2014)</a:t>
            </a:r>
          </a:p>
          <a:p>
            <a:pPr marL="0" indent="0">
              <a:buNone/>
            </a:pPr>
            <a:r>
              <a:rPr lang="fr-FR" i="1" dirty="0" smtClean="0"/>
              <a:t>« Programmer une machine pour simuler tous les aspects de l’apprentissage et tout autre trait de l’intelligence ».</a:t>
            </a:r>
            <a:endParaRPr lang="fr-FR" i="1" dirty="0"/>
          </a:p>
        </p:txBody>
      </p:sp>
      <p:pic>
        <p:nvPicPr>
          <p:cNvPr id="4098" name="Picture 2" descr="https://lh5.googleusercontent.com/EnG3YMvfEwaBRaltdnTT8FzmUwqPHr5YgZqq5BALYJdxBUKmNnmdoXiaRAbuR2rRIVPIYHZyH96Xjgfz8PRr5T40P_Nf6B9bU1o0-ww0Ky55RnNdJJqOfLizquRA7fbuf_ykyEIq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263535"/>
            <a:ext cx="5181600" cy="327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838200" y="365126"/>
            <a:ext cx="10515600" cy="2001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050" b="1" i="1" dirty="0" smtClean="0"/>
              <a:t>Une brève histoire de l’Intelligence Artificielle	</a:t>
            </a:r>
            <a:endParaRPr lang="fr-FR" sz="1050" b="1" i="1" dirty="0"/>
          </a:p>
        </p:txBody>
      </p:sp>
    </p:spTree>
    <p:extLst>
      <p:ext uri="{BB962C8B-B14F-4D97-AF65-F5344CB8AC3E}">
        <p14:creationId xmlns:p14="http://schemas.microsoft.com/office/powerpoint/2010/main" val="1855946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942"/>
          </a:xfrm>
        </p:spPr>
        <p:txBody>
          <a:bodyPr>
            <a:normAutofit/>
          </a:bodyPr>
          <a:lstStyle/>
          <a:p>
            <a:r>
              <a:rPr lang="fr-FR" sz="1800" b="1" dirty="0"/>
              <a:t>Dans le champ entrepreneurial, les premiers exemples d’IA émergent dès la fin de la Seconde Guerre mondiale.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1"/>
          </p:nvPr>
        </p:nvSpPr>
        <p:spPr>
          <a:xfrm>
            <a:off x="838200" y="1126067"/>
            <a:ext cx="5181600" cy="5050896"/>
          </a:xfrm>
        </p:spPr>
        <p:txBody>
          <a:bodyPr>
            <a:normAutofit fontScale="92500" lnSpcReduction="20000"/>
          </a:bodyPr>
          <a:lstStyle/>
          <a:p>
            <a:r>
              <a:rPr lang="fr-FR" b="1" dirty="0" smtClean="0"/>
              <a:t>1945</a:t>
            </a:r>
          </a:p>
          <a:p>
            <a:pPr marL="0" indent="0">
              <a:buNone/>
            </a:pPr>
            <a:r>
              <a:rPr lang="fr-FR" dirty="0" smtClean="0"/>
              <a:t>« As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may</a:t>
            </a:r>
            <a:r>
              <a:rPr lang="fr-FR" dirty="0" smtClean="0"/>
              <a:t> </a:t>
            </a:r>
            <a:r>
              <a:rPr lang="fr-FR" dirty="0" err="1" smtClean="0"/>
              <a:t>think</a:t>
            </a:r>
            <a:r>
              <a:rPr lang="fr-FR" dirty="0" smtClean="0"/>
              <a:t> »</a:t>
            </a:r>
          </a:p>
          <a:p>
            <a:pPr marL="0" indent="0">
              <a:buNone/>
            </a:pPr>
            <a:r>
              <a:rPr lang="fr-FR" dirty="0" smtClean="0"/>
              <a:t>Article publié dans </a:t>
            </a:r>
            <a:r>
              <a:rPr lang="fr-FR" i="1" dirty="0" smtClean="0"/>
              <a:t>The Atlantic </a:t>
            </a:r>
            <a:r>
              <a:rPr lang="fr-FR" i="1" dirty="0" err="1" smtClean="0"/>
              <a:t>Monthly</a:t>
            </a:r>
            <a:endParaRPr lang="fr-FR" i="1" dirty="0"/>
          </a:p>
          <a:p>
            <a:pPr marL="0" indent="0">
              <a:buNone/>
            </a:pPr>
            <a:r>
              <a:rPr lang="fr-FR" dirty="0" smtClean="0"/>
              <a:t>L’ingénieur </a:t>
            </a:r>
            <a:r>
              <a:rPr lang="fr-FR" dirty="0"/>
              <a:t>américain </a:t>
            </a:r>
            <a:r>
              <a:rPr lang="fr-FR" dirty="0" err="1"/>
              <a:t>Vannevar</a:t>
            </a:r>
            <a:r>
              <a:rPr lang="fr-FR" dirty="0"/>
              <a:t> Bush évoque les bases des réseaux informatiques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dirty="0" smtClean="0"/>
              <a:t>Il </a:t>
            </a:r>
            <a:r>
              <a:rPr lang="fr-FR" dirty="0"/>
              <a:t>décrit notamment un appareil appelé </a:t>
            </a:r>
            <a:r>
              <a:rPr lang="fr-FR" dirty="0" err="1"/>
              <a:t>Memex</a:t>
            </a:r>
            <a:r>
              <a:rPr lang="fr-FR" dirty="0"/>
              <a:t>, capable d’étendre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la </a:t>
            </a:r>
            <a:r>
              <a:rPr lang="fr-FR" dirty="0"/>
              <a:t>mémoire humaine en organisant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les </a:t>
            </a:r>
            <a:r>
              <a:rPr lang="fr-FR" dirty="0"/>
              <a:t>informations par associations</a:t>
            </a:r>
            <a:r>
              <a:rPr lang="fr-FR" dirty="0" smtClean="0"/>
              <a:t>,</a:t>
            </a:r>
            <a:br>
              <a:rPr lang="fr-FR" dirty="0" smtClean="0"/>
            </a:br>
            <a:r>
              <a:rPr lang="fr-FR" dirty="0" smtClean="0"/>
              <a:t>ce </a:t>
            </a:r>
            <a:r>
              <a:rPr lang="fr-FR" dirty="0"/>
              <a:t>qui permettrait de stocker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des </a:t>
            </a:r>
            <a:r>
              <a:rPr lang="fr-FR" dirty="0"/>
              <a:t>livres, des notes personnelles, des idées, </a:t>
            </a:r>
            <a:r>
              <a:rPr lang="fr-FR" dirty="0" smtClean="0"/>
              <a:t>et </a:t>
            </a:r>
            <a:r>
              <a:rPr lang="fr-FR" dirty="0"/>
              <a:t>de pouvoir les associer entre elles pour les retrouver facilement. 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half" idx="2"/>
          </p:nvPr>
        </p:nvSpPr>
        <p:spPr>
          <a:xfrm>
            <a:off x="6172200" y="1126067"/>
            <a:ext cx="5181600" cy="5050896"/>
          </a:xfrm>
        </p:spPr>
        <p:txBody>
          <a:bodyPr>
            <a:normAutofit fontScale="92500" lnSpcReduction="20000"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Un système très proche de l’hypertexte, qui sera utilisé </a:t>
            </a:r>
            <a:br>
              <a:rPr lang="fr-FR" dirty="0" smtClean="0"/>
            </a:br>
            <a:r>
              <a:rPr lang="fr-FR" dirty="0" smtClean="0"/>
              <a:t>à partir de 1965.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838200" y="365126"/>
            <a:ext cx="10515600" cy="2001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050" b="1" i="1" dirty="0" smtClean="0"/>
              <a:t>Une brève histoire de l’Intelligence Artificielle	</a:t>
            </a:r>
            <a:endParaRPr lang="fr-FR" sz="1050" b="1" i="1" dirty="0"/>
          </a:p>
        </p:txBody>
      </p:sp>
      <p:pic>
        <p:nvPicPr>
          <p:cNvPr id="5122" name="Picture 2" descr="Vannevar Bush - As We May Think by David Edwin Meyers - issu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583" y="1194036"/>
            <a:ext cx="1748676" cy="241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Fig. 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876537"/>
            <a:ext cx="3186310" cy="172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9358510" y="6176963"/>
            <a:ext cx="187289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50" dirty="0" smtClean="0">
                <a:solidFill>
                  <a:srgbClr val="000000"/>
                </a:solidFill>
                <a:latin typeface="Roboto"/>
              </a:rPr>
              <a:t>Ted Nelson, représentation de l’hypertexte (1965)</a:t>
            </a:r>
            <a:endParaRPr lang="fr-FR" sz="1050" dirty="0"/>
          </a:p>
        </p:txBody>
      </p:sp>
      <p:pic>
        <p:nvPicPr>
          <p:cNvPr id="14" name="Picture 6" descr="Meme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194036"/>
            <a:ext cx="2758440" cy="18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6134910" y="3138579"/>
            <a:ext cx="187289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50" dirty="0" err="1" smtClean="0">
                <a:solidFill>
                  <a:srgbClr val="000000"/>
                </a:solidFill>
                <a:latin typeface="Roboto"/>
              </a:rPr>
              <a:t>Vannevar</a:t>
            </a:r>
            <a:r>
              <a:rPr lang="fr-FR" sz="1050" dirty="0" smtClean="0">
                <a:solidFill>
                  <a:srgbClr val="000000"/>
                </a:solidFill>
                <a:latin typeface="Roboto"/>
              </a:rPr>
              <a:t> Bush, </a:t>
            </a:r>
            <a:r>
              <a:rPr lang="fr-FR" sz="1050" dirty="0" err="1" smtClean="0">
                <a:solidFill>
                  <a:srgbClr val="000000"/>
                </a:solidFill>
                <a:latin typeface="Roboto"/>
              </a:rPr>
              <a:t>Memex</a:t>
            </a:r>
            <a:r>
              <a:rPr lang="fr-FR" sz="1050" dirty="0" smtClean="0">
                <a:solidFill>
                  <a:srgbClr val="000000"/>
                </a:solidFill>
                <a:latin typeface="Roboto"/>
              </a:rPr>
              <a:t> (1945)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67517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947651"/>
            <a:ext cx="5181600" cy="5229312"/>
          </a:xfrm>
        </p:spPr>
        <p:txBody>
          <a:bodyPr>
            <a:normAutofit/>
          </a:bodyPr>
          <a:lstStyle/>
          <a:p>
            <a:r>
              <a:rPr lang="fr-FR" b="1" dirty="0" smtClean="0"/>
              <a:t>1962</a:t>
            </a:r>
          </a:p>
          <a:p>
            <a:pPr marL="0" indent="0">
              <a:buNone/>
            </a:pPr>
            <a:r>
              <a:rPr lang="fr-FR" dirty="0" smtClean="0"/>
              <a:t>Présentation de l’outil de reconnaissance vocale numérique IBM </a:t>
            </a:r>
            <a:r>
              <a:rPr lang="fr-FR" dirty="0" err="1" smtClean="0"/>
              <a:t>Shoebox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dirty="0"/>
              <a:t>Le dispositif est capable de reconnaître 16 mots parlés, ainsi que les chiffres allant de 0 à 9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947651"/>
            <a:ext cx="5181600" cy="5229312"/>
          </a:xfrm>
        </p:spPr>
        <p:txBody>
          <a:bodyPr>
            <a:normAutofit/>
          </a:bodyPr>
          <a:lstStyle/>
          <a:p>
            <a:r>
              <a:rPr lang="fr-FR" dirty="0" smtClean="0"/>
              <a:t> </a:t>
            </a:r>
            <a:r>
              <a:rPr lang="fr-FR" dirty="0" err="1" smtClean="0"/>
              <a:t>Shoebox</a:t>
            </a:r>
            <a:r>
              <a:rPr lang="fr-FR" dirty="0" smtClean="0"/>
              <a:t> est le pionnier </a:t>
            </a:r>
            <a:br>
              <a:rPr lang="fr-FR" dirty="0" smtClean="0"/>
            </a:br>
            <a:r>
              <a:rPr lang="fr-FR" dirty="0" smtClean="0"/>
              <a:t>de la reconnaissance vocale numérique.</a:t>
            </a:r>
            <a:endParaRPr lang="fr-FR" b="0" dirty="0" smtClean="0">
              <a:effectLst/>
            </a:endParaRPr>
          </a:p>
          <a:p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838200" y="365126"/>
            <a:ext cx="10515600" cy="2001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050" b="1" i="1" dirty="0" smtClean="0"/>
              <a:t>Une brève histoire de l’Intelligence Artificielle	</a:t>
            </a:r>
            <a:endParaRPr lang="fr-FR" sz="1050" b="1" i="1" dirty="0"/>
          </a:p>
        </p:txBody>
      </p:sp>
      <p:pic>
        <p:nvPicPr>
          <p:cNvPr id="6146" name="Picture 2" descr="IBM Archives: IBM Shoe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77687"/>
            <a:ext cx="5194466" cy="421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BM100 - Pioneering Speech Recogni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43" y="4123460"/>
            <a:ext cx="4191121" cy="236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199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980902"/>
            <a:ext cx="5181600" cy="5196061"/>
          </a:xfrm>
        </p:spPr>
        <p:txBody>
          <a:bodyPr>
            <a:noAutofit/>
          </a:bodyPr>
          <a:lstStyle/>
          <a:p>
            <a:r>
              <a:rPr lang="fr-FR" sz="2200" b="1" dirty="0" smtClean="0"/>
              <a:t>1964</a:t>
            </a:r>
          </a:p>
          <a:p>
            <a:pPr marL="0" indent="0">
              <a:buNone/>
            </a:pPr>
            <a:r>
              <a:rPr lang="fr-FR" sz="2200" dirty="0" smtClean="0"/>
              <a:t>ELIZA, </a:t>
            </a:r>
            <a:r>
              <a:rPr lang="fr-FR" sz="2200" dirty="0"/>
              <a:t> Joseph </a:t>
            </a:r>
            <a:r>
              <a:rPr lang="fr-FR" sz="2200" dirty="0" err="1" smtClean="0"/>
              <a:t>Weissenbaum</a:t>
            </a:r>
            <a:endParaRPr lang="fr-FR" sz="2200" dirty="0" smtClean="0"/>
          </a:p>
          <a:p>
            <a:pPr marL="0" indent="0">
              <a:buNone/>
            </a:pPr>
            <a:r>
              <a:rPr lang="fr-FR" sz="2200" dirty="0" smtClean="0"/>
              <a:t>Système qui simule un psychiatre </a:t>
            </a:r>
            <a:br>
              <a:rPr lang="fr-FR" sz="2200" dirty="0" smtClean="0"/>
            </a:br>
            <a:r>
              <a:rPr lang="fr-FR" sz="2200" dirty="0" smtClean="0"/>
              <a:t>et répond aux questions posées.</a:t>
            </a:r>
          </a:p>
          <a:p>
            <a:pPr marL="0" indent="0">
              <a:buNone/>
            </a:pPr>
            <a:endParaRPr lang="fr-FR" sz="2200" dirty="0" smtClean="0"/>
          </a:p>
          <a:p>
            <a:pPr marL="0" indent="0">
              <a:buNone/>
            </a:pPr>
            <a:endParaRPr lang="fr-FR" sz="2200" dirty="0" smtClean="0"/>
          </a:p>
          <a:p>
            <a:pPr marL="0" indent="0">
              <a:buNone/>
            </a:pPr>
            <a:endParaRPr lang="fr-FR" sz="2200" dirty="0"/>
          </a:p>
          <a:p>
            <a:pPr marL="0" indent="0">
              <a:buNone/>
            </a:pPr>
            <a:endParaRPr lang="fr-FR" sz="2200" dirty="0" smtClean="0"/>
          </a:p>
          <a:p>
            <a:pPr marL="0" indent="0">
              <a:buNone/>
            </a:pPr>
            <a:endParaRPr lang="fr-FR" sz="2200" dirty="0"/>
          </a:p>
          <a:p>
            <a:pPr marL="0" indent="0">
              <a:buNone/>
            </a:pPr>
            <a:endParaRPr lang="fr-FR" sz="2200" dirty="0" smtClean="0"/>
          </a:p>
          <a:p>
            <a:pPr marL="0" indent="0">
              <a:buNone/>
            </a:pPr>
            <a:endParaRPr lang="fr-FR" sz="2200" dirty="0" smtClean="0"/>
          </a:p>
          <a:p>
            <a:pPr marL="0" indent="0">
              <a:buNone/>
            </a:pPr>
            <a:endParaRPr lang="fr-FR" sz="2200" dirty="0" smtClean="0"/>
          </a:p>
          <a:p>
            <a:r>
              <a:rPr lang="fr-FR" sz="2200" dirty="0" smtClean="0"/>
              <a:t>Naissance du </a:t>
            </a:r>
            <a:r>
              <a:rPr lang="fr-FR" sz="2200" dirty="0" err="1" smtClean="0"/>
              <a:t>chatbot</a:t>
            </a:r>
            <a:r>
              <a:rPr lang="fr-FR" sz="2200" dirty="0" smtClean="0"/>
              <a:t>.</a:t>
            </a:r>
          </a:p>
          <a:p>
            <a:pPr marL="0" indent="0">
              <a:buNone/>
            </a:pPr>
            <a:endParaRPr lang="fr-FR" sz="2200" dirty="0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980902"/>
            <a:ext cx="5181600" cy="5196061"/>
          </a:xfrm>
        </p:spPr>
        <p:txBody>
          <a:bodyPr>
            <a:normAutofit/>
          </a:bodyPr>
          <a:lstStyle/>
          <a:p>
            <a:r>
              <a:rPr lang="fr-FR" sz="2200" b="1" dirty="0" smtClean="0"/>
              <a:t>1988</a:t>
            </a:r>
          </a:p>
          <a:p>
            <a:pPr marL="0" indent="0">
              <a:buNone/>
            </a:pPr>
            <a:r>
              <a:rPr lang="fr-FR" sz="2200" dirty="0" err="1" smtClean="0"/>
              <a:t>Jabberwacky</a:t>
            </a:r>
            <a:r>
              <a:rPr lang="fr-FR" sz="2200" dirty="0" smtClean="0"/>
              <a:t>, </a:t>
            </a:r>
            <a:r>
              <a:rPr lang="fr-FR" sz="2200" dirty="0" err="1" smtClean="0"/>
              <a:t>Rolly</a:t>
            </a:r>
            <a:r>
              <a:rPr lang="fr-FR" sz="2200" dirty="0" smtClean="0"/>
              <a:t> Carpenter</a:t>
            </a:r>
          </a:p>
          <a:p>
            <a:pPr marL="0" indent="0">
              <a:buNone/>
            </a:pPr>
            <a:r>
              <a:rPr lang="fr-FR" sz="2200" dirty="0" err="1" smtClean="0"/>
              <a:t>Chatbot</a:t>
            </a:r>
            <a:r>
              <a:rPr lang="fr-FR" sz="2200" dirty="0" smtClean="0"/>
              <a:t> qui simule une conversation humaine d’une façon intéressante, divertissante et drôle. </a:t>
            </a:r>
            <a:br>
              <a:rPr lang="fr-FR" sz="2200" dirty="0" smtClean="0"/>
            </a:br>
            <a:r>
              <a:rPr lang="fr-FR" sz="2200" dirty="0"/>
              <a:t>Cette innovation est la première tentative de création d’une IA en interaction avec l’humain.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838200" y="365126"/>
            <a:ext cx="10515600" cy="2001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050" b="1" i="1" dirty="0" smtClean="0"/>
              <a:t>Une brève histoire de l’Intelligence Artificielle	</a:t>
            </a:r>
            <a:endParaRPr lang="fr-FR" sz="1050" b="1" i="1" dirty="0"/>
          </a:p>
        </p:txBody>
      </p:sp>
      <p:pic>
        <p:nvPicPr>
          <p:cNvPr id="7170" name="Picture 2" descr="https://lh3.googleusercontent.com/UVj7NVKWJqp2s-culKECbOGEmYd2o6Bixeb0QOq07d0cJDdJ8yk6I3eNx7uO82VqM9uTmp6UTQZkk4DfrTqKIC7tifoxaf5W5aqL5QlU0ozGiAH082QTmlsl5hvQU8JH_oVxBj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327" y="2817044"/>
            <a:ext cx="3733800" cy="284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BCS Machine Intelligence Priz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368" y="3790604"/>
            <a:ext cx="2956858" cy="250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686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385</Words>
  <Application>Microsoft Office PowerPoint</Application>
  <PresentationFormat>Grand écran</PresentationFormat>
  <Paragraphs>70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Thème Office</vt:lpstr>
      <vt:lpstr>L’intelligence Artificielle</vt:lpstr>
      <vt:lpstr>Une brève histoire de l’Intelligence Artificielle</vt:lpstr>
      <vt:lpstr>Présentation PowerPoint</vt:lpstr>
      <vt:lpstr>Une brève histoire de l’Intelligence Artificielle </vt:lpstr>
      <vt:lpstr>Présentation PowerPoint</vt:lpstr>
      <vt:lpstr>Présentation PowerPoint</vt:lpstr>
      <vt:lpstr>Dans le champ entrepreneurial, les premiers exemples d’IA émergent dès la fin de la Seconde Guerre mondiale.</vt:lpstr>
      <vt:lpstr>Présentation PowerPoint</vt:lpstr>
      <vt:lpstr>Présentation PowerPoint</vt:lpstr>
      <vt:lpstr>Présentation PowerPoint</vt:lpstr>
      <vt:lpstr>Définitions, problématiques</vt:lpstr>
      <vt:lpstr>Présentation PowerPoint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L’intelligence Artificielle</dc:title>
  <dc:creator>80010-02-08</dc:creator>
  <cp:lastModifiedBy>80010-02-09</cp:lastModifiedBy>
  <cp:revision>15</cp:revision>
  <dcterms:created xsi:type="dcterms:W3CDTF">2021-01-19T07:51:53Z</dcterms:created>
  <dcterms:modified xsi:type="dcterms:W3CDTF">2021-01-19T10:03:42Z</dcterms:modified>
</cp:coreProperties>
</file>