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7" r:id="rId14"/>
    <p:sldId id="260" r:id="rId15"/>
    <p:sldId id="259" r:id="rId16"/>
    <p:sldId id="262" r:id="rId17"/>
    <p:sldId id="261" r:id="rId18"/>
    <p:sldId id="263" r:id="rId19"/>
    <p:sldId id="265" r:id="rId20"/>
    <p:sldId id="266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56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84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6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76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67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93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5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2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97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09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F8B-1A56-46AE-9158-9D4E21A7E908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L’intelligence Artificielle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 avancée majeure vers la surveillance de masse ?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5"/>
            <a:ext cx="10515600" cy="2825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dirty="0" smtClean="0"/>
              <a:t>Anaïs et Juliette</a:t>
            </a:r>
            <a:endParaRPr lang="fr-FR" sz="16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6359525"/>
            <a:ext cx="10515600" cy="2825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dirty="0" smtClean="0"/>
              <a:t>19/01/21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708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/>
          <a:lstStyle/>
          <a:p>
            <a:r>
              <a:rPr lang="fr-FR" b="1" dirty="0" smtClean="0"/>
              <a:t>2012</a:t>
            </a:r>
          </a:p>
          <a:p>
            <a:pPr marL="0" indent="0">
              <a:buNone/>
            </a:pPr>
            <a:r>
              <a:rPr lang="fr-FR" dirty="0" err="1" smtClean="0"/>
              <a:t>Capgemini</a:t>
            </a:r>
            <a:r>
              <a:rPr lang="fr-FR" dirty="0" smtClean="0"/>
              <a:t> conçoit pour Fedex, leader mondial de la distribution express, </a:t>
            </a:r>
            <a:r>
              <a:rPr lang="fr-FR" dirty="0"/>
              <a:t>une solution automatique, déployée dans chaque pays où est implanté </a:t>
            </a:r>
            <a:br>
              <a:rPr lang="fr-FR" dirty="0"/>
            </a:br>
            <a:r>
              <a:rPr lang="fr-FR" dirty="0" smtClean="0"/>
              <a:t>le </a:t>
            </a:r>
            <a:r>
              <a:rPr lang="fr-FR" dirty="0"/>
              <a:t>groupe, capable de trier, d’analyser et de répondre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aux </a:t>
            </a:r>
            <a:r>
              <a:rPr lang="fr-FR" dirty="0"/>
              <a:t>4000 messages reçus quotidiennement.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À partir de mots et de données clés comme le nom du client,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/>
              <a:t>langue du message ou bien encore la référence, le robot était capable de reconnaître la nature de la requête, de transmettre le message à la bonne personne et d’aider cette dernière à répondre de façon </a:t>
            </a:r>
            <a:r>
              <a:rPr lang="fr-FR" dirty="0" smtClean="0"/>
              <a:t>appropriée.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30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Définitions, problématiques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V</a:t>
            </a:r>
            <a:r>
              <a:rPr lang="fr-FR" dirty="0" smtClean="0"/>
              <a:t>olonté </a:t>
            </a:r>
            <a:r>
              <a:rPr lang="fr-FR" dirty="0"/>
              <a:t>de trouver comment </a:t>
            </a:r>
            <a:r>
              <a:rPr lang="fr-FR" dirty="0" err="1"/>
              <a:t>artificialiser</a:t>
            </a:r>
            <a:r>
              <a:rPr lang="fr-FR" dirty="0"/>
              <a:t> la propriété humaine de </a:t>
            </a:r>
            <a:r>
              <a:rPr lang="fr-FR" b="1" dirty="0"/>
              <a:t>l’intentionnalité</a:t>
            </a:r>
            <a:r>
              <a:rPr lang="fr-FR" dirty="0"/>
              <a:t>, soit notre aptitude à nous orienter consciemment vers des objets extérieurs à nous-mêmes – penser, percevoir, connaître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en </a:t>
            </a:r>
            <a:r>
              <a:rPr lang="fr-FR" dirty="0"/>
              <a:t>dehors de nous.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L’expression </a:t>
            </a:r>
            <a:r>
              <a:rPr lang="fr-FR" dirty="0"/>
              <a:t>décrit avant tout une discipline scientifique, aux </a:t>
            </a:r>
            <a:r>
              <a:rPr lang="fr-FR" b="1" dirty="0"/>
              <a:t>problématiques disparates</a:t>
            </a:r>
            <a:r>
              <a:rPr lang="fr-FR" dirty="0"/>
              <a:t>, bien davantage qu’elle évoque une hypothétique entité intelligente, polyvalente et omnipotente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n’y a pas </a:t>
            </a:r>
            <a:r>
              <a:rPr lang="fr-FR" dirty="0" smtClean="0"/>
              <a:t>« une » </a:t>
            </a:r>
            <a:r>
              <a:rPr lang="fr-FR" dirty="0"/>
              <a:t>intelligence artificielle, qui demeure un concept, mais plutôt des </a:t>
            </a:r>
            <a:r>
              <a:rPr lang="fr-FR" b="1" dirty="0"/>
              <a:t>logiciels</a:t>
            </a:r>
            <a:r>
              <a:rPr lang="fr-FR" dirty="0"/>
              <a:t>, </a:t>
            </a:r>
            <a:r>
              <a:rPr lang="fr-FR" b="1" dirty="0"/>
              <a:t>machines</a:t>
            </a:r>
            <a:r>
              <a:rPr lang="fr-FR" dirty="0"/>
              <a:t> et </a:t>
            </a:r>
            <a:r>
              <a:rPr lang="fr-FR" b="1" dirty="0"/>
              <a:t>robots</a:t>
            </a:r>
            <a:r>
              <a:rPr lang="fr-FR" dirty="0"/>
              <a:t> possédant chacun des </a:t>
            </a:r>
            <a:r>
              <a:rPr lang="fr-FR" b="1" dirty="0"/>
              <a:t>habilités</a:t>
            </a:r>
            <a:r>
              <a:rPr lang="fr-FR" dirty="0"/>
              <a:t> démontrant une forme d’intelligence.</a:t>
            </a:r>
          </a:p>
        </p:txBody>
      </p:sp>
    </p:spTree>
    <p:extLst>
      <p:ext uri="{BB962C8B-B14F-4D97-AF65-F5344CB8AC3E}">
        <p14:creationId xmlns:p14="http://schemas.microsoft.com/office/powerpoint/2010/main" val="1936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562793"/>
            <a:ext cx="5181600" cy="461417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Malgré tout, la généralisation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 </a:t>
            </a:r>
            <a:r>
              <a:rPr lang="fr-FR" dirty="0"/>
              <a:t>IA peut entraîner, même aujourd’hui, une forme de </a:t>
            </a:r>
            <a:r>
              <a:rPr lang="fr-FR" dirty="0" smtClean="0"/>
              <a:t>« malaise », </a:t>
            </a:r>
            <a:r>
              <a:rPr lang="fr-FR" dirty="0"/>
              <a:t>qui tient au fait que nous leur </a:t>
            </a:r>
            <a:r>
              <a:rPr lang="fr-FR" dirty="0" smtClean="0"/>
              <a:t>« déléguons » </a:t>
            </a:r>
            <a:r>
              <a:rPr lang="fr-FR" dirty="0"/>
              <a:t>une part de nos capacités typiquement humaines.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562793"/>
            <a:ext cx="5181600" cy="461417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Biais, </a:t>
            </a:r>
            <a:r>
              <a:rPr lang="fr-FR" b="1" dirty="0"/>
              <a:t>discrimination</a:t>
            </a:r>
            <a:r>
              <a:rPr lang="fr-FR" dirty="0"/>
              <a:t> et </a:t>
            </a:r>
            <a:r>
              <a:rPr lang="fr-FR" b="1" dirty="0"/>
              <a:t>exclusion</a:t>
            </a:r>
            <a:r>
              <a:rPr lang="fr-FR" dirty="0"/>
              <a:t> constituent des effets clairement identifiés des algorithmes et de l’intelligence artificielle. Parfois </a:t>
            </a:r>
            <a:r>
              <a:rPr lang="fr-FR" b="1" dirty="0"/>
              <a:t>volontaires</a:t>
            </a:r>
            <a:r>
              <a:rPr lang="fr-FR" dirty="0"/>
              <a:t>, ces phénomènes sont, à l’heure du déploiement des algorithmes de </a:t>
            </a:r>
            <a:r>
              <a:rPr lang="fr-FR" i="1" dirty="0"/>
              <a:t>machine </a:t>
            </a:r>
            <a:r>
              <a:rPr lang="fr-FR" i="1" dirty="0" err="1"/>
              <a:t>learning</a:t>
            </a:r>
            <a:r>
              <a:rPr lang="fr-FR" dirty="0"/>
              <a:t>, le plus souvent inconscients et difficilement repérables.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Définitions, problématiques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68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772900" cy="1202418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L’IA au service des professionnels et des particuliers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9100" y="1704976"/>
            <a:ext cx="11353800" cy="97631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2600" dirty="0" smtClean="0"/>
              <a:t>En lui donnant accès à des bases de données, l’IA pourra alors se mettre au service des professionnels et des foyers ;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6251"/>
            <a:ext cx="5778498" cy="2889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2100" y="2646040"/>
            <a:ext cx="58039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Robots industriels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Deep Learning (reconnaissance faciale, vocale…)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Assistants vocaux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Analyse et compréhension des radiographies mieux que les médecins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Conduite de voitures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Imaginer la partie manquante d’une </a:t>
            </a:r>
            <a:r>
              <a:rPr lang="fr-FR" sz="2400" dirty="0" smtClean="0"/>
              <a:t>image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 smtClean="0"/>
              <a:t>(…)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024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7164" y="2166938"/>
            <a:ext cx="10515600" cy="2852737"/>
          </a:xfrm>
        </p:spPr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</a:rPr>
              <a:t>Quelques exemples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7164" y="5046663"/>
            <a:ext cx="10515600" cy="1500187"/>
          </a:xfrm>
        </p:spPr>
        <p:txBody>
          <a:bodyPr>
            <a:normAutofit/>
          </a:bodyPr>
          <a:lstStyle/>
          <a:p>
            <a:r>
              <a:rPr lang="fr-FR" sz="4400" b="1" i="1" dirty="0" smtClean="0">
                <a:solidFill>
                  <a:schemeClr val="bg1"/>
                </a:solidFill>
              </a:rPr>
              <a:t>d’application des IA et des bases de données</a:t>
            </a:r>
            <a:endParaRPr lang="fr-FR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Une gestion technologique de la crise sanitaire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Israël Aerospace Industry, principal fabricant du secteur aéronautique et de la défense d’Israël, a travaillé ces derniers mois à l’élaboration d’une IA capable de </a:t>
            </a:r>
            <a:r>
              <a:rPr lang="fr-FR" b="1" dirty="0" smtClean="0"/>
              <a:t>prédire l’amélioration </a:t>
            </a:r>
            <a:r>
              <a:rPr lang="fr-FR" dirty="0" smtClean="0"/>
              <a:t>ou </a:t>
            </a:r>
            <a:r>
              <a:rPr lang="fr-FR" b="1" dirty="0" smtClean="0"/>
              <a:t>la détérioration de l’état </a:t>
            </a:r>
            <a:br>
              <a:rPr lang="fr-FR" b="1" dirty="0" smtClean="0"/>
            </a:br>
            <a:r>
              <a:rPr lang="fr-FR" b="1" dirty="0" smtClean="0"/>
              <a:t>de santé</a:t>
            </a:r>
            <a:r>
              <a:rPr lang="fr-FR" dirty="0" smtClean="0"/>
              <a:t> des patients souffrant </a:t>
            </a:r>
            <a:br>
              <a:rPr lang="fr-FR" dirty="0" smtClean="0"/>
            </a:br>
            <a:r>
              <a:rPr lang="fr-FR" dirty="0" smtClean="0"/>
              <a:t>du coronavirus.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2494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En utilisant des données telles que les </a:t>
            </a:r>
            <a:r>
              <a:rPr lang="fr-FR" b="1" dirty="0" smtClean="0"/>
              <a:t>analyses sanguines </a:t>
            </a:r>
            <a:r>
              <a:rPr lang="fr-FR" dirty="0" smtClean="0"/>
              <a:t>et le </a:t>
            </a:r>
            <a:r>
              <a:rPr lang="fr-FR" b="1" dirty="0" smtClean="0"/>
              <a:t>rythme cardiaque </a:t>
            </a:r>
            <a:r>
              <a:rPr lang="fr-FR" dirty="0" smtClean="0"/>
              <a:t>des patients, </a:t>
            </a:r>
            <a:br>
              <a:rPr lang="fr-FR" dirty="0" smtClean="0"/>
            </a:br>
            <a:r>
              <a:rPr lang="fr-FR" dirty="0" smtClean="0"/>
              <a:t>la machine aurait de 90 à 92% </a:t>
            </a:r>
            <a:br>
              <a:rPr lang="fr-FR" dirty="0" smtClean="0"/>
            </a:br>
            <a:r>
              <a:rPr lang="fr-FR" dirty="0" smtClean="0"/>
              <a:t>de taux de réussite, de quoi permettre aux médecins d’</a:t>
            </a:r>
            <a:r>
              <a:rPr lang="fr-FR" b="1" dirty="0" smtClean="0"/>
              <a:t>adapter</a:t>
            </a:r>
            <a:r>
              <a:rPr lang="fr-FR" dirty="0" smtClean="0"/>
              <a:t> les traitements selon la gravité </a:t>
            </a:r>
            <a:br>
              <a:rPr lang="fr-FR" dirty="0" smtClean="0"/>
            </a:br>
            <a:r>
              <a:rPr lang="fr-FR" dirty="0" smtClean="0"/>
              <a:t>des cas.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Quelques exemples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39152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i="1" dirty="0" smtClean="0">
                <a:solidFill>
                  <a:schemeClr val="bg2">
                    <a:lumMod val="50000"/>
                  </a:schemeClr>
                </a:solidFill>
              </a:rPr>
              <a:t>Modèle de prédiction de l’IA développée par l’IAI pour prédire l’évolution de l’état </a:t>
            </a:r>
            <a:br>
              <a:rPr lang="fr-FR" sz="24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400" i="1" dirty="0" smtClean="0">
                <a:solidFill>
                  <a:schemeClr val="bg2">
                    <a:lumMod val="50000"/>
                  </a:schemeClr>
                </a:solidFill>
              </a:rPr>
              <a:t>de santé des patients atteints du Covid-19</a:t>
            </a:r>
            <a:endParaRPr lang="fr-FR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08" y="153988"/>
            <a:ext cx="9818583" cy="5528798"/>
          </a:xfrm>
        </p:spPr>
      </p:pic>
    </p:spTree>
    <p:extLst>
      <p:ext uri="{BB962C8B-B14F-4D97-AF65-F5344CB8AC3E}">
        <p14:creationId xmlns:p14="http://schemas.microsoft.com/office/powerpoint/2010/main" val="13383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98500"/>
            <a:ext cx="5219700" cy="5816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Cette initiative vient en réalité du plus grand Hôpital d’Israël, le Sheba Medical Center, qui a lancé un concours en Mars de façon à mobiliser des ingénieurs militaires, startups et entreprises du secteur.</a:t>
            </a:r>
            <a:br>
              <a:rPr lang="fr-FR" dirty="0" smtClean="0"/>
            </a:br>
            <a:r>
              <a:rPr lang="fr-FR" dirty="0" smtClean="0"/>
              <a:t>Pour cela, l’Hôpital leur a donné accès à des données anonymes </a:t>
            </a:r>
            <a:br>
              <a:rPr lang="fr-FR" dirty="0" smtClean="0"/>
            </a:br>
            <a:r>
              <a:rPr lang="fr-FR" dirty="0" smtClean="0"/>
              <a:t>de plus de 500 patients souffrant </a:t>
            </a:r>
            <a:br>
              <a:rPr lang="fr-FR" dirty="0" smtClean="0"/>
            </a:br>
            <a:r>
              <a:rPr lang="fr-FR" dirty="0" smtClean="0"/>
              <a:t>de la maladie.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« </a:t>
            </a:r>
            <a:r>
              <a:rPr lang="fr-FR" i="1" dirty="0"/>
              <a:t>Nous nous sommes rendus compte au début de la crise que les </a:t>
            </a:r>
            <a:r>
              <a:rPr lang="fr-FR" i="1" dirty="0" smtClean="0"/>
              <a:t>données </a:t>
            </a:r>
            <a:r>
              <a:rPr lang="fr-FR" i="1" dirty="0"/>
              <a:t>allaient jouer un rôle important, 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fr-FR" i="1" dirty="0" smtClean="0"/>
              <a:t>et </a:t>
            </a:r>
            <a:r>
              <a:rPr lang="fr-FR" i="1" dirty="0"/>
              <a:t>beaucoup d’organisations, notamment l’armée et les industries de la défense, ont commencé à nous demander des données </a:t>
            </a:r>
            <a:r>
              <a:rPr lang="fr-FR" dirty="0"/>
              <a:t> </a:t>
            </a:r>
            <a:r>
              <a:rPr lang="fr-FR" dirty="0" smtClean="0"/>
              <a:t>» - M. Eyal, responsable de l’innovation au sein de l’hôpital.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51743"/>
            <a:ext cx="5168900" cy="359251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00800" y="4844256"/>
            <a:ext cx="5168900" cy="1112044"/>
          </a:xfrm>
        </p:spPr>
        <p:txBody>
          <a:bodyPr>
            <a:normAutofit/>
          </a:bodyPr>
          <a:lstStyle/>
          <a:p>
            <a:pPr algn="ctr"/>
            <a:r>
              <a:rPr lang="fr-FR" sz="2000" i="1" dirty="0" smtClean="0">
                <a:solidFill>
                  <a:schemeClr val="bg2">
                    <a:lumMod val="50000"/>
                  </a:schemeClr>
                </a:solidFill>
              </a:rPr>
              <a:t>Professeure Rahav, cheffe de l’unité des maladies infectieuses à l’hôpital Sheba, observe </a:t>
            </a:r>
            <a:br>
              <a:rPr lang="fr-FR" sz="20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000" i="1" dirty="0" smtClean="0">
                <a:solidFill>
                  <a:schemeClr val="bg2">
                    <a:lumMod val="50000"/>
                  </a:schemeClr>
                </a:solidFill>
              </a:rPr>
              <a:t>les données de l’IA développée par l’AIA</a:t>
            </a: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Quelques exemples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9718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621" y="565266"/>
            <a:ext cx="11500757" cy="1325563"/>
          </a:xfrm>
        </p:spPr>
        <p:txBody>
          <a:bodyPr/>
          <a:lstStyle/>
          <a:p>
            <a:r>
              <a:rPr lang="fr-FR" dirty="0" smtClean="0"/>
              <a:t>Unilever présélectionne ses salariés grâce à une 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Depuis plus de 10 ans, l’entreprise Américaine HireVue propose </a:t>
            </a:r>
            <a:br>
              <a:rPr lang="fr-FR" dirty="0" smtClean="0"/>
            </a:br>
            <a:r>
              <a:rPr lang="fr-FR" dirty="0" smtClean="0"/>
              <a:t>à ses clients de faire passer </a:t>
            </a:r>
            <a:br>
              <a:rPr lang="fr-FR" dirty="0" smtClean="0"/>
            </a:br>
            <a:r>
              <a:rPr lang="fr-FR" dirty="0" smtClean="0"/>
              <a:t>des entretiens de </a:t>
            </a:r>
            <a:r>
              <a:rPr lang="fr-FR" b="1" dirty="0" smtClean="0"/>
              <a:t>recrutement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à distance, par </a:t>
            </a:r>
            <a:r>
              <a:rPr lang="fr-FR" b="1" dirty="0" smtClean="0"/>
              <a:t>vidéo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Grâce aux données récoltées depuis une décennie, et une IA pour s’en servir, la plateforme de HireVue </a:t>
            </a:r>
            <a:r>
              <a:rPr lang="fr-FR" b="1" dirty="0" smtClean="0"/>
              <a:t>analyse maintenant les traits et la gestuelle </a:t>
            </a:r>
            <a:r>
              <a:rPr lang="fr-FR" dirty="0" smtClean="0"/>
              <a:t>des candidats filmés, grâce à la reconnaissance faciale.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Unilever dresse un bilan après </a:t>
            </a:r>
            <a:br>
              <a:rPr lang="fr-FR" dirty="0" smtClean="0"/>
            </a:br>
            <a:r>
              <a:rPr lang="fr-FR" dirty="0" smtClean="0"/>
              <a:t>un an d’expérimentation, </a:t>
            </a:r>
            <a:br>
              <a:rPr lang="fr-FR" dirty="0" smtClean="0"/>
            </a:br>
            <a:r>
              <a:rPr lang="fr-FR" dirty="0" smtClean="0"/>
              <a:t>et assure avoir observé une augmentation « significative </a:t>
            </a:r>
            <a:br>
              <a:rPr lang="fr-FR" dirty="0" smtClean="0"/>
            </a:br>
            <a:r>
              <a:rPr lang="fr-FR" dirty="0" smtClean="0"/>
              <a:t>de l’embauche de candidats </a:t>
            </a:r>
            <a:br>
              <a:rPr lang="fr-FR" dirty="0" smtClean="0"/>
            </a:br>
            <a:r>
              <a:rPr lang="fr-FR" dirty="0" smtClean="0"/>
              <a:t>non-blancs. »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Quelques exemples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1178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075531"/>
            <a:ext cx="6108700" cy="4787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Pour espérer avoir un poste de débutant dans l’entreprise, les candidats ont plusieurs étapes de sélection à passer.</a:t>
            </a:r>
          </a:p>
          <a:p>
            <a:pPr marL="0" indent="0">
              <a:buNone/>
            </a:pPr>
            <a:r>
              <a:rPr lang="fr-FR" dirty="0" smtClean="0"/>
              <a:t>Ils sont d’abord </a:t>
            </a:r>
            <a:r>
              <a:rPr lang="fr-FR" b="1" dirty="0" smtClean="0"/>
              <a:t>présélectionnés</a:t>
            </a:r>
            <a:r>
              <a:rPr lang="fr-FR" dirty="0" smtClean="0"/>
              <a:t> par les recruteurs sur des sites comme LinkedIn et Twitter. Puis ils doivent </a:t>
            </a:r>
            <a:r>
              <a:rPr lang="fr-FR" b="1" dirty="0" smtClean="0"/>
              <a:t>jouer</a:t>
            </a:r>
            <a:r>
              <a:rPr lang="fr-FR" dirty="0" smtClean="0"/>
              <a:t> pendant 20 minutes </a:t>
            </a:r>
            <a:r>
              <a:rPr lang="fr-FR" b="1" dirty="0" smtClean="0"/>
              <a:t>à 12 mini-jeux basés sur la neuroscience </a:t>
            </a:r>
            <a:r>
              <a:rPr lang="fr-FR" dirty="0" smtClean="0"/>
              <a:t>avant de pouvoir passer à l’étape suivante.</a:t>
            </a:r>
          </a:p>
          <a:p>
            <a:pPr marL="0" indent="0">
              <a:buNone/>
            </a:pPr>
            <a:r>
              <a:rPr lang="fr-FR" dirty="0" smtClean="0"/>
              <a:t>C’est là qu’intervient l’intelligence artificielle. Les candidats doivent répondre en vidéo face caméra à des questions du type « décrivez </a:t>
            </a:r>
            <a:br>
              <a:rPr lang="fr-FR" dirty="0" smtClean="0"/>
            </a:br>
            <a:r>
              <a:rPr lang="fr-FR" dirty="0" smtClean="0"/>
              <a:t>une situation dans laquelle vous avez utilisé efficacement vos compétences de raisonnement pour gérer quelque chose </a:t>
            </a:r>
            <a:br>
              <a:rPr lang="fr-FR" dirty="0" smtClean="0"/>
            </a:br>
            <a:r>
              <a:rPr lang="fr-FR" dirty="0" smtClean="0"/>
              <a:t>de nouveau ou d’inconnu. ».</a:t>
            </a:r>
          </a:p>
        </p:txBody>
      </p:sp>
      <p:pic>
        <p:nvPicPr>
          <p:cNvPr id="4" name="Picture 2" descr="https://lh5.googleusercontent.com/0MzjKqPpXfMSfIW8RlRNX_Q_aEOkuWKjuCil1t8cBetNvW6HQgXBvbWEbkiTdFzKXny6bFKP2PBRqz3IzxGqhW9F4VqUCeYDJCEH3yYzyBh00kFpC9_Is_GS2zSnATLN-5TcNc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1" y="1075531"/>
            <a:ext cx="4216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442201" y="4341696"/>
            <a:ext cx="4216400" cy="812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i="1" dirty="0" smtClean="0">
                <a:solidFill>
                  <a:schemeClr val="bg2">
                    <a:lumMod val="50000"/>
                  </a:schemeClr>
                </a:solidFill>
              </a:rPr>
              <a:t>Différents points d’ancrages et traits analysés par l’IA de HireVue</a:t>
            </a:r>
            <a:endParaRPr lang="fr-FR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Quelques exemples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6644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brève histoire de l’Intelligence Artificielle</a:t>
            </a:r>
            <a:endParaRPr lang="fr-FR" dirty="0"/>
          </a:p>
        </p:txBody>
      </p:sp>
      <p:pic>
        <p:nvPicPr>
          <p:cNvPr id="2050" name="Picture 2" descr="https://lh3.googleusercontent.com/MMtdf44VRegPmus0nZcxzgILiR4v9ckyDBbcysQHfPZNPT0NDUxzch9l-UpoE8k3IKmOn6XiNZED3Po78us1-u0q1eZpSYw7ri5mGm9KNNGVBcFq7NDZkk2ca5TqbigqhYdqMOU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10" y="1690688"/>
            <a:ext cx="4981180" cy="43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5410" y="6026468"/>
            <a:ext cx="44550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 </a:t>
            </a:r>
            <a:r>
              <a:rPr kumimoji="0" lang="fr-FR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Turkish</a:t>
            </a: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Chess Player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de Wolfgang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von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Kempelen</a:t>
            </a: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, XVII</a:t>
            </a:r>
            <a:r>
              <a:rPr kumimoji="0" lang="fr-FR" sz="11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e</a:t>
            </a: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siècle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0818" y="5124907"/>
            <a:ext cx="8362939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 smtClean="0"/>
              <a:t>Une étoile : peut mieux faire. Cinq étoiles : au top. Le recruteur </a:t>
            </a:r>
            <a:br>
              <a:rPr lang="fr-FR" sz="2400" dirty="0" smtClean="0"/>
            </a:br>
            <a:r>
              <a:rPr lang="fr-FR" sz="2400" dirty="0" smtClean="0"/>
              <a:t>ne se donnera pas la peine de regarder le dossier d’un potentiel nouveau salarié si l’intelligence artificielle l’a mal notée.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6" y="879992"/>
            <a:ext cx="4897782" cy="41549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0818" y="879992"/>
            <a:ext cx="56769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 smtClean="0"/>
              <a:t>Leurs </a:t>
            </a:r>
            <a:r>
              <a:rPr lang="fr-FR" sz="2400" dirty="0"/>
              <a:t>réponses sont </a:t>
            </a:r>
            <a:r>
              <a:rPr lang="fr-FR" sz="2400" b="1" dirty="0"/>
              <a:t>analysées par </a:t>
            </a:r>
            <a:r>
              <a:rPr lang="fr-FR" sz="2400" b="1" dirty="0" smtClean="0"/>
              <a:t>les algorithmes </a:t>
            </a:r>
            <a:r>
              <a:rPr lang="fr-FR" sz="2400" b="1" dirty="0"/>
              <a:t>de reconnaissance </a:t>
            </a:r>
            <a:r>
              <a:rPr lang="fr-FR" sz="2400" b="1" dirty="0" smtClean="0"/>
              <a:t>faciale</a:t>
            </a:r>
            <a:r>
              <a:rPr lang="fr-FR" sz="2400" dirty="0" smtClean="0"/>
              <a:t>, qui </a:t>
            </a:r>
            <a:r>
              <a:rPr lang="fr-FR" sz="2400" dirty="0"/>
              <a:t>vont distinguer la position des yeux, </a:t>
            </a:r>
            <a:r>
              <a:rPr lang="fr-FR" sz="2400" dirty="0" smtClean="0"/>
              <a:t>le </a:t>
            </a:r>
            <a:r>
              <a:rPr lang="fr-FR" sz="2400" dirty="0"/>
              <a:t>sourire, les mouvements de tête et </a:t>
            </a:r>
            <a:r>
              <a:rPr lang="fr-FR" sz="2400" dirty="0" smtClean="0"/>
              <a:t>ainsi </a:t>
            </a:r>
            <a:r>
              <a:rPr lang="fr-FR" sz="2400" dirty="0"/>
              <a:t>tenter de déceler l’enthousiasme </a:t>
            </a:r>
            <a:r>
              <a:rPr lang="fr-FR" sz="2400" dirty="0" smtClean="0"/>
              <a:t>d’un </a:t>
            </a:r>
            <a:r>
              <a:rPr lang="fr-FR" sz="2400" dirty="0"/>
              <a:t>candidat. L’idée étant qu’un </a:t>
            </a:r>
            <a:r>
              <a:rPr lang="fr-FR" sz="2400" dirty="0" smtClean="0"/>
              <a:t>candidat qui </a:t>
            </a:r>
            <a:r>
              <a:rPr lang="fr-FR" sz="2400" dirty="0"/>
              <a:t>semble enthousiaste par sa </a:t>
            </a:r>
            <a:r>
              <a:rPr lang="fr-FR" sz="2400" dirty="0" smtClean="0"/>
              <a:t>gestuelle devrait </a:t>
            </a:r>
            <a:r>
              <a:rPr lang="fr-FR" sz="2400" dirty="0"/>
              <a:t>être à l’aise dans ses relations avec </a:t>
            </a:r>
            <a:r>
              <a:rPr lang="fr-FR" sz="2400" dirty="0" smtClean="0"/>
              <a:t>la clientèle.</a:t>
            </a:r>
            <a:r>
              <a:rPr lang="fr-FR" sz="2400" dirty="0"/>
              <a:t> </a:t>
            </a:r>
            <a:r>
              <a:rPr lang="fr-FR" sz="2400" dirty="0" smtClean="0"/>
              <a:t>Une fois les analyses réalisées, l’intelligence artificielle </a:t>
            </a:r>
            <a:r>
              <a:rPr lang="fr-FR" sz="2400" b="1" dirty="0" smtClean="0"/>
              <a:t>note les candidats </a:t>
            </a:r>
            <a:r>
              <a:rPr lang="fr-FR" sz="2400" dirty="0" smtClean="0"/>
              <a:t>avec une système d’étoiles.</a:t>
            </a:r>
            <a:endParaRPr lang="fr-FR" sz="24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Quelques exemples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41847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3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71847"/>
            <a:ext cx="5181600" cy="4905116"/>
          </a:xfrm>
        </p:spPr>
        <p:txBody>
          <a:bodyPr>
            <a:normAutofit/>
          </a:bodyPr>
          <a:lstStyle/>
          <a:p>
            <a:r>
              <a:rPr lang="fr-FR" b="1" dirty="0" smtClean="0"/>
              <a:t>1947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i="1" dirty="0" err="1" smtClean="0"/>
              <a:t>Memorandum</a:t>
            </a:r>
            <a:r>
              <a:rPr lang="fr-FR" i="1" dirty="0" smtClean="0"/>
              <a:t> Translation</a:t>
            </a:r>
          </a:p>
          <a:p>
            <a:pPr marL="0" indent="0">
              <a:buNone/>
            </a:pPr>
            <a:r>
              <a:rPr lang="fr-FR" dirty="0" smtClean="0"/>
              <a:t>Une note de Warren Weaver envoyée à 250 scientifiques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sur </a:t>
            </a:r>
            <a:r>
              <a:rPr lang="fr-FR" dirty="0"/>
              <a:t>la traduction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automatique des langues, </a:t>
            </a:r>
            <a:br>
              <a:rPr lang="fr-FR" dirty="0" smtClean="0"/>
            </a:br>
            <a:r>
              <a:rPr lang="fr-FR" dirty="0" smtClean="0"/>
              <a:t>émet </a:t>
            </a:r>
            <a:r>
              <a:rPr lang="fr-FR" dirty="0"/>
              <a:t>l’idée qu’une machine pourrait très bien effectuer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une </a:t>
            </a:r>
            <a:r>
              <a:rPr lang="fr-FR" dirty="0"/>
              <a:t>tâche qui relève de l’intelligence humaine.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074" name="Picture 2" descr="The early history of machine translation began around the 1950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r="12218"/>
          <a:stretch/>
        </p:blipFill>
        <p:spPr bwMode="auto">
          <a:xfrm>
            <a:off x="6357881" y="1271847"/>
            <a:ext cx="5196810" cy="243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4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0140"/>
          </a:xfrm>
        </p:spPr>
        <p:txBody>
          <a:bodyPr>
            <a:noAutofit/>
          </a:bodyPr>
          <a:lstStyle/>
          <a:p>
            <a:r>
              <a:rPr lang="fr-FR" sz="1050" b="1" i="1" dirty="0" smtClean="0"/>
              <a:t>Une brève histoire de l’Intelligence Artificielle	</a:t>
            </a:r>
            <a:endParaRPr lang="fr-FR" sz="105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88473"/>
            <a:ext cx="5181600" cy="4888490"/>
          </a:xfrm>
        </p:spPr>
        <p:txBody>
          <a:bodyPr>
            <a:normAutofit/>
          </a:bodyPr>
          <a:lstStyle/>
          <a:p>
            <a:r>
              <a:rPr lang="fr-FR" b="1" dirty="0" smtClean="0"/>
              <a:t>1950</a:t>
            </a:r>
          </a:p>
          <a:p>
            <a:pPr marL="0" indent="0">
              <a:buNone/>
            </a:pPr>
            <a:r>
              <a:rPr lang="fr-FR" i="1" dirty="0" err="1"/>
              <a:t>Computing</a:t>
            </a:r>
            <a:r>
              <a:rPr lang="fr-FR" i="1" dirty="0"/>
              <a:t> </a:t>
            </a:r>
            <a:r>
              <a:rPr lang="fr-FR" i="1" dirty="0" err="1"/>
              <a:t>Machinery</a:t>
            </a:r>
            <a:r>
              <a:rPr lang="fr-FR" i="1" dirty="0"/>
              <a:t> </a:t>
            </a:r>
            <a:br>
              <a:rPr lang="fr-FR" i="1" dirty="0"/>
            </a:br>
            <a:r>
              <a:rPr lang="fr-FR" i="1" dirty="0" smtClean="0"/>
              <a:t>and Intelligence</a:t>
            </a:r>
          </a:p>
          <a:p>
            <a:pPr marL="0" indent="0">
              <a:buNone/>
            </a:pPr>
            <a:r>
              <a:rPr lang="fr-FR" dirty="0" smtClean="0"/>
              <a:t>Le mathématicien Alan Turing explore </a:t>
            </a:r>
            <a:r>
              <a:rPr lang="fr-FR" dirty="0" smtClean="0"/>
              <a:t>la </a:t>
            </a:r>
            <a:r>
              <a:rPr lang="fr-FR" dirty="0" smtClean="0"/>
              <a:t>possibilité de définir </a:t>
            </a:r>
            <a:br>
              <a:rPr lang="fr-FR" dirty="0" smtClean="0"/>
            </a:br>
            <a:r>
              <a:rPr lang="fr-FR" dirty="0" smtClean="0"/>
              <a:t>si une machine est consciente </a:t>
            </a:r>
            <a:br>
              <a:rPr lang="fr-FR" dirty="0" smtClean="0"/>
            </a:br>
            <a:r>
              <a:rPr lang="fr-FR" dirty="0" smtClean="0"/>
              <a:t>ou non.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6172200" y="1288473"/>
            <a:ext cx="5181600" cy="4888490"/>
          </a:xfrm>
        </p:spPr>
        <p:txBody>
          <a:bodyPr>
            <a:normAutofit/>
          </a:bodyPr>
          <a:lstStyle/>
          <a:p>
            <a:r>
              <a:rPr lang="fr-FR" b="1" dirty="0" smtClean="0"/>
              <a:t>Aujourd’hui</a:t>
            </a:r>
            <a:r>
              <a:rPr lang="fr-FR" dirty="0" smtClean="0"/>
              <a:t>, le Test de Turing permet d’évaluer la capacité d’une machine à tenir une conversation humaine.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56" y="3690938"/>
            <a:ext cx="43053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27889"/>
            <a:ext cx="5181600" cy="4949074"/>
          </a:xfrm>
        </p:spPr>
        <p:txBody>
          <a:bodyPr/>
          <a:lstStyle/>
          <a:p>
            <a:r>
              <a:rPr lang="fr-FR" b="1" dirty="0" smtClean="0"/>
              <a:t>1951</a:t>
            </a:r>
          </a:p>
          <a:p>
            <a:pPr marL="0" indent="0">
              <a:buNone/>
            </a:pPr>
            <a:r>
              <a:rPr lang="fr-FR" dirty="0" smtClean="0"/>
              <a:t>Le scientifique Marvin </a:t>
            </a:r>
            <a:r>
              <a:rPr lang="fr-FR" dirty="0" err="1" smtClean="0"/>
              <a:t>Minsky</a:t>
            </a:r>
            <a:r>
              <a:rPr lang="fr-FR" dirty="0" smtClean="0"/>
              <a:t> conçoit le premier simulateur </a:t>
            </a:r>
            <a:br>
              <a:rPr lang="fr-FR" dirty="0" smtClean="0"/>
            </a:br>
            <a:r>
              <a:rPr lang="fr-FR" dirty="0" smtClean="0"/>
              <a:t>de réseau neuronal</a:t>
            </a:r>
            <a:br>
              <a:rPr lang="fr-FR" dirty="0" smtClean="0"/>
            </a:br>
            <a:r>
              <a:rPr lang="fr-FR" dirty="0" smtClean="0"/>
              <a:t>qui influencera cinquante ans </a:t>
            </a:r>
            <a:br>
              <a:rPr lang="fr-FR" dirty="0" smtClean="0"/>
            </a:br>
            <a:r>
              <a:rPr lang="fr-FR" dirty="0" smtClean="0"/>
              <a:t>de recherche en la matière.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26" name="Picture 2" descr="https://www.developpez.com/public/images/news/marvin-mins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4" y="1227889"/>
            <a:ext cx="406717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, Learning, 19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" y="3865101"/>
            <a:ext cx="4723015" cy="188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63535"/>
            <a:ext cx="5181600" cy="4913428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1956</a:t>
            </a:r>
          </a:p>
          <a:p>
            <a:pPr marL="0" indent="0">
              <a:buNone/>
            </a:pPr>
            <a:r>
              <a:rPr lang="fr-FR" dirty="0" smtClean="0"/>
              <a:t>Colloque scientifique considéré comme acte de naissance de l’intelligence artificielle en tant que domaine de recherche autonome.</a:t>
            </a:r>
          </a:p>
          <a:p>
            <a:r>
              <a:rPr lang="fr-FR" i="1" dirty="0" smtClean="0"/>
              <a:t>Rêves cybernétiques</a:t>
            </a:r>
            <a:r>
              <a:rPr lang="fr-FR" dirty="0" smtClean="0"/>
              <a:t>, </a:t>
            </a:r>
            <a:br>
              <a:rPr lang="fr-FR" dirty="0" smtClean="0"/>
            </a:br>
            <a:r>
              <a:rPr lang="fr-FR" dirty="0" smtClean="0"/>
              <a:t>Norbert Wiener (2014)</a:t>
            </a:r>
          </a:p>
          <a:p>
            <a:pPr marL="0" indent="0">
              <a:buNone/>
            </a:pPr>
            <a:r>
              <a:rPr lang="fr-FR" i="1" dirty="0" smtClean="0"/>
              <a:t>« Programmer une machine pour simuler tous les aspects de l’apprentissage et tout autre trait de l’intelligence ».</a:t>
            </a:r>
            <a:endParaRPr lang="fr-FR" i="1" dirty="0"/>
          </a:p>
        </p:txBody>
      </p:sp>
      <p:pic>
        <p:nvPicPr>
          <p:cNvPr id="4098" name="Picture 2" descr="https://lh5.googleusercontent.com/EnG3YMvfEwaBRaltdnTT8FzmUwqPHr5YgZqq5BALYJdxBUKmNnmdoXiaRAbuR2rRIVPIYHZyH96Xjgfz8PRr5T40P_Nf6B9bU1o0-ww0Ky55RnNdJJqOfLizquRA7fbuf_ykyEIq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63535"/>
            <a:ext cx="5181600" cy="327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91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</p:spPr>
        <p:txBody>
          <a:bodyPr>
            <a:normAutofit/>
          </a:bodyPr>
          <a:lstStyle/>
          <a:p>
            <a:r>
              <a:rPr lang="fr-FR" sz="1800" b="1" dirty="0"/>
              <a:t>Dans le champ entrepreneurial, les premiers exemples d’IA émergent dès la fin de la Seconde Guerre mondiale.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838200" y="1126067"/>
            <a:ext cx="5181600" cy="5050896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1945</a:t>
            </a:r>
          </a:p>
          <a:p>
            <a:pPr marL="0" indent="0">
              <a:buNone/>
            </a:pPr>
            <a:r>
              <a:rPr lang="fr-FR" dirty="0" smtClean="0"/>
              <a:t>« As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think</a:t>
            </a:r>
            <a:r>
              <a:rPr lang="fr-FR" dirty="0" smtClean="0"/>
              <a:t> »</a:t>
            </a:r>
          </a:p>
          <a:p>
            <a:pPr marL="0" indent="0">
              <a:buNone/>
            </a:pPr>
            <a:r>
              <a:rPr lang="fr-FR" dirty="0" smtClean="0"/>
              <a:t>Article publié dans </a:t>
            </a:r>
            <a:r>
              <a:rPr lang="fr-FR" i="1" dirty="0" smtClean="0"/>
              <a:t>The Atlantic </a:t>
            </a:r>
            <a:r>
              <a:rPr lang="fr-FR" i="1" dirty="0" err="1" smtClean="0"/>
              <a:t>Monthly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L’ingénieur </a:t>
            </a:r>
            <a:r>
              <a:rPr lang="fr-FR" dirty="0"/>
              <a:t>américain </a:t>
            </a:r>
            <a:r>
              <a:rPr lang="fr-FR" dirty="0" err="1"/>
              <a:t>Vannevar</a:t>
            </a:r>
            <a:r>
              <a:rPr lang="fr-FR" dirty="0"/>
              <a:t> Bush évoque les bases des réseaux informatiques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décrit notamment un appareil appelé </a:t>
            </a:r>
            <a:r>
              <a:rPr lang="fr-FR" dirty="0" err="1"/>
              <a:t>Memex</a:t>
            </a:r>
            <a:r>
              <a:rPr lang="fr-FR" dirty="0"/>
              <a:t>, capable d’étendre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/>
              <a:t>mémoire humaine en organisant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</a:t>
            </a:r>
            <a:r>
              <a:rPr lang="fr-FR" dirty="0"/>
              <a:t>informations par associations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ce </a:t>
            </a:r>
            <a:r>
              <a:rPr lang="fr-FR" dirty="0"/>
              <a:t>qui permettrait de stocker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 </a:t>
            </a:r>
            <a:r>
              <a:rPr lang="fr-FR" dirty="0"/>
              <a:t>livres, des notes personnelles, des idées, </a:t>
            </a:r>
            <a:r>
              <a:rPr lang="fr-FR" dirty="0" smtClean="0"/>
              <a:t>et </a:t>
            </a:r>
            <a:r>
              <a:rPr lang="fr-FR" dirty="0"/>
              <a:t>de pouvoir les associer entre elles pour les retrouver facilement.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6172200" y="1126067"/>
            <a:ext cx="5181600" cy="5050896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Un système très proche de l’hypertexte, qui sera utilisé </a:t>
            </a:r>
            <a:br>
              <a:rPr lang="fr-FR" dirty="0" smtClean="0"/>
            </a:br>
            <a:r>
              <a:rPr lang="fr-FR" dirty="0" smtClean="0"/>
              <a:t>à partir de 1965.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122" name="Picture 2" descr="Vannevar Bush - As We May Think by David Edwin Meyers - issu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83" y="1194036"/>
            <a:ext cx="1748676" cy="24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g. 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76537"/>
            <a:ext cx="3186310" cy="172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358510" y="6176963"/>
            <a:ext cx="18728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Ted Nelson, représentation de l’hypertexte (1965)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6" descr="Mem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94036"/>
            <a:ext cx="2758440" cy="18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134910" y="3138579"/>
            <a:ext cx="18728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Vannevar</a:t>
            </a: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Bush, </a:t>
            </a:r>
            <a:r>
              <a:rPr kumimoji="0" lang="fr-F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Memex</a:t>
            </a: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(1945)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0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947651"/>
            <a:ext cx="5181600" cy="5229312"/>
          </a:xfrm>
        </p:spPr>
        <p:txBody>
          <a:bodyPr>
            <a:normAutofit/>
          </a:bodyPr>
          <a:lstStyle/>
          <a:p>
            <a:r>
              <a:rPr lang="fr-FR" b="1" dirty="0" smtClean="0"/>
              <a:t>1962</a:t>
            </a:r>
          </a:p>
          <a:p>
            <a:pPr marL="0" indent="0">
              <a:buNone/>
            </a:pPr>
            <a:r>
              <a:rPr lang="fr-FR" dirty="0" smtClean="0"/>
              <a:t>Présentation de l’outil de reconnaissance vocale numérique IBM </a:t>
            </a:r>
            <a:r>
              <a:rPr lang="fr-FR" dirty="0" err="1" smtClean="0"/>
              <a:t>Shoebox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Le dispositif est capable de reconnaître 16 mots parlés, ainsi que les chiffres allant de 0 à 9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947651"/>
            <a:ext cx="5181600" cy="5229312"/>
          </a:xfrm>
        </p:spPr>
        <p:txBody>
          <a:bodyPr>
            <a:normAutofit/>
          </a:bodyPr>
          <a:lstStyle/>
          <a:p>
            <a:r>
              <a:rPr lang="fr-FR" dirty="0" smtClean="0"/>
              <a:t> </a:t>
            </a:r>
            <a:r>
              <a:rPr lang="fr-FR" dirty="0" err="1" smtClean="0"/>
              <a:t>Shoebox</a:t>
            </a:r>
            <a:r>
              <a:rPr lang="fr-FR" dirty="0" smtClean="0"/>
              <a:t> est le pionnier </a:t>
            </a:r>
            <a:br>
              <a:rPr lang="fr-FR" dirty="0" smtClean="0"/>
            </a:br>
            <a:r>
              <a:rPr lang="fr-FR" dirty="0" smtClean="0"/>
              <a:t>de la reconnaissance vocale numérique.</a:t>
            </a:r>
            <a:endParaRPr lang="fr-FR" b="0" dirty="0" smtClean="0">
              <a:effectLst/>
            </a:endParaRP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146" name="Picture 2" descr="IBM Archives: IBM Shoe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7687"/>
            <a:ext cx="5194466" cy="42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BM100 - Pioneering Speech Rec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3" y="4123460"/>
            <a:ext cx="4191121" cy="236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980902"/>
            <a:ext cx="5181600" cy="5196061"/>
          </a:xfrm>
        </p:spPr>
        <p:txBody>
          <a:bodyPr>
            <a:noAutofit/>
          </a:bodyPr>
          <a:lstStyle/>
          <a:p>
            <a:r>
              <a:rPr lang="fr-FR" sz="2200" b="1" dirty="0" smtClean="0"/>
              <a:t>1964</a:t>
            </a:r>
          </a:p>
          <a:p>
            <a:pPr marL="0" indent="0">
              <a:buNone/>
            </a:pPr>
            <a:r>
              <a:rPr lang="fr-FR" sz="2200" dirty="0" smtClean="0"/>
              <a:t>ELIZA, </a:t>
            </a:r>
            <a:r>
              <a:rPr lang="fr-FR" sz="2200" dirty="0"/>
              <a:t> Joseph </a:t>
            </a:r>
            <a:r>
              <a:rPr lang="fr-FR" sz="2200" dirty="0" err="1" smtClean="0"/>
              <a:t>Weissenbaum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Système qui simule un psychiatre </a:t>
            </a:r>
            <a:br>
              <a:rPr lang="fr-FR" sz="2200" dirty="0" smtClean="0"/>
            </a:br>
            <a:r>
              <a:rPr lang="fr-FR" sz="2200" dirty="0" smtClean="0"/>
              <a:t>et répond aux questions posées.</a:t>
            </a: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 smtClean="0"/>
          </a:p>
          <a:p>
            <a:r>
              <a:rPr lang="fr-FR" sz="2200" dirty="0" smtClean="0"/>
              <a:t>Naissance du </a:t>
            </a:r>
            <a:r>
              <a:rPr lang="fr-FR" sz="2200" dirty="0" err="1" smtClean="0"/>
              <a:t>chatbot</a:t>
            </a:r>
            <a:r>
              <a:rPr lang="fr-FR" sz="2200" dirty="0" smtClean="0"/>
              <a:t>.</a:t>
            </a:r>
          </a:p>
          <a:p>
            <a:pPr marL="0" indent="0">
              <a:buNone/>
            </a:pPr>
            <a:endParaRPr lang="fr-FR" sz="220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980902"/>
            <a:ext cx="5181600" cy="5196061"/>
          </a:xfrm>
        </p:spPr>
        <p:txBody>
          <a:bodyPr>
            <a:normAutofit/>
          </a:bodyPr>
          <a:lstStyle/>
          <a:p>
            <a:r>
              <a:rPr lang="fr-FR" sz="2200" b="1" dirty="0" smtClean="0"/>
              <a:t>1988</a:t>
            </a:r>
          </a:p>
          <a:p>
            <a:pPr marL="0" indent="0">
              <a:buNone/>
            </a:pPr>
            <a:r>
              <a:rPr lang="fr-FR" sz="2200" dirty="0" err="1" smtClean="0"/>
              <a:t>Jabberwacky</a:t>
            </a:r>
            <a:r>
              <a:rPr lang="fr-FR" sz="2200" dirty="0" smtClean="0"/>
              <a:t>, </a:t>
            </a:r>
            <a:r>
              <a:rPr lang="fr-FR" sz="2200" dirty="0" err="1" smtClean="0"/>
              <a:t>Rolly</a:t>
            </a:r>
            <a:r>
              <a:rPr lang="fr-FR" sz="2200" dirty="0" smtClean="0"/>
              <a:t> Carpenter</a:t>
            </a:r>
          </a:p>
          <a:p>
            <a:pPr marL="0" indent="0">
              <a:buNone/>
            </a:pPr>
            <a:r>
              <a:rPr lang="fr-FR" sz="2200" dirty="0" err="1" smtClean="0"/>
              <a:t>Chatbot</a:t>
            </a:r>
            <a:r>
              <a:rPr lang="fr-FR" sz="2200" dirty="0" smtClean="0"/>
              <a:t> qui simule une conversation humaine d’une façon intéressante, divertissante et drôle. </a:t>
            </a:r>
            <a:br>
              <a:rPr lang="fr-FR" sz="2200" dirty="0" smtClean="0"/>
            </a:br>
            <a:r>
              <a:rPr lang="fr-FR" sz="2200" dirty="0"/>
              <a:t>Cette innovation est la première tentative de création d’une IA en interaction avec l’humain.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170" name="Picture 2" descr="https://lh3.googleusercontent.com/UVj7NVKWJqp2s-culKECbOGEmYd2o6Bixeb0QOq07d0cJDdJ8yk6I3eNx7uO82VqM9uTmp6UTQZkk4DfrTqKIC7tifoxaf5W5aqL5QlU0ozGiAH082QTmlsl5hvQU8JH_oVxBj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7" y="2817044"/>
            <a:ext cx="3733800" cy="28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CS Machine Intelligence Pr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68" y="3790604"/>
            <a:ext cx="2956858" cy="25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785</Words>
  <Application>Microsoft Office PowerPoint</Application>
  <PresentationFormat>Grand écran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Thème Office</vt:lpstr>
      <vt:lpstr>L’intelligence Artificielle</vt:lpstr>
      <vt:lpstr>Une brève histoire de l’Intelligence Artificielle</vt:lpstr>
      <vt:lpstr>Présentation PowerPoint</vt:lpstr>
      <vt:lpstr>Une brève histoire de l’Intelligence Artificielle </vt:lpstr>
      <vt:lpstr>Présentation PowerPoint</vt:lpstr>
      <vt:lpstr>Présentation PowerPoint</vt:lpstr>
      <vt:lpstr>Dans le champ entrepreneurial, les premiers exemples d’IA émergent dès la fin de la Seconde Guerre mondiale.</vt:lpstr>
      <vt:lpstr>Présentation PowerPoint</vt:lpstr>
      <vt:lpstr>Présentation PowerPoint</vt:lpstr>
      <vt:lpstr>Présentation PowerPoint</vt:lpstr>
      <vt:lpstr>Définitions, problématiques</vt:lpstr>
      <vt:lpstr>Présentation PowerPoint</vt:lpstr>
      <vt:lpstr>L’IA au service des professionnels et des particuliers</vt:lpstr>
      <vt:lpstr>Quelques exemples</vt:lpstr>
      <vt:lpstr>Une gestion technologique de la crise sanitaire</vt:lpstr>
      <vt:lpstr>Modèle de prédiction de l’IA développée par l’IAI pour prédire l’évolution de l’état  de santé des patients atteints du Covid-19</vt:lpstr>
      <vt:lpstr>Professeure Rahav, cheffe de l’unité des maladies infectieuses à l’hôpital Sheba, observe  les données de l’IA développée par l’AIA</vt:lpstr>
      <vt:lpstr>Unilever présélectionne ses salariés grâce à une IA</vt:lpstr>
      <vt:lpstr>Différents points d’ancrages et traits analysés par l’IA de HireVue</vt:lpstr>
      <vt:lpstr>Présentation PowerPoint</vt:lpstr>
      <vt:lpstr>Merci !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L’IA au service des professionnels</dc:title>
  <dc:creator>80010-02-09</dc:creator>
  <cp:lastModifiedBy>80010-02-08</cp:lastModifiedBy>
  <cp:revision>16</cp:revision>
  <dcterms:created xsi:type="dcterms:W3CDTF">2021-01-19T08:03:39Z</dcterms:created>
  <dcterms:modified xsi:type="dcterms:W3CDTF">2021-01-22T08:34:42Z</dcterms:modified>
</cp:coreProperties>
</file>