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80" r:id="rId5"/>
    <p:sldId id="278" r:id="rId6"/>
    <p:sldId id="281" r:id="rId7"/>
    <p:sldId id="276" r:id="rId8"/>
    <p:sldId id="259" r:id="rId9"/>
    <p:sldId id="262" r:id="rId10"/>
    <p:sldId id="263" r:id="rId11"/>
    <p:sldId id="264" r:id="rId12"/>
    <p:sldId id="265" r:id="rId13"/>
    <p:sldId id="279"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75" d="100"/>
          <a:sy n="75" d="100"/>
        </p:scale>
        <p:origin x="22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ELECTIVE RECOMMENDATION SYSTEM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821343910"/>
              </p:ext>
            </p:extLst>
          </p:nvPr>
        </p:nvGraphicFramePr>
        <p:xfrm>
          <a:off x="688101" y="2455868"/>
          <a:ext cx="5671428" cy="4156063"/>
        </p:xfrm>
        <a:graphic>
          <a:graphicData uri="http://schemas.openxmlformats.org/drawingml/2006/table">
            <a:tbl>
              <a:tblPr firstRow="1" bandRow="1">
                <a:noFill/>
              </a:tblPr>
              <a:tblGrid>
                <a:gridCol w="2049633">
                  <a:extLst>
                    <a:ext uri="{9D8B030D-6E8A-4147-A177-3AD203B41FA5}">
                      <a16:colId xmlns:a16="http://schemas.microsoft.com/office/drawing/2014/main" val="20000"/>
                    </a:ext>
                  </a:extLst>
                </a:gridCol>
                <a:gridCol w="3621795">
                  <a:extLst>
                    <a:ext uri="{9D8B030D-6E8A-4147-A177-3AD203B41FA5}">
                      <a16:colId xmlns:a16="http://schemas.microsoft.com/office/drawing/2014/main" val="20001"/>
                    </a:ext>
                  </a:extLst>
                </a:gridCol>
              </a:tblGrid>
              <a:tr h="39582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176963">
                <a:tc>
                  <a:txBody>
                    <a:bodyPr/>
                    <a:lstStyle/>
                    <a:p>
                      <a:pPr marL="0" marR="0" lvl="0" indent="0" algn="ctr" rtl="0">
                        <a:spcBef>
                          <a:spcPts val="0"/>
                        </a:spcBef>
                        <a:spcAft>
                          <a:spcPts val="0"/>
                        </a:spcAft>
                        <a:buFont typeface="+mj-lt"/>
                        <a:buNone/>
                      </a:pPr>
                      <a:r>
                        <a:rPr lang="en-US" sz="1600" u="none" strike="noStrike" cap="none" dirty="0"/>
                        <a:t>20211CAI0005</a:t>
                      </a:r>
                    </a:p>
                    <a:p>
                      <a:pPr marL="0" marR="0" lvl="0" indent="0" algn="ctr" rtl="0">
                        <a:spcBef>
                          <a:spcPts val="0"/>
                        </a:spcBef>
                        <a:spcAft>
                          <a:spcPts val="0"/>
                        </a:spcAft>
                        <a:buFont typeface="+mj-lt"/>
                        <a:buNone/>
                      </a:pPr>
                      <a:r>
                        <a:rPr lang="en-US" sz="1600" u="none" strike="noStrike" cap="none" dirty="0"/>
                        <a:t>20211CAI0138</a:t>
                      </a:r>
                    </a:p>
                    <a:p>
                      <a:pPr marL="0" marR="0" lvl="0" indent="0" algn="ctr" rtl="0">
                        <a:spcBef>
                          <a:spcPts val="0"/>
                        </a:spcBef>
                        <a:spcAft>
                          <a:spcPts val="0"/>
                        </a:spcAft>
                        <a:buFont typeface="+mj-lt"/>
                        <a:buNone/>
                      </a:pPr>
                      <a:r>
                        <a:rPr lang="en-US" sz="1600" u="none" strike="noStrike" cap="none" dirty="0"/>
                        <a:t>20211CAI0137</a:t>
                      </a:r>
                    </a:p>
                    <a:p>
                      <a:pPr marL="0" marR="0" lvl="0" indent="0" algn="ctr" rtl="0">
                        <a:spcBef>
                          <a:spcPts val="0"/>
                        </a:spcBef>
                        <a:spcAft>
                          <a:spcPts val="0"/>
                        </a:spcAft>
                        <a:buFont typeface="+mj-lt"/>
                        <a:buNone/>
                      </a:pPr>
                      <a:r>
                        <a:rPr lang="en-US" sz="1600" u="none" strike="noStrike" cap="none" dirty="0"/>
                        <a:t>20211CAI0132</a:t>
                      </a:r>
                    </a:p>
                    <a:p>
                      <a:pPr marL="0" marR="0" lvl="0" indent="0" algn="ctr" rtl="0">
                        <a:spcBef>
                          <a:spcPts val="0"/>
                        </a:spcBef>
                        <a:spcAft>
                          <a:spcPts val="0"/>
                        </a:spcAft>
                        <a:buFont typeface="+mj-lt"/>
                        <a:buNone/>
                      </a:pPr>
                      <a:r>
                        <a:rPr lang="en-US" sz="1600" u="none" strike="noStrike" cap="none" dirty="0"/>
                        <a:t>20211CAI0003</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endParaRPr lang="en-US" dirty="0">
                        <a:latin typeface="Bookman Old Style" panose="02050604050505020204" pitchFamily="18" charset="0"/>
                      </a:endParaRPr>
                    </a:p>
                    <a:p>
                      <a:r>
                        <a:rPr lang="en-US" dirty="0">
                          <a:latin typeface="Bookman Old Style" panose="02050604050505020204" pitchFamily="18" charset="0"/>
                        </a:rPr>
                        <a:t>          </a:t>
                      </a:r>
                      <a:r>
                        <a:rPr lang="en-US" sz="1600" dirty="0">
                          <a:latin typeface="Bookman Old Style" panose="02050604050505020204" pitchFamily="18" charset="0"/>
                        </a:rPr>
                        <a:t>DARSHAN M K</a:t>
                      </a:r>
                    </a:p>
                    <a:p>
                      <a:r>
                        <a:rPr lang="en-US" sz="1600" dirty="0">
                          <a:latin typeface="Bookman Old Style" panose="02050604050505020204" pitchFamily="18" charset="0"/>
                        </a:rPr>
                        <a:t>           KUSUMA K N</a:t>
                      </a:r>
                    </a:p>
                    <a:p>
                      <a:r>
                        <a:rPr lang="en-US" sz="1600" dirty="0">
                          <a:latin typeface="Bookman Old Style" panose="02050604050505020204" pitchFamily="18" charset="0"/>
                        </a:rPr>
                        <a:t>           RACHITA S</a:t>
                      </a:r>
                    </a:p>
                    <a:p>
                      <a:r>
                        <a:rPr lang="en-US" sz="1600" dirty="0">
                          <a:latin typeface="Bookman Old Style" panose="02050604050505020204" pitchFamily="18" charset="0"/>
                        </a:rPr>
                        <a:t>           LIPIKA DEVAIAH</a:t>
                      </a:r>
                    </a:p>
                    <a:p>
                      <a:r>
                        <a:rPr lang="en-US" sz="1600" dirty="0">
                          <a:latin typeface="Bookman Old Style" panose="02050604050505020204" pitchFamily="18" charset="0"/>
                        </a:rPr>
                        <a:t>           ANAIZA KHAN</a:t>
                      </a:r>
                      <a:endParaRPr lang="en-IN" sz="1600" dirty="0">
                        <a:latin typeface="Bookman Old Style" panose="02050604050505020204" pitchFamily="18" charset="0"/>
                      </a:endParaRPr>
                    </a:p>
                    <a:p>
                      <a:pPr algn="l"/>
                      <a:r>
                        <a:rPr lang="en-IN" dirty="0">
                          <a:latin typeface="Bookman Old Style" panose="02050604050505020204" pitchFamily="18" charset="0"/>
                        </a:rPr>
                        <a:t>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958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958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958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958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algn="ctr">
              <a:buClr>
                <a:srgbClr val="17365D"/>
              </a:buClr>
              <a:buSzPts val="2000"/>
            </a:pPr>
            <a:r>
              <a:rPr lang="en-IN" sz="1800" b="1" dirty="0">
                <a:latin typeface="Cambria" panose="02040503050406030204" pitchFamily="18" charset="0"/>
                <a:ea typeface="Cambria" panose="02040503050406030204" pitchFamily="18" charset="0"/>
              </a:rPr>
              <a:t>Mr. John Bennet</a:t>
            </a:r>
          </a:p>
          <a:p>
            <a:pPr marL="0" marR="0" lvl="0" indent="0" algn="ctr" rtl="0">
              <a:spcBef>
                <a:spcPts val="0"/>
              </a:spcBef>
              <a:spcAft>
                <a:spcPts val="0"/>
              </a:spcAft>
              <a:buClr>
                <a:srgbClr val="17365D"/>
              </a:buClr>
              <a:buSzPts val="2000"/>
              <a:buFont typeface="Arial"/>
              <a:buNone/>
            </a:pP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Zafar Ali khan</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ABDUL KHADAR 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lnSpc>
                <a:spcPct val="150000"/>
              </a:lnSpc>
              <a:spcBef>
                <a:spcPts val="1200"/>
              </a:spcBef>
            </a:pPr>
            <a:r>
              <a:rPr lang="en-US" sz="2000" b="1" dirty="0">
                <a:effectLst/>
                <a:latin typeface="Times New Roman" panose="02020603050405020304" pitchFamily="18" charset="0"/>
                <a:ea typeface="Times New Roman" panose="02020603050405020304" pitchFamily="18" charset="0"/>
              </a:rPr>
              <a:t>More Personalized</a:t>
            </a: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2000" b="1" dirty="0">
                <a:effectLst/>
                <a:latin typeface="Times New Roman" panose="02020603050405020304" pitchFamily="18" charset="0"/>
                <a:ea typeface="Times New Roman" panose="02020603050405020304" pitchFamily="18" charset="0"/>
              </a:rPr>
              <a:t>Simplified Decision Making</a:t>
            </a:r>
            <a:endParaRPr lang="en-IN" sz="20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2000" b="1" dirty="0">
                <a:effectLst/>
                <a:latin typeface="Times New Roman" panose="02020603050405020304" pitchFamily="18" charset="0"/>
                <a:ea typeface="Times New Roman" panose="02020603050405020304" pitchFamily="18" charset="0"/>
              </a:rPr>
              <a:t>Data-Informed Insights</a:t>
            </a: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2000" b="1" dirty="0">
                <a:effectLst/>
                <a:latin typeface="Times New Roman" panose="02020603050405020304" pitchFamily="18" charset="0"/>
                <a:ea typeface="Times New Roman" panose="02020603050405020304" pitchFamily="18" charset="0"/>
              </a:rPr>
              <a:t>User Friendly Interface </a:t>
            </a:r>
            <a:endParaRPr lang="en-IN" sz="20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2000" b="1" dirty="0">
                <a:effectLst/>
                <a:latin typeface="Times New Roman" panose="02020603050405020304" pitchFamily="18" charset="0"/>
                <a:ea typeface="Times New Roman" panose="02020603050405020304" pitchFamily="18" charset="0"/>
              </a:rPr>
              <a:t>Scalability and Efficiency</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The recommendation system shows an effective application of both machine learning and natural language processing techniques in guiding students towards more informed academic choices. The OpenAI GPT model is utilized, and individual’s performance data from a particular student is fed into the system to make personal recommendations for electives.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This approach not only simplifies the decision-making process for students but also showcases the potential of AI in enhancing educational systems. The use of a Flask-based API ensures seamless interaction between the recommendation engine and the user interface, making the system scalable and user-friendly.</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Future improvements could be involved in developing the functionality of the system to accommodate more than one language that can broaden the reach to various educational institutions across different places and make it more accessible.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In conclusion, this project highlights how AI can revolutionize education and set the stage for future innovation in academic counselling and support system.</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495300" indent="-342900">
              <a:spcBef>
                <a:spcPts val="0"/>
              </a:spcBef>
            </a:pPr>
            <a:endParaRPr lang="en-US" sz="2400" dirty="0">
              <a:latin typeface="Arial" panose="020B0604020202020204" pitchFamily="34" charset="0"/>
              <a:ea typeface="Cambria" panose="02040503050406030204" pitchFamily="18" charset="0"/>
              <a:cs typeface="Arial" panose="020B0604020202020204" pitchFamily="34" charset="0"/>
            </a:endParaRPr>
          </a:p>
          <a:p>
            <a:endParaRPr lang="en-GB" dirty="0"/>
          </a:p>
        </p:txBody>
      </p:sp>
      <p:sp>
        <p:nvSpPr>
          <p:cNvPr id="5" name="TextBox 4">
            <a:extLst>
              <a:ext uri="{FF2B5EF4-FFF2-40B4-BE49-F238E27FC236}">
                <a16:creationId xmlns:a16="http://schemas.microsoft.com/office/drawing/2014/main" id="{117B50E0-9D75-92A1-FA08-677F9F13D350}"/>
              </a:ext>
            </a:extLst>
          </p:cNvPr>
          <p:cNvSpPr txBox="1"/>
          <p:nvPr/>
        </p:nvSpPr>
        <p:spPr>
          <a:xfrm>
            <a:off x="711200" y="1347537"/>
            <a:ext cx="10916118" cy="4197559"/>
          </a:xfrm>
          <a:prstGeom prst="rect">
            <a:avLst/>
          </a:prstGeom>
          <a:noFill/>
        </p:spPr>
        <p:txBody>
          <a:bodyPr wrap="square">
            <a:spAutoFit/>
          </a:bodyPr>
          <a:lstStyle/>
          <a:p>
            <a:pPr algn="just">
              <a:lnSpc>
                <a:spcPct val="150000"/>
              </a:lnSpc>
              <a:tabLst>
                <a:tab pos="4646295" algn="l"/>
              </a:tabLst>
            </a:pPr>
            <a:r>
              <a:rPr lang="en-US" sz="1800" dirty="0">
                <a:solidFill>
                  <a:srgbClr val="000000"/>
                </a:solidFill>
                <a:effectLst/>
                <a:latin typeface="Times New Roman" panose="02020603050405020304" pitchFamily="18" charset="0"/>
                <a:ea typeface="Times New Roman" panose="02020603050405020304" pitchFamily="18" charset="0"/>
              </a:rPr>
              <a:t>[1] “A Review of Recommender Systems for Choosing Elective Courses”- </a:t>
            </a:r>
            <a:r>
              <a:rPr lang="en-US" sz="1800" i="1" dirty="0">
                <a:solidFill>
                  <a:srgbClr val="000000"/>
                </a:solidFill>
                <a:effectLst/>
                <a:latin typeface="Times New Roman" panose="02020603050405020304" pitchFamily="18" charset="0"/>
                <a:ea typeface="Times New Roman" panose="02020603050405020304" pitchFamily="18" charset="0"/>
              </a:rPr>
              <a:t>International Journal of Advanced Computer Science and Applications (IJACSA), Vol. 11, No. 9, 2020</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4646295" algn="l"/>
              </a:tabLst>
            </a:pPr>
            <a:r>
              <a:rPr lang="en-US" sz="1800" dirty="0">
                <a:solidFill>
                  <a:srgbClr val="000000"/>
                </a:solidFill>
                <a:effectLst/>
                <a:latin typeface="Times New Roman" panose="02020603050405020304" pitchFamily="18" charset="0"/>
                <a:ea typeface="Times New Roman" panose="02020603050405020304" pitchFamily="18" charset="0"/>
              </a:rPr>
              <a:t>[2] “A Personalized Course Recommendation System Based on Collaborative Filtering” - Journal of Computer Science and Education, Vol. 13, No .4,2021</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4646295" algn="l"/>
              </a:tabLst>
            </a:pPr>
            <a:r>
              <a:rPr lang="en-US" sz="1800" dirty="0">
                <a:solidFill>
                  <a:srgbClr val="000000"/>
                </a:solidFill>
                <a:effectLst/>
                <a:latin typeface="Times New Roman" panose="02020603050405020304" pitchFamily="18" charset="0"/>
                <a:ea typeface="Times New Roman" panose="02020603050405020304" pitchFamily="18" charset="0"/>
              </a:rPr>
              <a:t>[3] “Hybrid Recommendation System for Course Selection Using Ontology and Machine Learning Techniques” </a:t>
            </a:r>
            <a:r>
              <a:rPr lang="en-US" sz="1800" i="1" dirty="0">
                <a:solidFill>
                  <a:srgbClr val="000000"/>
                </a:solidFill>
                <a:effectLst/>
                <a:latin typeface="Times New Roman" panose="02020603050405020304" pitchFamily="18" charset="0"/>
                <a:ea typeface="Times New Roman" panose="02020603050405020304" pitchFamily="18" charset="0"/>
              </a:rPr>
              <a:t>- Journal of Computer Science and Education, VOL.72, No.37-48,2017</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4646295" algn="l"/>
              </a:tabLst>
            </a:pPr>
            <a:r>
              <a:rPr lang="en-US" sz="1800" dirty="0">
                <a:solidFill>
                  <a:srgbClr val="000000"/>
                </a:solidFill>
                <a:effectLst/>
                <a:latin typeface="Times New Roman" panose="02020603050405020304" pitchFamily="18" charset="0"/>
                <a:ea typeface="Times New Roman" panose="02020603050405020304" pitchFamily="18" charset="0"/>
              </a:rPr>
              <a:t>[4] “Elective Subject Selection Recommender System” - </a:t>
            </a:r>
            <a:r>
              <a:rPr lang="en-US" sz="1800" i="1" dirty="0">
                <a:solidFill>
                  <a:srgbClr val="000000"/>
                </a:solidFill>
                <a:effectLst/>
                <a:latin typeface="Times New Roman" panose="02020603050405020304" pitchFamily="18" charset="0"/>
                <a:ea typeface="Times New Roman" panose="02020603050405020304" pitchFamily="18" charset="0"/>
              </a:rPr>
              <a:t>International Journal on Recent and Innovation Trends in Computing and Communication (IJRITCC), Vol 5,2017</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[5] “Personalized Course Recommendation System Based on Hybrid Approaches”- </a:t>
            </a:r>
            <a:r>
              <a:rPr lang="en-US" sz="1800" i="1" dirty="0">
                <a:solidFill>
                  <a:srgbClr val="000000"/>
                </a:solidFill>
                <a:effectLst/>
                <a:latin typeface="Times New Roman" panose="02020603050405020304" pitchFamily="18" charset="0"/>
                <a:ea typeface="Times New Roman" panose="02020603050405020304" pitchFamily="18" charset="0"/>
              </a:rPr>
              <a:t>Procedia Computer Science, Gulzar A., Anny </a:t>
            </a:r>
            <a:r>
              <a:rPr lang="en-US" sz="1800" i="1" dirty="0" err="1">
                <a:solidFill>
                  <a:srgbClr val="000000"/>
                </a:solidFill>
                <a:effectLst/>
                <a:latin typeface="Times New Roman" panose="02020603050405020304" pitchFamily="18" charset="0"/>
                <a:ea typeface="Times New Roman" panose="02020603050405020304" pitchFamily="18" charset="0"/>
              </a:rPr>
              <a:t>Leema</a:t>
            </a:r>
            <a:r>
              <a:rPr lang="en-US" sz="1800" i="1" dirty="0">
                <a:solidFill>
                  <a:srgbClr val="000000"/>
                </a:solidFill>
                <a:effectLst/>
                <a:latin typeface="Times New Roman" panose="02020603050405020304" pitchFamily="18" charset="0"/>
                <a:ea typeface="Times New Roman" panose="02020603050405020304" pitchFamily="18" charset="0"/>
              </a:rPr>
              <a:t>, Vol.125, NO. 518-524,2018</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DAF0-6D9E-D67E-9EB2-081846611DF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BBD1DCA-EE7E-E6F8-1CB0-D809AE23206F}"/>
              </a:ext>
            </a:extLst>
          </p:cNvPr>
          <p:cNvSpPr>
            <a:spLocks noGrp="1"/>
          </p:cNvSpPr>
          <p:nvPr>
            <p:ph idx="1"/>
          </p:nvPr>
        </p:nvSpPr>
        <p:spPr/>
        <p:txBody>
          <a:bodyPr/>
          <a:lstStyle/>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[6] “Helping university students to choose elective courses by using a hybrid multi-criteria recommendation system with genetic optimization-Knowledge Based Systems”- </a:t>
            </a:r>
            <a:r>
              <a:rPr lang="en-US" sz="1800" i="1" dirty="0">
                <a:solidFill>
                  <a:srgbClr val="000000"/>
                </a:solidFill>
                <a:effectLst/>
                <a:latin typeface="Times New Roman" panose="02020603050405020304" pitchFamily="18" charset="0"/>
                <a:ea typeface="Times New Roman" panose="02020603050405020304" pitchFamily="18" charset="0"/>
              </a:rPr>
              <a:t>A. Esteban, Cristobal Romero, Vol.194, No. 105385,2020</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[7] “The Impact of AI-Based Course Recommender System on Students”- </a:t>
            </a:r>
            <a:r>
              <a:rPr lang="en-US" sz="1800" i="1" dirty="0">
                <a:solidFill>
                  <a:srgbClr val="000000"/>
                </a:solidFill>
                <a:effectLst/>
                <a:latin typeface="Times New Roman" panose="02020603050405020304" pitchFamily="18" charset="0"/>
                <a:ea typeface="Times New Roman" panose="02020603050405020304" pitchFamily="18" charset="0"/>
              </a:rPr>
              <a:t>MDPI, Vol. 17, No. 18,2021</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[8] “Applying Predictive Analytics in Elective Course Recommender System”, </a:t>
            </a:r>
            <a:r>
              <a:rPr lang="en-US" sz="1800" i="1" dirty="0" err="1">
                <a:solidFill>
                  <a:srgbClr val="000000"/>
                </a:solidFill>
                <a:effectLst/>
                <a:latin typeface="Times New Roman" panose="02020603050405020304" pitchFamily="18" charset="0"/>
                <a:ea typeface="Times New Roman" panose="02020603050405020304" pitchFamily="18" charset="0"/>
              </a:rPr>
              <a:t>Ridima</a:t>
            </a:r>
            <a:r>
              <a:rPr lang="en-US" sz="1800" i="1" dirty="0">
                <a:solidFill>
                  <a:srgbClr val="000000"/>
                </a:solidFill>
                <a:effectLst/>
                <a:latin typeface="Times New Roman" panose="02020603050405020304" pitchFamily="18" charset="0"/>
                <a:ea typeface="Times New Roman" panose="02020603050405020304" pitchFamily="18" charset="0"/>
              </a:rPr>
              <a:t> Verma- IEEE​, Vol.94, No. 137,2022</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[9] “Systematic Review of Recommendation Systems for Course Selection”, </a:t>
            </a:r>
            <a:r>
              <a:rPr lang="en-US" sz="1800" dirty="0" err="1">
                <a:solidFill>
                  <a:srgbClr val="000000"/>
                </a:solidFill>
                <a:effectLst/>
                <a:latin typeface="Times New Roman" panose="02020603050405020304" pitchFamily="18" charset="0"/>
                <a:ea typeface="Times New Roman" panose="02020603050405020304" pitchFamily="18" charset="0"/>
              </a:rPr>
              <a:t>Shrooq</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Algarni</a:t>
            </a:r>
            <a:r>
              <a:rPr lang="en-US" sz="1800" dirty="0">
                <a:solidFill>
                  <a:srgbClr val="000000"/>
                </a:solidFill>
                <a:effectLst/>
                <a:latin typeface="Times New Roman" panose="02020603050405020304" pitchFamily="18" charset="0"/>
                <a:ea typeface="Times New Roman" panose="02020603050405020304" pitchFamily="18" charset="0"/>
              </a:rPr>
              <a:t>, Frederick Sheldon- </a:t>
            </a:r>
            <a:r>
              <a:rPr lang="en-US" sz="1800" i="1" dirty="0">
                <a:solidFill>
                  <a:srgbClr val="000000"/>
                </a:solidFill>
                <a:effectLst/>
                <a:latin typeface="Times New Roman" panose="02020603050405020304" pitchFamily="18" charset="0"/>
                <a:ea typeface="Times New Roman" panose="02020603050405020304" pitchFamily="18" charset="0"/>
              </a:rPr>
              <a:t>Machine Learning &amp; Knowledge Extraction, Vol. 5, No.25,2018</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[10] “Improved Course Recommendation with Logistic Regression</a:t>
            </a:r>
            <a:r>
              <a:rPr lang="en-US" sz="1800" i="1" dirty="0">
                <a:solidFill>
                  <a:srgbClr val="000000"/>
                </a:solidFill>
                <a:effectLst/>
                <a:latin typeface="Times New Roman" panose="02020603050405020304" pitchFamily="18" charset="0"/>
                <a:ea typeface="Times New Roman" panose="02020603050405020304" pitchFamily="18" charset="0"/>
              </a:rPr>
              <a:t>”, - Springer, Vol. 12, No.84,2019</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68747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577516" y="1097280"/>
            <a:ext cx="10903284" cy="4998718"/>
          </a:xfrm>
        </p:spPr>
        <p:txBody>
          <a:bodyPr>
            <a:normAutofit fontScale="92500"/>
          </a:bodyPr>
          <a:lstStyle/>
          <a:p>
            <a:pPr marL="0" indent="0" algn="just">
              <a:buNone/>
            </a:pPr>
            <a:endParaRPr lang="en-IN" sz="1100" dirty="0">
              <a:effectLst/>
              <a:latin typeface="Times New Roman" panose="02020603050405020304" pitchFamily="18" charset="0"/>
              <a:ea typeface="Times New Roman" panose="02020603050405020304" pitchFamily="18" charset="0"/>
            </a:endParaRPr>
          </a:p>
          <a:p>
            <a:pPr marL="0" indent="0" algn="just">
              <a:lnSpc>
                <a:spcPct val="16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our educational institute students often face challenges in selecting the right electives that align with their interest, strength and career aspiration. With numerous elective options available choosing the right course can be overwhelming. This issue is also due to lack of guidance leading to decisions that may not maximize the student’s academic performance or increase their CGPA . The main objective of this projective is to develop an Elective Recommendation System that provides the students personalized elective suggestion based on their previous academic performance and available elective options. The system uses machine learning and natural language processing techniques, including OpenAI's GPT-4, to offer recommendations. This project falls within the domain of Artificial Intelligence, Machine Learning and Natural Language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p</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rocessing.The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Elective Recommendation System is a web-based platform designed to simplify the elective selection process for the students. The model uses Flask as a backend framework</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which the Flask API processes the student data interacts with the GPT-4 model, and generates elective recommendations. And as for the Frontend a user-friendly interference is used using HTML, CSS and JAVASCRIPT.</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162251"/>
            <a:ext cx="10668000" cy="4952997"/>
          </a:xfrm>
        </p:spPr>
        <p:txBody>
          <a:bodyPr>
            <a:noAutofit/>
          </a:bodyPr>
          <a:lstStyle/>
          <a:p>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D6F32CC-249A-13DE-CF07-7A133126E164}"/>
              </a:ext>
            </a:extLst>
          </p:cNvPr>
          <p:cNvSpPr txBox="1"/>
          <p:nvPr/>
        </p:nvSpPr>
        <p:spPr>
          <a:xfrm>
            <a:off x="711200" y="1162251"/>
            <a:ext cx="11282680" cy="3576428"/>
          </a:xfrm>
          <a:prstGeom prst="rect">
            <a:avLst/>
          </a:prstGeom>
          <a:noFill/>
        </p:spPr>
        <p:txBody>
          <a:bodyPr wrap="square">
            <a:spAutoFit/>
          </a:bodyPr>
          <a:lstStyle/>
          <a:p>
            <a:pPr marL="285750" indent="-285750" algn="just">
              <a:lnSpc>
                <a:spcPct val="150000"/>
              </a:lnSpc>
              <a:spcBef>
                <a:spcPts val="1200"/>
              </a:spcBef>
              <a:buFont typeface="Arial" panose="020B0604020202020204" pitchFamily="34" charset="0"/>
              <a:buChar char="•"/>
              <a:tabLst>
                <a:tab pos="619125" algn="l"/>
              </a:tabLst>
            </a:pPr>
            <a:r>
              <a:rPr lang="en-US" sz="2000" b="1" dirty="0">
                <a:effectLst/>
                <a:latin typeface="Times New Roman" panose="02020603050405020304" pitchFamily="18" charset="0"/>
                <a:ea typeface="Times New Roman" panose="02020603050405020304" pitchFamily="18" charset="0"/>
              </a:rPr>
              <a:t>Title: </a:t>
            </a:r>
            <a:r>
              <a:rPr lang="en-US" sz="2000" dirty="0">
                <a:effectLst/>
                <a:latin typeface="Times New Roman" panose="02020603050405020304" pitchFamily="18" charset="0"/>
                <a:ea typeface="Times New Roman" panose="02020603050405020304" pitchFamily="18" charset="0"/>
              </a:rPr>
              <a:t>Personalized Course Recommendation Based on Academic Performance</a:t>
            </a:r>
            <a:endParaRPr lang="en-IN" sz="2000" dirty="0">
              <a:effectLst/>
              <a:latin typeface="Times New Roman" panose="02020603050405020304" pitchFamily="18" charset="0"/>
              <a:ea typeface="Times New Roman" panose="02020603050405020304" pitchFamily="18" charset="0"/>
            </a:endParaRPr>
          </a:p>
          <a:p>
            <a:pPr marL="285750" indent="-285750" algn="just">
              <a:lnSpc>
                <a:spcPct val="150000"/>
              </a:lnSpc>
              <a:spcBef>
                <a:spcPts val="1200"/>
              </a:spcBef>
              <a:buFont typeface="Arial" panose="020B0604020202020204" pitchFamily="34" charset="0"/>
              <a:buChar char="•"/>
              <a:tabLst>
                <a:tab pos="619125" algn="l"/>
              </a:tabLst>
            </a:pPr>
            <a:r>
              <a:rPr lang="en-US" sz="2000" b="1" dirty="0">
                <a:effectLst/>
                <a:latin typeface="Times New Roman" panose="02020603050405020304" pitchFamily="18" charset="0"/>
                <a:ea typeface="Times New Roman" panose="02020603050405020304" pitchFamily="18" charset="0"/>
              </a:rPr>
              <a:t>Author(s): </a:t>
            </a:r>
            <a:r>
              <a:rPr lang="en-US" sz="2000" dirty="0">
                <a:effectLst/>
                <a:latin typeface="Times New Roman" panose="02020603050405020304" pitchFamily="18" charset="0"/>
                <a:ea typeface="Times New Roman" panose="02020603050405020304" pitchFamily="18" charset="0"/>
              </a:rPr>
              <a:t>Huang, L., Wang, Y., and Zhang, X.</a:t>
            </a:r>
            <a:endParaRPr lang="en-IN" sz="2000" dirty="0">
              <a:effectLst/>
              <a:latin typeface="Times New Roman" panose="02020603050405020304" pitchFamily="18" charset="0"/>
              <a:ea typeface="Times New Roman" panose="02020603050405020304" pitchFamily="18" charset="0"/>
            </a:endParaRPr>
          </a:p>
          <a:p>
            <a:pPr marL="285750" indent="-285750" algn="just">
              <a:lnSpc>
                <a:spcPct val="150000"/>
              </a:lnSpc>
              <a:spcBef>
                <a:spcPts val="1200"/>
              </a:spcBef>
              <a:buFont typeface="Arial" panose="020B0604020202020204" pitchFamily="34" charset="0"/>
              <a:buChar char="•"/>
              <a:tabLst>
                <a:tab pos="619125" algn="l"/>
              </a:tabLst>
            </a:pPr>
            <a:r>
              <a:rPr lang="en-US" sz="2000" b="1" dirty="0">
                <a:effectLst/>
                <a:latin typeface="Times New Roman" panose="02020603050405020304" pitchFamily="18" charset="0"/>
                <a:ea typeface="Times New Roman" panose="02020603050405020304" pitchFamily="18" charset="0"/>
              </a:rPr>
              <a:t>Summary: </a:t>
            </a:r>
            <a:r>
              <a:rPr lang="en-US" sz="2000" dirty="0">
                <a:effectLst/>
                <a:latin typeface="Times New Roman" panose="02020603050405020304" pitchFamily="18" charset="0"/>
                <a:ea typeface="Times New Roman" panose="02020603050405020304" pitchFamily="18" charset="0"/>
              </a:rPr>
              <a:t>This paper presents a course recommendation system that selects courses for students based on past academic performance. The use of collaborative filtering and machine learning techniques ensures that recommended courses are in line with a student's strengths and objectives. This concept is very much related to the Elective Recommendation System, which uses AI to make recommendations tailored to the user, thereby making course selection more personalized and effective.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7900-EE06-1A25-634A-7C66875029FD}"/>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787C5CA0-FD6E-6A63-F592-1C9FFD2F8F50}"/>
              </a:ext>
            </a:extLst>
          </p:cNvPr>
          <p:cNvSpPr>
            <a:spLocks noGrp="1"/>
          </p:cNvSpPr>
          <p:nvPr>
            <p:ph idx="1"/>
          </p:nvPr>
        </p:nvSpPr>
        <p:spPr/>
        <p:txBody>
          <a:bodyPr/>
          <a:lstStyle/>
          <a:p>
            <a:pPr algn="just">
              <a:lnSpc>
                <a:spcPct val="150000"/>
              </a:lnSpc>
              <a:spcBef>
                <a:spcPts val="1200"/>
              </a:spcBef>
              <a:tabLst>
                <a:tab pos="619125" algn="l"/>
              </a:tabLst>
            </a:pPr>
            <a:r>
              <a:rPr lang="en-US" sz="2000" b="1" dirty="0">
                <a:effectLst/>
                <a:latin typeface="Times New Roman" panose="02020603050405020304" pitchFamily="18" charset="0"/>
                <a:ea typeface="Times New Roman" panose="02020603050405020304" pitchFamily="18" charset="0"/>
              </a:rPr>
              <a:t>Title:</a:t>
            </a:r>
            <a:r>
              <a:rPr lang="en-US" sz="2000" dirty="0">
                <a:effectLst/>
                <a:latin typeface="Times New Roman" panose="02020603050405020304" pitchFamily="18" charset="0"/>
                <a:ea typeface="Times New Roman" panose="02020603050405020304" pitchFamily="18" charset="0"/>
              </a:rPr>
              <a:t> Embedding AI in Academic Advising to Enhance Student Choice of Courses</a:t>
            </a:r>
            <a:endParaRPr lang="en-IN" sz="2000" dirty="0">
              <a:latin typeface="Times New Roman" panose="02020603050405020304" pitchFamily="18" charset="0"/>
              <a:ea typeface="Times New Roman" panose="02020603050405020304" pitchFamily="18" charset="0"/>
            </a:endParaRPr>
          </a:p>
          <a:p>
            <a:pPr algn="just">
              <a:lnSpc>
                <a:spcPct val="150000"/>
              </a:lnSpc>
              <a:spcBef>
                <a:spcPts val="1200"/>
              </a:spcBef>
              <a:tabLst>
                <a:tab pos="619125" algn="l"/>
              </a:tabLst>
            </a:pPr>
            <a:r>
              <a:rPr lang="en-US" sz="2000" b="1" dirty="0">
                <a:effectLst/>
                <a:latin typeface="Times New Roman" panose="02020603050405020304" pitchFamily="18" charset="0"/>
                <a:ea typeface="Times New Roman" panose="02020603050405020304" pitchFamily="18" charset="0"/>
              </a:rPr>
              <a:t>Authors</a:t>
            </a:r>
            <a:r>
              <a:rPr lang="en-US" sz="2000" dirty="0">
                <a:effectLst/>
                <a:latin typeface="Times New Roman" panose="02020603050405020304" pitchFamily="18" charset="0"/>
                <a:ea typeface="Times New Roman" panose="02020603050405020304" pitchFamily="18" charset="0"/>
              </a:rPr>
              <a:t>: Zhang, Q., Liu, J., and Chen, R.</a:t>
            </a:r>
            <a:endParaRPr lang="en-IN" sz="2000" dirty="0">
              <a:effectLst/>
              <a:latin typeface="Times New Roman" panose="02020603050405020304" pitchFamily="18" charset="0"/>
              <a:ea typeface="Times New Roman" panose="02020603050405020304" pitchFamily="18" charset="0"/>
            </a:endParaRPr>
          </a:p>
          <a:p>
            <a:pPr algn="just">
              <a:lnSpc>
                <a:spcPct val="150000"/>
              </a:lnSpc>
              <a:spcBef>
                <a:spcPts val="1200"/>
              </a:spcBef>
              <a:tabLst>
                <a:tab pos="619125" algn="l"/>
              </a:tabLst>
            </a:pPr>
            <a:r>
              <a:rPr lang="en-US" sz="2000" b="1" dirty="0">
                <a:effectLst/>
                <a:latin typeface="Times New Roman" panose="02020603050405020304" pitchFamily="18" charset="0"/>
                <a:ea typeface="Times New Roman" panose="02020603050405020304" pitchFamily="18" charset="0"/>
              </a:rPr>
              <a:t>Summary:</a:t>
            </a:r>
            <a:r>
              <a:rPr lang="en-US" sz="2000" dirty="0">
                <a:effectLst/>
                <a:latin typeface="Times New Roman" panose="02020603050405020304" pitchFamily="18" charset="0"/>
                <a:ea typeface="Times New Roman" panose="02020603050405020304" pitchFamily="18" charset="0"/>
              </a:rPr>
              <a:t> This paper presents how artificial intelligence, specifically NLP, may improve course selection by understanding and analyzing both structured and unstructured data. The system they designed adapts to the individual needs of students and gives accurate and meaningful recommendations. Likewise, the Elective Recommendation System uses GPT-4 in analyzing student data to give them electives that fit best their performance and aspirations.</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8881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Autofit/>
          </a:bodyPr>
          <a:lstStyle/>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78C4AAB-D598-9EE3-1B2E-277A772E78B7}"/>
              </a:ext>
            </a:extLst>
          </p:cNvPr>
          <p:cNvSpPr txBox="1"/>
          <p:nvPr/>
        </p:nvSpPr>
        <p:spPr>
          <a:xfrm>
            <a:off x="500514" y="1222408"/>
            <a:ext cx="10668000" cy="3576428"/>
          </a:xfrm>
          <a:prstGeom prst="rect">
            <a:avLst/>
          </a:prstGeom>
          <a:noFill/>
        </p:spPr>
        <p:txBody>
          <a:bodyPr wrap="square">
            <a:spAutoFit/>
          </a:bodyPr>
          <a:lstStyle/>
          <a:p>
            <a:pPr marL="285750" indent="-285750" algn="just">
              <a:lnSpc>
                <a:spcPct val="150000"/>
              </a:lnSpc>
              <a:spcBef>
                <a:spcPts val="1200"/>
              </a:spcBef>
              <a:buFont typeface="Arial" panose="020B0604020202020204" pitchFamily="34" charset="0"/>
              <a:buChar char="•"/>
              <a:tabLst>
                <a:tab pos="619125" algn="l"/>
              </a:tabLst>
            </a:pPr>
            <a:r>
              <a:rPr lang="en-US" sz="2000" b="1" dirty="0">
                <a:effectLst/>
                <a:latin typeface="Times New Roman" panose="02020603050405020304" pitchFamily="18" charset="0"/>
                <a:ea typeface="Times New Roman" panose="02020603050405020304" pitchFamily="18" charset="0"/>
              </a:rPr>
              <a:t>Title:</a:t>
            </a:r>
            <a:r>
              <a:rPr lang="en-US" sz="2000" dirty="0">
                <a:effectLst/>
                <a:latin typeface="Times New Roman" panose="02020603050405020304" pitchFamily="18" charset="0"/>
                <a:ea typeface="Times New Roman" panose="02020603050405020304" pitchFamily="18" charset="0"/>
              </a:rPr>
              <a:t> Addressing Data Sparsity in Academic Recommendation Systems</a:t>
            </a:r>
            <a:endParaRPr lang="en-IN" sz="2000" dirty="0">
              <a:effectLst/>
              <a:latin typeface="Times New Roman" panose="02020603050405020304" pitchFamily="18" charset="0"/>
              <a:ea typeface="Times New Roman" panose="02020603050405020304" pitchFamily="18" charset="0"/>
            </a:endParaRPr>
          </a:p>
          <a:p>
            <a:pPr marL="285750" indent="-285750" algn="just">
              <a:lnSpc>
                <a:spcPct val="150000"/>
              </a:lnSpc>
              <a:spcBef>
                <a:spcPts val="1200"/>
              </a:spcBef>
              <a:buFont typeface="Arial" panose="020B0604020202020204" pitchFamily="34" charset="0"/>
              <a:buChar char="•"/>
              <a:tabLst>
                <a:tab pos="619125" algn="l"/>
              </a:tabLst>
            </a:pPr>
            <a:r>
              <a:rPr lang="en-US" sz="2000" b="1" dirty="0">
                <a:effectLst/>
                <a:latin typeface="Times New Roman" panose="02020603050405020304" pitchFamily="18" charset="0"/>
                <a:ea typeface="Times New Roman" panose="02020603050405020304" pitchFamily="18" charset="0"/>
              </a:rPr>
              <a:t>Author(s):</a:t>
            </a:r>
            <a:r>
              <a:rPr lang="en-US" sz="2000" dirty="0">
                <a:effectLst/>
                <a:latin typeface="Times New Roman" panose="02020603050405020304" pitchFamily="18" charset="0"/>
                <a:ea typeface="Times New Roman" panose="02020603050405020304" pitchFamily="18" charset="0"/>
              </a:rPr>
              <a:t> Kumar, S., and Singh, A.</a:t>
            </a:r>
            <a:endParaRPr lang="en-IN" sz="2000" dirty="0">
              <a:latin typeface="Times New Roman" panose="02020603050405020304" pitchFamily="18" charset="0"/>
              <a:ea typeface="Times New Roman" panose="02020603050405020304" pitchFamily="18" charset="0"/>
            </a:endParaRPr>
          </a:p>
          <a:p>
            <a:pPr marL="285750" indent="-285750" algn="just">
              <a:lnSpc>
                <a:spcPct val="150000"/>
              </a:lnSpc>
              <a:spcBef>
                <a:spcPts val="1200"/>
              </a:spcBef>
              <a:buFont typeface="Arial" panose="020B0604020202020204" pitchFamily="34" charset="0"/>
              <a:buChar char="•"/>
              <a:tabLst>
                <a:tab pos="619125" algn="l"/>
              </a:tabLst>
            </a:pPr>
            <a:r>
              <a:rPr lang="en-US" sz="2000" b="1" dirty="0">
                <a:effectLst/>
                <a:latin typeface="Times New Roman" panose="02020603050405020304" pitchFamily="18" charset="0"/>
                <a:ea typeface="Times New Roman" panose="02020603050405020304" pitchFamily="18" charset="0"/>
              </a:rPr>
              <a:t>Summary:</a:t>
            </a:r>
            <a:r>
              <a:rPr lang="en-US" sz="2000" dirty="0">
                <a:effectLst/>
                <a:latin typeface="Times New Roman" panose="02020603050405020304" pitchFamily="18" charset="0"/>
                <a:ea typeface="Times New Roman" panose="02020603050405020304" pitchFamily="18" charset="0"/>
              </a:rPr>
              <a:t> This paper explores the pervasive problem of sparse data in academic recommendation systems and proposes a hybrid approach that combines statistical analysis with machine learning to address this problem. Inspired by this work, the Elective Recommendation System uses advanced AI tools to make accurate recommendations, even when there's limited data available, ensuring that students always get helpful suggestions.</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635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07D4-1FFD-486F-3280-D2F299407C44}"/>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A4363915-C58F-32CF-DFEF-0873EA9F5C3F}"/>
              </a:ext>
            </a:extLst>
          </p:cNvPr>
          <p:cNvSpPr>
            <a:spLocks noGrp="1"/>
          </p:cNvSpPr>
          <p:nvPr>
            <p:ph idx="1"/>
          </p:nvPr>
        </p:nvSpPr>
        <p:spPr/>
        <p:txBody>
          <a:bodyPr/>
          <a:lstStyle/>
          <a:p>
            <a:pPr algn="just">
              <a:lnSpc>
                <a:spcPct val="150000"/>
              </a:lnSpc>
              <a:spcBef>
                <a:spcPts val="1200"/>
              </a:spcBef>
            </a:pPr>
            <a:r>
              <a:rPr lang="en-US" sz="2000" b="1" dirty="0">
                <a:effectLst/>
                <a:latin typeface="Times New Roman" panose="02020603050405020304" pitchFamily="18" charset="0"/>
                <a:ea typeface="Times New Roman" panose="02020603050405020304" pitchFamily="18" charset="0"/>
              </a:rPr>
              <a:t>Title: </a:t>
            </a:r>
            <a:r>
              <a:rPr lang="en-US" sz="2000" dirty="0">
                <a:effectLst/>
                <a:latin typeface="Times New Roman" panose="02020603050405020304" pitchFamily="18" charset="0"/>
                <a:ea typeface="Times New Roman" panose="02020603050405020304" pitchFamily="18" charset="0"/>
              </a:rPr>
              <a:t>AI-Based Systems for Enhancing Decision Support in Education</a:t>
            </a:r>
            <a:endParaRPr lang="en-IN" sz="20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2000" b="1" dirty="0">
                <a:effectLst/>
                <a:latin typeface="Times New Roman" panose="02020603050405020304" pitchFamily="18" charset="0"/>
                <a:ea typeface="Times New Roman" panose="02020603050405020304" pitchFamily="18" charset="0"/>
              </a:rPr>
              <a:t>Authors:</a:t>
            </a:r>
            <a:r>
              <a:rPr lang="en-US" sz="2000" dirty="0">
                <a:effectLst/>
                <a:latin typeface="Times New Roman" panose="02020603050405020304" pitchFamily="18" charset="0"/>
                <a:ea typeface="Times New Roman" panose="02020603050405020304" pitchFamily="18" charset="0"/>
              </a:rPr>
              <a:t> Jones, P., Taylor, S., and Smith, D.</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b="1" dirty="0">
                <a:effectLst/>
                <a:latin typeface="Times New Roman" panose="02020603050405020304" pitchFamily="18" charset="0"/>
                <a:ea typeface="Times New Roman" panose="02020603050405020304" pitchFamily="18" charset="0"/>
              </a:rPr>
              <a:t>Summary</a:t>
            </a:r>
            <a:r>
              <a:rPr lang="en-US" sz="2000" dirty="0">
                <a:effectLst/>
                <a:latin typeface="Times New Roman" panose="02020603050405020304" pitchFamily="18" charset="0"/>
                <a:ea typeface="Times New Roman" panose="02020603050405020304" pitchFamily="18" charset="0"/>
              </a:rPr>
              <a:t>: This research focuses on how AI decision support systems change education by giving personalized guidance to students. The paper further discusses the significance of developing transparent and trustable AI systems. Building on these concepts, the Elective Recommendation System uses GPT-4 to provide smart elective recommendations while ensuring the recommendations are understandable and clear for students</a:t>
            </a:r>
            <a:r>
              <a:rPr lang="en-US" sz="2000" b="1" dirty="0">
                <a:effectLst/>
                <a:latin typeface="Times New Roman" panose="02020603050405020304" pitchFamily="18" charset="0"/>
                <a:ea typeface="Times New Roman" panose="02020603050405020304" pitchFamily="18" charset="0"/>
              </a:rPr>
              <a:t>.</a:t>
            </a:r>
            <a:endParaRPr lang="en-IN" sz="2000" dirty="0"/>
          </a:p>
          <a:p>
            <a:endParaRPr lang="en-IN" dirty="0"/>
          </a:p>
        </p:txBody>
      </p:sp>
    </p:spTree>
    <p:extLst>
      <p:ext uri="{BB962C8B-B14F-4D97-AF65-F5344CB8AC3E}">
        <p14:creationId xmlns:p14="http://schemas.microsoft.com/office/powerpoint/2010/main" val="329719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Autofit/>
          </a:bodyPr>
          <a:lstStyle/>
          <a:p>
            <a:pPr algn="just">
              <a:lnSpc>
                <a:spcPct val="150000"/>
              </a:lnSpc>
              <a:spcBef>
                <a:spcPts val="1200"/>
              </a:spcBef>
              <a:tabLst>
                <a:tab pos="311150" algn="l"/>
              </a:tabLst>
            </a:pPr>
            <a:r>
              <a:rPr lang="en-US" sz="2000" dirty="0">
                <a:effectLst/>
                <a:latin typeface="Times New Roman" panose="02020603050405020304" pitchFamily="18" charset="0"/>
                <a:ea typeface="Times New Roman" panose="02020603050405020304" pitchFamily="18" charset="0"/>
              </a:rPr>
              <a:t>Introduction to the Recommendation System </a:t>
            </a:r>
            <a:endParaRPr lang="en-IN" sz="2000" dirty="0">
              <a:effectLst/>
              <a:latin typeface="Times New Roman" panose="02020603050405020304" pitchFamily="18" charset="0"/>
              <a:ea typeface="Times New Roman" panose="02020603050405020304" pitchFamily="18" charset="0"/>
            </a:endParaRPr>
          </a:p>
          <a:p>
            <a:pPr algn="just">
              <a:lnSpc>
                <a:spcPct val="150000"/>
              </a:lnSpc>
              <a:spcBef>
                <a:spcPts val="1200"/>
              </a:spcBef>
              <a:tabLst>
                <a:tab pos="311150" algn="l"/>
              </a:tabLst>
            </a:pPr>
            <a:r>
              <a:rPr lang="en-US" sz="2000" dirty="0">
                <a:effectLst/>
                <a:latin typeface="Times New Roman" panose="02020603050405020304" pitchFamily="18" charset="0"/>
                <a:ea typeface="Times New Roman" panose="02020603050405020304" pitchFamily="18" charset="0"/>
              </a:rPr>
              <a:t>Factors that Influence Recommendations </a:t>
            </a:r>
            <a:endParaRPr lang="en-IN" sz="2000" dirty="0">
              <a:effectLst/>
              <a:latin typeface="Times New Roman" panose="02020603050405020304" pitchFamily="18" charset="0"/>
              <a:ea typeface="Times New Roman" panose="02020603050405020304" pitchFamily="18" charset="0"/>
            </a:endParaRPr>
          </a:p>
          <a:p>
            <a:pPr algn="just">
              <a:lnSpc>
                <a:spcPct val="150000"/>
              </a:lnSpc>
              <a:spcBef>
                <a:spcPts val="1200"/>
              </a:spcBef>
              <a:tabLst>
                <a:tab pos="311150" algn="l"/>
              </a:tabLst>
            </a:pPr>
            <a:r>
              <a:rPr lang="en-US" sz="2000" dirty="0">
                <a:effectLst/>
                <a:latin typeface="Times New Roman" panose="02020603050405020304" pitchFamily="18" charset="0"/>
                <a:ea typeface="Times New Roman" panose="02020603050405020304" pitchFamily="18" charset="0"/>
              </a:rPr>
              <a:t>Benefits for Students and Administration </a:t>
            </a:r>
            <a:endParaRPr lang="en-IN" sz="2000" dirty="0">
              <a:effectLst/>
              <a:latin typeface="Times New Roman" panose="02020603050405020304" pitchFamily="18" charset="0"/>
              <a:ea typeface="Times New Roman" panose="02020603050405020304" pitchFamily="18" charset="0"/>
            </a:endParaRPr>
          </a:p>
          <a:p>
            <a:pPr algn="just">
              <a:lnSpc>
                <a:spcPct val="150000"/>
              </a:lnSpc>
              <a:tabLst>
                <a:tab pos="311150" algn="l"/>
              </a:tabLst>
            </a:pPr>
            <a:r>
              <a:rPr lang="en-US" sz="2000" dirty="0">
                <a:effectLst/>
                <a:latin typeface="Times New Roman" panose="02020603050405020304" pitchFamily="18" charset="0"/>
                <a:ea typeface="Times New Roman" panose="02020603050405020304" pitchFamily="18" charset="0"/>
              </a:rPr>
              <a:t>Algorithm Development and Accuracy </a:t>
            </a:r>
            <a:endParaRPr lang="en-IN" sz="2000" dirty="0">
              <a:effectLst/>
              <a:latin typeface="Times New Roman" panose="02020603050405020304" pitchFamily="18" charset="0"/>
              <a:ea typeface="Times New Roman" panose="02020603050405020304" pitchFamily="18" charset="0"/>
            </a:endParaRPr>
          </a:p>
          <a:p>
            <a:pPr algn="just">
              <a:lnSpc>
                <a:spcPct val="150000"/>
              </a:lnSpc>
              <a:tabLst>
                <a:tab pos="311150" algn="l"/>
              </a:tabLst>
            </a:pPr>
            <a:r>
              <a:rPr lang="en-US" sz="2000" dirty="0">
                <a:effectLst/>
                <a:latin typeface="Times New Roman" panose="02020603050405020304" pitchFamily="18" charset="0"/>
                <a:ea typeface="Times New Roman" panose="02020603050405020304" pitchFamily="18" charset="0"/>
              </a:rPr>
              <a:t>Ensuring Data Security and Privacy </a:t>
            </a:r>
            <a:endParaRPr lang="en-IN" sz="2000" dirty="0">
              <a:effectLst/>
              <a:latin typeface="Times New Roman" panose="02020603050405020304" pitchFamily="18" charset="0"/>
              <a:ea typeface="Times New Roman" panose="02020603050405020304" pitchFamily="18" charset="0"/>
            </a:endParaRPr>
          </a:p>
          <a:p>
            <a:pPr algn="just">
              <a:lnSpc>
                <a:spcPct val="150000"/>
              </a:lnSpc>
              <a:tabLst>
                <a:tab pos="311150" algn="l"/>
              </a:tabLst>
            </a:pPr>
            <a:r>
              <a:rPr lang="en-US" sz="2000" dirty="0">
                <a:effectLst/>
                <a:latin typeface="Times New Roman" panose="02020603050405020304" pitchFamily="18" charset="0"/>
                <a:ea typeface="Times New Roman" panose="02020603050405020304" pitchFamily="18" charset="0"/>
              </a:rPr>
              <a:t>Analyzing Current Elective Selection Systems</a:t>
            </a:r>
            <a:endParaRPr lang="en-IN" sz="2000" dirty="0">
              <a:effectLst/>
              <a:latin typeface="Times New Roman" panose="02020603050405020304" pitchFamily="18" charset="0"/>
              <a:ea typeface="Times New Roman" panose="02020603050405020304" pitchFamily="18" charset="0"/>
            </a:endParaRPr>
          </a:p>
          <a:p>
            <a:pPr algn="just">
              <a:lnSpc>
                <a:spcPct val="150000"/>
              </a:lnSpc>
              <a:spcBef>
                <a:spcPts val="1200"/>
              </a:spcBef>
              <a:tabLst>
                <a:tab pos="311150" algn="l"/>
              </a:tabLst>
            </a:pPr>
            <a:r>
              <a:rPr lang="en-US" sz="2000" dirty="0">
                <a:effectLst/>
                <a:latin typeface="Times New Roman" panose="02020603050405020304" pitchFamily="18" charset="0"/>
                <a:ea typeface="Times New Roman" panose="02020603050405020304" pitchFamily="18" charset="0"/>
              </a:rPr>
              <a:t>Simplifying the Elective Choice Process</a:t>
            </a:r>
            <a:endParaRPr lang="en-IN" sz="2000" dirty="0">
              <a:effectLst/>
              <a:latin typeface="Times New Roman" panose="02020603050405020304" pitchFamily="18" charset="0"/>
              <a:ea typeface="Times New Roman" panose="02020603050405020304" pitchFamily="18" charset="0"/>
            </a:endParaRPr>
          </a:p>
          <a:p>
            <a:pPr algn="just">
              <a:lnSpc>
                <a:spcPct val="150000"/>
              </a:lnSpc>
              <a:spcBef>
                <a:spcPts val="1200"/>
              </a:spcBef>
              <a:tabLst>
                <a:tab pos="311150" algn="l"/>
              </a:tabLst>
            </a:pPr>
            <a:r>
              <a:rPr lang="en-US" sz="2000" dirty="0">
                <a:effectLst/>
                <a:latin typeface="Times New Roman" panose="02020603050405020304" pitchFamily="18" charset="0"/>
                <a:ea typeface="Times New Roman" panose="02020603050405020304" pitchFamily="18" charset="0"/>
              </a:rPr>
              <a:t>Insights for Curriculum Optimization.</a:t>
            </a:r>
            <a:endParaRPr lang="en-IN" sz="2000" dirty="0">
              <a:effectLst/>
              <a:latin typeface="Times New Roman" panose="02020603050405020304" pitchFamily="18" charset="0"/>
              <a:ea typeface="Times New Roman" panose="02020603050405020304" pitchFamily="18"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Autofit/>
          </a:bodyPr>
          <a:lstStyle/>
          <a:p>
            <a:pPr marL="355600" indent="-255588" algn="just">
              <a:spcBef>
                <a:spcPts val="1200"/>
              </a:spcBef>
            </a:pPr>
            <a:r>
              <a:rPr lang="en-US" sz="1400" b="1" dirty="0">
                <a:effectLst/>
                <a:latin typeface="Times New Roman" panose="02020603050405020304" pitchFamily="18" charset="0"/>
                <a:ea typeface="Times New Roman" panose="02020603050405020304" pitchFamily="18" charset="0"/>
              </a:rPr>
              <a:t>Data Collection and Preprocessing</a:t>
            </a:r>
            <a:endParaRPr lang="en-IN" sz="1400" dirty="0">
              <a:effectLst/>
              <a:latin typeface="Times New Roman" panose="02020603050405020304" pitchFamily="18" charset="0"/>
              <a:ea typeface="Times New Roman" panose="02020603050405020304" pitchFamily="18" charset="0"/>
            </a:endParaRPr>
          </a:p>
          <a:p>
            <a:pPr marL="355600" indent="-255588" algn="just">
              <a:spcBef>
                <a:spcPts val="1200"/>
              </a:spcBef>
            </a:pPr>
            <a:r>
              <a:rPr lang="en-US" sz="1400" b="1" dirty="0">
                <a:effectLst/>
                <a:latin typeface="Times New Roman" panose="02020603050405020304" pitchFamily="18" charset="0"/>
                <a:ea typeface="Times New Roman" panose="02020603050405020304" pitchFamily="18" charset="0"/>
              </a:rPr>
              <a:t>Backend Development</a:t>
            </a:r>
            <a:endParaRPr lang="en-IN" sz="1400" dirty="0">
              <a:effectLst/>
              <a:latin typeface="Times New Roman" panose="02020603050405020304" pitchFamily="18" charset="0"/>
              <a:ea typeface="Times New Roman" panose="02020603050405020304" pitchFamily="18" charset="0"/>
            </a:endParaRPr>
          </a:p>
          <a:p>
            <a:pPr marL="558165" indent="-457200" algn="just">
              <a:lnSpc>
                <a:spcPct val="150000"/>
              </a:lnSpc>
              <a:spcBef>
                <a:spcPts val="1200"/>
              </a:spcBef>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Framework: Flask was used because it is lightweight and flexible in its nature.</a:t>
            </a:r>
          </a:p>
          <a:p>
            <a:pPr marL="558165" indent="-457200" algn="just">
              <a:lnSpc>
                <a:spcPct val="150000"/>
              </a:lnSpc>
              <a:spcBef>
                <a:spcPts val="1200"/>
              </a:spcBef>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API: An API endpoint /</a:t>
            </a:r>
            <a:r>
              <a:rPr lang="en-US" sz="1400" dirty="0" err="1">
                <a:effectLst/>
                <a:latin typeface="Times New Roman" panose="02020603050405020304" pitchFamily="18" charset="0"/>
                <a:ea typeface="Times New Roman" panose="02020603050405020304" pitchFamily="18" charset="0"/>
              </a:rPr>
              <a:t>api</a:t>
            </a:r>
            <a:r>
              <a:rPr lang="en-US" sz="1400" dirty="0">
                <a:effectLst/>
                <a:latin typeface="Times New Roman" panose="02020603050405020304" pitchFamily="18" charset="0"/>
                <a:ea typeface="Times New Roman" panose="02020603050405020304" pitchFamily="18" charset="0"/>
              </a:rPr>
              <a:t>/recommend was created to handle requests from the frontend, process inputs and return recommendations. </a:t>
            </a:r>
          </a:p>
          <a:p>
            <a:pPr marL="558165" indent="-457200" algn="just">
              <a:lnSpc>
                <a:spcPct val="150000"/>
              </a:lnSpc>
              <a:spcBef>
                <a:spcPts val="1200"/>
              </a:spcBef>
              <a:buFont typeface="Wingdings" panose="05000000000000000000" pitchFamily="2" charset="2"/>
              <a:buChar char="Ø"/>
            </a:pPr>
            <a:r>
              <a:rPr lang="en-US" sz="1400" dirty="0" err="1">
                <a:effectLst/>
                <a:latin typeface="Times New Roman" panose="02020603050405020304" pitchFamily="18" charset="0"/>
                <a:ea typeface="Times New Roman" panose="02020603050405020304" pitchFamily="18" charset="0"/>
              </a:rPr>
              <a:t>CORS:The</a:t>
            </a:r>
            <a:r>
              <a:rPr lang="en-US" sz="1400" dirty="0">
                <a:effectLst/>
                <a:latin typeface="Times New Roman" panose="02020603050405020304" pitchFamily="18" charset="0"/>
                <a:ea typeface="Times New Roman" panose="02020603050405020304" pitchFamily="18" charset="0"/>
              </a:rPr>
              <a:t> CORS – Cross Origin Resource Sharing was enabled to communicate between frontend and backend.</a:t>
            </a:r>
            <a:endParaRPr lang="en-IN" sz="1400" dirty="0">
              <a:effectLst/>
              <a:latin typeface="Times New Roman" panose="02020603050405020304" pitchFamily="18" charset="0"/>
              <a:ea typeface="Times New Roman" panose="02020603050405020304" pitchFamily="18" charset="0"/>
            </a:endParaRPr>
          </a:p>
          <a:p>
            <a:pPr marL="355600" indent="-355600" algn="just">
              <a:lnSpc>
                <a:spcPct val="150000"/>
              </a:lnSpc>
              <a:spcBef>
                <a:spcPts val="1200"/>
              </a:spcBef>
              <a:spcAft>
                <a:spcPts val="1200"/>
              </a:spcAft>
            </a:pPr>
            <a:r>
              <a:rPr lang="en-US" sz="1400" b="1" dirty="0">
                <a:effectLst/>
                <a:latin typeface="Times New Roman" panose="02020603050405020304" pitchFamily="18" charset="0"/>
                <a:ea typeface="Times New Roman" panose="02020603050405020304" pitchFamily="18" charset="0"/>
              </a:rPr>
              <a:t>OpenAI GPT-4 Integration</a:t>
            </a:r>
            <a:endParaRPr lang="en-IN" sz="1400" dirty="0">
              <a:effectLst/>
              <a:latin typeface="Times New Roman" panose="02020603050405020304" pitchFamily="18" charset="0"/>
              <a:ea typeface="Times New Roman" panose="02020603050405020304" pitchFamily="18" charset="0"/>
            </a:endParaRPr>
          </a:p>
          <a:p>
            <a:pPr algn="just">
              <a:lnSpc>
                <a:spcPct val="150000"/>
              </a:lnSpc>
              <a:spcAft>
                <a:spcPts val="1200"/>
              </a:spcAft>
            </a:pPr>
            <a:r>
              <a:rPr lang="en-US" sz="1400" b="1" dirty="0">
                <a:effectLst/>
                <a:latin typeface="Times New Roman" panose="02020603050405020304" pitchFamily="18" charset="0"/>
                <a:ea typeface="Times New Roman" panose="02020603050405020304" pitchFamily="18" charset="0"/>
              </a:rPr>
              <a:t>Prompt Design</a:t>
            </a:r>
          </a:p>
          <a:p>
            <a:pPr algn="just">
              <a:lnSpc>
                <a:spcPct val="150000"/>
              </a:lnSpc>
              <a:spcAft>
                <a:spcPts val="1200"/>
              </a:spcAft>
            </a:pPr>
            <a:r>
              <a:rPr lang="en-US" sz="1400" b="1" dirty="0">
                <a:effectLst/>
                <a:latin typeface="Times New Roman" panose="02020603050405020304" pitchFamily="18" charset="0"/>
                <a:ea typeface="Times New Roman" panose="02020603050405020304" pitchFamily="18" charset="0"/>
              </a:rPr>
              <a:t>Exception Handling</a:t>
            </a:r>
          </a:p>
          <a:p>
            <a:pPr algn="just">
              <a:lnSpc>
                <a:spcPct val="150000"/>
              </a:lnSpc>
              <a:spcAft>
                <a:spcPts val="1200"/>
              </a:spcAft>
            </a:pPr>
            <a:r>
              <a:rPr lang="en-US" sz="1400" b="1" dirty="0">
                <a:effectLst/>
                <a:latin typeface="Times New Roman" panose="02020603050405020304" pitchFamily="18" charset="0"/>
                <a:ea typeface="Times New Roman" panose="02020603050405020304" pitchFamily="18" charset="0"/>
              </a:rPr>
              <a:t>Recommendation Flow</a:t>
            </a:r>
            <a:endParaRPr lang="en-IN" sz="1400" dirty="0">
              <a:effectLst/>
              <a:latin typeface="Times New Roman" panose="02020603050405020304" pitchFamily="18" charset="0"/>
              <a:ea typeface="Times New Roman" panose="02020603050405020304" pitchFamily="18" charset="0"/>
            </a:endParaRPr>
          </a:p>
          <a:p>
            <a:pPr marL="355600" indent="-355600" algn="just">
              <a:spcBef>
                <a:spcPts val="1200"/>
              </a:spcBef>
            </a:pPr>
            <a:r>
              <a:rPr lang="en-US" sz="1400" b="1" dirty="0">
                <a:effectLst/>
                <a:latin typeface="Times New Roman" panose="02020603050405020304" pitchFamily="18" charset="0"/>
                <a:ea typeface="Times New Roman" panose="02020603050405020304" pitchFamily="18" charset="0"/>
              </a:rPr>
              <a:t>Testing and validation</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a:extLst>
              <a:ext uri="{FF2B5EF4-FFF2-40B4-BE49-F238E27FC236}">
                <a16:creationId xmlns:a16="http://schemas.microsoft.com/office/drawing/2014/main" id="{4E1B2A1B-78A2-2049-74DF-FB7A33BD6056}"/>
              </a:ext>
            </a:extLst>
          </p:cNvPr>
          <p:cNvGraphicFramePr>
            <a:graphicFrameLocks noGrp="1"/>
          </p:cNvGraphicFramePr>
          <p:nvPr>
            <p:ph idx="1"/>
            <p:extLst>
              <p:ext uri="{D42A27DB-BD31-4B8C-83A1-F6EECF244321}">
                <p14:modId xmlns:p14="http://schemas.microsoft.com/office/powerpoint/2010/main" val="2167720310"/>
              </p:ext>
            </p:extLst>
          </p:nvPr>
        </p:nvGraphicFramePr>
        <p:xfrm>
          <a:off x="1039528" y="1027113"/>
          <a:ext cx="10145028" cy="4952999"/>
        </p:xfrm>
        <a:graphic>
          <a:graphicData uri="http://schemas.openxmlformats.org/drawingml/2006/table">
            <a:tbl>
              <a:tblPr firstRow="1" firstCol="1" bandRow="1">
                <a:tableStyleId>{5C22544A-7EE6-4342-B048-85BDC9FD1C3A}</a:tableStyleId>
              </a:tblPr>
              <a:tblGrid>
                <a:gridCol w="1102888">
                  <a:extLst>
                    <a:ext uri="{9D8B030D-6E8A-4147-A177-3AD203B41FA5}">
                      <a16:colId xmlns:a16="http://schemas.microsoft.com/office/drawing/2014/main" val="2058166254"/>
                    </a:ext>
                  </a:extLst>
                </a:gridCol>
                <a:gridCol w="1928120">
                  <a:extLst>
                    <a:ext uri="{9D8B030D-6E8A-4147-A177-3AD203B41FA5}">
                      <a16:colId xmlns:a16="http://schemas.microsoft.com/office/drawing/2014/main" val="1230474332"/>
                    </a:ext>
                  </a:extLst>
                </a:gridCol>
                <a:gridCol w="3706901">
                  <a:extLst>
                    <a:ext uri="{9D8B030D-6E8A-4147-A177-3AD203B41FA5}">
                      <a16:colId xmlns:a16="http://schemas.microsoft.com/office/drawing/2014/main" val="2161815942"/>
                    </a:ext>
                  </a:extLst>
                </a:gridCol>
                <a:gridCol w="3407119">
                  <a:extLst>
                    <a:ext uri="{9D8B030D-6E8A-4147-A177-3AD203B41FA5}">
                      <a16:colId xmlns:a16="http://schemas.microsoft.com/office/drawing/2014/main" val="884003705"/>
                    </a:ext>
                  </a:extLst>
                </a:gridCol>
              </a:tblGrid>
              <a:tr h="823093">
                <a:tc>
                  <a:txBody>
                    <a:bodyPr/>
                    <a:lstStyle/>
                    <a:p>
                      <a:pPr algn="l"/>
                      <a:r>
                        <a:rPr lang="en-IN" sz="1200">
                          <a:effectLst/>
                        </a:rPr>
                        <a:t> </a:t>
                      </a:r>
                      <a:endParaRPr lang="en-IN" sz="800">
                        <a:effectLst/>
                      </a:endParaRPr>
                    </a:p>
                    <a:p>
                      <a:pPr algn="l"/>
                      <a:r>
                        <a:rPr lang="en-IN" sz="1200">
                          <a:effectLst/>
                        </a:rPr>
                        <a:t> </a:t>
                      </a:r>
                      <a:endParaRPr lang="en-IN" sz="800">
                        <a:effectLst/>
                      </a:endParaRPr>
                    </a:p>
                    <a:p>
                      <a:pPr algn="l"/>
                      <a:r>
                        <a:rPr lang="en-IN" sz="1100">
                          <a:effectLst/>
                        </a:rPr>
                        <a:t>Sl. No</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200">
                          <a:effectLst/>
                        </a:rPr>
                        <a:t> </a:t>
                      </a:r>
                      <a:endParaRPr lang="en-IN" sz="800">
                        <a:effectLst/>
                      </a:endParaRPr>
                    </a:p>
                    <a:p>
                      <a:pPr algn="l"/>
                      <a:r>
                        <a:rPr lang="en-IN" sz="1200">
                          <a:effectLst/>
                        </a:rPr>
                        <a:t>  Review</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200">
                          <a:effectLst/>
                        </a:rPr>
                        <a:t> </a:t>
                      </a:r>
                      <a:endParaRPr lang="en-IN" sz="800">
                        <a:effectLst/>
                      </a:endParaRPr>
                    </a:p>
                    <a:p>
                      <a:pPr algn="l"/>
                      <a:r>
                        <a:rPr lang="en-IN" sz="1200">
                          <a:effectLst/>
                        </a:rPr>
                        <a:t>              Date</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200">
                          <a:effectLst/>
                        </a:rPr>
                        <a:t> </a:t>
                      </a:r>
                      <a:endParaRPr lang="en-IN" sz="800">
                        <a:effectLst/>
                      </a:endParaRPr>
                    </a:p>
                    <a:p>
                      <a:pPr algn="l"/>
                      <a:r>
                        <a:rPr lang="en-IN" sz="1200">
                          <a:effectLst/>
                        </a:rPr>
                        <a:t>    Scheduled Task</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extLst>
                  <a:ext uri="{0D108BD9-81ED-4DB2-BD59-A6C34878D82A}">
                    <a16:rowId xmlns:a16="http://schemas.microsoft.com/office/drawing/2014/main" val="2724328435"/>
                  </a:ext>
                </a:extLst>
              </a:tr>
              <a:tr h="823093">
                <a:tc>
                  <a:txBody>
                    <a:bodyPr/>
                    <a:lstStyle/>
                    <a:p>
                      <a:pPr algn="l"/>
                      <a:r>
                        <a:rPr lang="en-IN" sz="1200">
                          <a:effectLst/>
                        </a:rPr>
                        <a:t> </a:t>
                      </a:r>
                      <a:endParaRPr lang="en-IN" sz="800">
                        <a:effectLst/>
                      </a:endParaRPr>
                    </a:p>
                    <a:p>
                      <a:pPr algn="l"/>
                      <a:r>
                        <a:rPr lang="en-IN" sz="1100">
                          <a:effectLst/>
                        </a:rPr>
                        <a:t>1.</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100">
                          <a:effectLst/>
                        </a:rPr>
                        <a:t>Review-0</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100">
                          <a:effectLst/>
                        </a:rPr>
                        <a:t>04-09-24 to 06-09-2024</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100">
                          <a:effectLst/>
                        </a:rPr>
                        <a:t>Initial project planning</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extLst>
                  <a:ext uri="{0D108BD9-81ED-4DB2-BD59-A6C34878D82A}">
                    <a16:rowId xmlns:a16="http://schemas.microsoft.com/office/drawing/2014/main" val="1770530325"/>
                  </a:ext>
                </a:extLst>
              </a:tr>
              <a:tr h="800952">
                <a:tc>
                  <a:txBody>
                    <a:bodyPr/>
                    <a:lstStyle/>
                    <a:p>
                      <a:pPr algn="l"/>
                      <a:r>
                        <a:rPr lang="en-IN" sz="1200">
                          <a:effectLst/>
                        </a:rPr>
                        <a:t> </a:t>
                      </a:r>
                      <a:endParaRPr lang="en-IN" sz="800">
                        <a:effectLst/>
                      </a:endParaRPr>
                    </a:p>
                    <a:p>
                      <a:pPr algn="l"/>
                      <a:r>
                        <a:rPr lang="en-IN" sz="1100">
                          <a:effectLst/>
                        </a:rPr>
                        <a:t>2.</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dirty="0">
                          <a:effectLst/>
                        </a:rPr>
                        <a:t> </a:t>
                      </a:r>
                      <a:endParaRPr lang="en-IN" sz="800" dirty="0">
                        <a:effectLst/>
                      </a:endParaRPr>
                    </a:p>
                    <a:p>
                      <a:pPr algn="l"/>
                      <a:r>
                        <a:rPr lang="en-IN" sz="1100" dirty="0">
                          <a:effectLst/>
                        </a:rPr>
                        <a:t>Review-1</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dirty="0">
                          <a:effectLst/>
                        </a:rPr>
                        <a:t> </a:t>
                      </a:r>
                      <a:endParaRPr lang="en-IN" sz="800" dirty="0">
                        <a:effectLst/>
                      </a:endParaRPr>
                    </a:p>
                    <a:p>
                      <a:pPr algn="l"/>
                      <a:r>
                        <a:rPr lang="en-IN" sz="1100" dirty="0">
                          <a:effectLst/>
                        </a:rPr>
                        <a:t>24-09-2024 to 27-09-2024</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100">
                          <a:effectLst/>
                        </a:rPr>
                        <a:t>Planning and Research</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extLst>
                  <a:ext uri="{0D108BD9-81ED-4DB2-BD59-A6C34878D82A}">
                    <a16:rowId xmlns:a16="http://schemas.microsoft.com/office/drawing/2014/main" val="1846204612"/>
                  </a:ext>
                </a:extLst>
              </a:tr>
              <a:tr h="823093">
                <a:tc>
                  <a:txBody>
                    <a:bodyPr/>
                    <a:lstStyle/>
                    <a:p>
                      <a:pPr algn="l"/>
                      <a:r>
                        <a:rPr lang="en-IN" sz="1200">
                          <a:effectLst/>
                        </a:rPr>
                        <a:t> </a:t>
                      </a:r>
                      <a:endParaRPr lang="en-IN" sz="800">
                        <a:effectLst/>
                      </a:endParaRPr>
                    </a:p>
                    <a:p>
                      <a:pPr algn="l"/>
                      <a:r>
                        <a:rPr lang="en-IN" sz="1100">
                          <a:effectLst/>
                        </a:rPr>
                        <a:t>3.</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100">
                          <a:effectLst/>
                        </a:rPr>
                        <a:t>Review-2</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100">
                          <a:effectLst/>
                        </a:rPr>
                        <a:t>15-10-2024 to 27-10-2024</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100">
                          <a:effectLst/>
                        </a:rPr>
                        <a:t>Data collection and preprocessing, Model Implementation, 50% of source code</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extLst>
                  <a:ext uri="{0D108BD9-81ED-4DB2-BD59-A6C34878D82A}">
                    <a16:rowId xmlns:a16="http://schemas.microsoft.com/office/drawing/2014/main" val="3772843426"/>
                  </a:ext>
                </a:extLst>
              </a:tr>
              <a:tr h="823093">
                <a:tc>
                  <a:txBody>
                    <a:bodyPr/>
                    <a:lstStyle/>
                    <a:p>
                      <a:pPr algn="l"/>
                      <a:r>
                        <a:rPr lang="en-IN" sz="1200">
                          <a:effectLst/>
                        </a:rPr>
                        <a:t> </a:t>
                      </a:r>
                      <a:endParaRPr lang="en-IN" sz="800">
                        <a:effectLst/>
                      </a:endParaRPr>
                    </a:p>
                    <a:p>
                      <a:pPr algn="l"/>
                      <a:r>
                        <a:rPr lang="en-IN" sz="1100">
                          <a:effectLst/>
                        </a:rPr>
                        <a:t>4.</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100">
                          <a:effectLst/>
                        </a:rPr>
                        <a:t>Review-3</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100">
                          <a:effectLst/>
                        </a:rPr>
                        <a:t>19-11-2024 to 22-11-2024</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100">
                          <a:effectLst/>
                        </a:rPr>
                        <a:t> </a:t>
                      </a:r>
                      <a:endParaRPr lang="en-IN" sz="800">
                        <a:effectLst/>
                      </a:endParaRPr>
                    </a:p>
                    <a:p>
                      <a:pPr algn="l"/>
                      <a:r>
                        <a:rPr lang="en-IN" sz="1100">
                          <a:effectLst/>
                        </a:rPr>
                        <a:t>100% of source code, Optimisation and Testing</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extLst>
                  <a:ext uri="{0D108BD9-81ED-4DB2-BD59-A6C34878D82A}">
                    <a16:rowId xmlns:a16="http://schemas.microsoft.com/office/drawing/2014/main" val="2399009199"/>
                  </a:ext>
                </a:extLst>
              </a:tr>
              <a:tr h="859675">
                <a:tc>
                  <a:txBody>
                    <a:bodyPr/>
                    <a:lstStyle/>
                    <a:p>
                      <a:pPr algn="l"/>
                      <a:r>
                        <a:rPr lang="en-IN" sz="1100">
                          <a:effectLst/>
                        </a:rPr>
                        <a:t> </a:t>
                      </a:r>
                      <a:endParaRPr lang="en-IN" sz="800">
                        <a:effectLst/>
                      </a:endParaRPr>
                    </a:p>
                    <a:p>
                      <a:pPr algn="l"/>
                      <a:r>
                        <a:rPr lang="en-IN" sz="1100">
                          <a:effectLst/>
                        </a:rPr>
                        <a:t>5.</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100">
                          <a:effectLst/>
                        </a:rPr>
                        <a:t>Review-4</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100">
                          <a:effectLst/>
                        </a:rPr>
                        <a:t>17-12-2024 to 20-12-2024</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100" dirty="0">
                          <a:effectLst/>
                        </a:rPr>
                        <a:t> </a:t>
                      </a:r>
                      <a:endParaRPr lang="en-IN" sz="800" dirty="0">
                        <a:effectLst/>
                      </a:endParaRPr>
                    </a:p>
                    <a:p>
                      <a:pPr algn="l"/>
                      <a:r>
                        <a:rPr lang="en-IN" sz="1100" dirty="0">
                          <a:effectLst/>
                        </a:rPr>
                        <a:t>Deployment and Evaluation</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extLst>
                  <a:ext uri="{0D108BD9-81ED-4DB2-BD59-A6C34878D82A}">
                    <a16:rowId xmlns:a16="http://schemas.microsoft.com/office/drawing/2014/main" val="1070419832"/>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269</TotalTime>
  <Words>1377</Words>
  <Application>Microsoft Office PowerPoint</Application>
  <PresentationFormat>Widescreen</PresentationFormat>
  <Paragraphs>149</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Cambria</vt:lpstr>
      <vt:lpstr>Times New Roman</vt:lpstr>
      <vt:lpstr>Verdana</vt:lpstr>
      <vt:lpstr>Wingdings</vt:lpstr>
      <vt:lpstr>Bioinformatics</vt:lpstr>
      <vt:lpstr>ELECTIVE RECOMMENDATION SYSTEM</vt:lpstr>
      <vt:lpstr>Introduction</vt:lpstr>
      <vt:lpstr>Literature Review</vt:lpstr>
      <vt:lpstr>Literature Review</vt:lpstr>
      <vt:lpstr>Literature Review</vt:lpstr>
      <vt:lpstr>Literature Review</vt:lpstr>
      <vt:lpstr>Objectives</vt:lpstr>
      <vt:lpstr>Methodology</vt:lpstr>
      <vt:lpstr>Timeline of Project</vt:lpstr>
      <vt:lpstr>Expected Outcomes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Rachita S</cp:lastModifiedBy>
  <cp:revision>27</cp:revision>
  <dcterms:created xsi:type="dcterms:W3CDTF">2023-03-16T03:26:27Z</dcterms:created>
  <dcterms:modified xsi:type="dcterms:W3CDTF">2025-01-20T04:01:23Z</dcterms:modified>
</cp:coreProperties>
</file>