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sldIdLst>
    <p:sldId id="256" r:id="rId2"/>
    <p:sldId id="257" r:id="rId3"/>
    <p:sldId id="261" r:id="rId4"/>
    <p:sldId id="258" r:id="rId5"/>
    <p:sldId id="275" r:id="rId6"/>
    <p:sldId id="259" r:id="rId7"/>
    <p:sldId id="264" r:id="rId8"/>
    <p:sldId id="265" r:id="rId9"/>
    <p:sldId id="266" r:id="rId10"/>
    <p:sldId id="267" r:id="rId11"/>
    <p:sldId id="263" r:id="rId12"/>
    <p:sldId id="269" r:id="rId13"/>
    <p:sldId id="270" r:id="rId14"/>
    <p:sldId id="268" r:id="rId15"/>
    <p:sldId id="271" r:id="rId16"/>
    <p:sldId id="272" r:id="rId17"/>
    <p:sldId id="273" r:id="rId18"/>
    <p:sldId id="274" r:id="rId19"/>
    <p:sldId id="26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2346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9E128-54C1-43E5-8F13-0F238BF05DF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486733B-D5E3-4A03-A2A6-392F82A4CEB7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Datasets for Iranian plates are limited; new datasets provide annotated images for detection and OCR.</a:t>
          </a:r>
        </a:p>
      </dgm:t>
    </dgm:pt>
    <dgm:pt modelId="{109C6F43-0E6C-4E9D-A221-E555C2352C41}" type="parTrans" cxnId="{42708E82-0F82-4C64-9A32-81C2FD439A28}">
      <dgm:prSet/>
      <dgm:spPr/>
      <dgm:t>
        <a:bodyPr/>
        <a:lstStyle/>
        <a:p>
          <a:endParaRPr lang="en-US"/>
        </a:p>
      </dgm:t>
    </dgm:pt>
    <dgm:pt modelId="{888906B8-6B80-4C25-A421-52BD768A536E}" type="sibTrans" cxnId="{42708E82-0F82-4C64-9A32-81C2FD439A28}">
      <dgm:prSet/>
      <dgm:spPr/>
      <dgm:t>
        <a:bodyPr/>
        <a:lstStyle/>
        <a:p>
          <a:endParaRPr lang="en-US"/>
        </a:p>
      </dgm:t>
    </dgm:pt>
    <dgm:pt modelId="{2079D04A-5567-4514-9B2E-CE1D03D4DA7E}">
      <dgm:prSet/>
      <dgm:spPr/>
      <dgm:t>
        <a:bodyPr/>
        <a:lstStyle/>
        <a:p>
          <a:pPr>
            <a:defRPr cap="all"/>
          </a:pPr>
          <a:r>
            <a:rPr lang="en-US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include occlusions, diverse backgrounds, and various plate formats.</a:t>
          </a:r>
        </a:p>
      </dgm:t>
    </dgm:pt>
    <dgm:pt modelId="{EAC1F8AF-A36A-46AA-9CAF-790BB049F44F}" type="parTrans" cxnId="{5DD3DC2A-9663-4798-B4BA-49D9ED493736}">
      <dgm:prSet/>
      <dgm:spPr/>
      <dgm:t>
        <a:bodyPr/>
        <a:lstStyle/>
        <a:p>
          <a:endParaRPr lang="en-US"/>
        </a:p>
      </dgm:t>
    </dgm:pt>
    <dgm:pt modelId="{2D13F5D6-00A4-48FC-9CE7-A5914E420C4C}" type="sibTrans" cxnId="{5DD3DC2A-9663-4798-B4BA-49D9ED493736}">
      <dgm:prSet/>
      <dgm:spPr/>
      <dgm:t>
        <a:bodyPr/>
        <a:lstStyle/>
        <a:p>
          <a:endParaRPr lang="en-US"/>
        </a:p>
      </dgm:t>
    </dgm:pt>
    <dgm:pt modelId="{D6F151AA-B1F7-4666-87E1-5D5EE95F2C21}" type="pres">
      <dgm:prSet presAssocID="{7E59E128-54C1-43E5-8F13-0F238BF05DFD}" presName="root" presStyleCnt="0">
        <dgm:presLayoutVars>
          <dgm:dir/>
          <dgm:resizeHandles val="exact"/>
        </dgm:presLayoutVars>
      </dgm:prSet>
      <dgm:spPr/>
    </dgm:pt>
    <dgm:pt modelId="{8850BDA0-A97F-4B4D-A113-B0E2033CDF2A}" type="pres">
      <dgm:prSet presAssocID="{1486733B-D5E3-4A03-A2A6-392F82A4CEB7}" presName="compNode" presStyleCnt="0"/>
      <dgm:spPr/>
    </dgm:pt>
    <dgm:pt modelId="{9DC46F86-2236-449E-A166-43BD1AE9EDD2}" type="pres">
      <dgm:prSet presAssocID="{1486733B-D5E3-4A03-A2A6-392F82A4CEB7}" presName="iconBgRect" presStyleLbl="bgShp" presStyleIdx="0" presStyleCnt="2"/>
      <dgm:spPr/>
    </dgm:pt>
    <dgm:pt modelId="{CB608335-16A6-4C0B-B1DF-9A5525F9DDAF}" type="pres">
      <dgm:prSet presAssocID="{1486733B-D5E3-4A03-A2A6-392F82A4CEB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A34226E-D918-4C60-847F-15F479374832}" type="pres">
      <dgm:prSet presAssocID="{1486733B-D5E3-4A03-A2A6-392F82A4CEB7}" presName="spaceRect" presStyleCnt="0"/>
      <dgm:spPr/>
    </dgm:pt>
    <dgm:pt modelId="{6CC26072-2A81-431F-84F4-8F731DFF9849}" type="pres">
      <dgm:prSet presAssocID="{1486733B-D5E3-4A03-A2A6-392F82A4CEB7}" presName="textRect" presStyleLbl="revTx" presStyleIdx="0" presStyleCnt="2">
        <dgm:presLayoutVars>
          <dgm:chMax val="1"/>
          <dgm:chPref val="1"/>
        </dgm:presLayoutVars>
      </dgm:prSet>
      <dgm:spPr/>
    </dgm:pt>
    <dgm:pt modelId="{D19520AD-32A0-4355-843B-2E8D57657742}" type="pres">
      <dgm:prSet presAssocID="{888906B8-6B80-4C25-A421-52BD768A536E}" presName="sibTrans" presStyleCnt="0"/>
      <dgm:spPr/>
    </dgm:pt>
    <dgm:pt modelId="{DCB812C0-0427-4562-AB46-63459BEB4629}" type="pres">
      <dgm:prSet presAssocID="{2079D04A-5567-4514-9B2E-CE1D03D4DA7E}" presName="compNode" presStyleCnt="0"/>
      <dgm:spPr/>
    </dgm:pt>
    <dgm:pt modelId="{B1733D0F-855D-4124-AB19-C2B411A39037}" type="pres">
      <dgm:prSet presAssocID="{2079D04A-5567-4514-9B2E-CE1D03D4DA7E}" presName="iconBgRect" presStyleLbl="bgShp" presStyleIdx="1" presStyleCnt="2"/>
      <dgm:spPr/>
    </dgm:pt>
    <dgm:pt modelId="{9FC16191-31FF-4A8A-9038-10BA4810CDA5}" type="pres">
      <dgm:prSet presAssocID="{2079D04A-5567-4514-9B2E-CE1D03D4DA7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4EBF9E82-B6CB-466B-8E40-4E525A9E5E45}" type="pres">
      <dgm:prSet presAssocID="{2079D04A-5567-4514-9B2E-CE1D03D4DA7E}" presName="spaceRect" presStyleCnt="0"/>
      <dgm:spPr/>
    </dgm:pt>
    <dgm:pt modelId="{3C9A709A-0036-43EE-BFA0-1EBE7621C93D}" type="pres">
      <dgm:prSet presAssocID="{2079D04A-5567-4514-9B2E-CE1D03D4DA7E}" presName="textRect" presStyleLbl="revTx" presStyleIdx="1" presStyleCnt="2" custScaleY="101631">
        <dgm:presLayoutVars>
          <dgm:chMax val="1"/>
          <dgm:chPref val="1"/>
        </dgm:presLayoutVars>
      </dgm:prSet>
      <dgm:spPr/>
    </dgm:pt>
  </dgm:ptLst>
  <dgm:cxnLst>
    <dgm:cxn modelId="{5DD3DC2A-9663-4798-B4BA-49D9ED493736}" srcId="{7E59E128-54C1-43E5-8F13-0F238BF05DFD}" destId="{2079D04A-5567-4514-9B2E-CE1D03D4DA7E}" srcOrd="1" destOrd="0" parTransId="{EAC1F8AF-A36A-46AA-9CAF-790BB049F44F}" sibTransId="{2D13F5D6-00A4-48FC-9CE7-A5914E420C4C}"/>
    <dgm:cxn modelId="{42708E82-0F82-4C64-9A32-81C2FD439A28}" srcId="{7E59E128-54C1-43E5-8F13-0F238BF05DFD}" destId="{1486733B-D5E3-4A03-A2A6-392F82A4CEB7}" srcOrd="0" destOrd="0" parTransId="{109C6F43-0E6C-4E9D-A221-E555C2352C41}" sibTransId="{888906B8-6B80-4C25-A421-52BD768A536E}"/>
    <dgm:cxn modelId="{18C0838A-311D-47AA-A5FA-E2FBDA45B089}" type="presOf" srcId="{2079D04A-5567-4514-9B2E-CE1D03D4DA7E}" destId="{3C9A709A-0036-43EE-BFA0-1EBE7621C93D}" srcOrd="0" destOrd="0" presId="urn:microsoft.com/office/officeart/2018/5/layout/IconCircleLabelList"/>
    <dgm:cxn modelId="{CC18CA96-F278-463C-AA70-D82298BE30F9}" type="presOf" srcId="{1486733B-D5E3-4A03-A2A6-392F82A4CEB7}" destId="{6CC26072-2A81-431F-84F4-8F731DFF9849}" srcOrd="0" destOrd="0" presId="urn:microsoft.com/office/officeart/2018/5/layout/IconCircleLabelList"/>
    <dgm:cxn modelId="{3BFA52AC-88D5-43D8-B30D-241DEBE849DA}" type="presOf" srcId="{7E59E128-54C1-43E5-8F13-0F238BF05DFD}" destId="{D6F151AA-B1F7-4666-87E1-5D5EE95F2C21}" srcOrd="0" destOrd="0" presId="urn:microsoft.com/office/officeart/2018/5/layout/IconCircleLabelList"/>
    <dgm:cxn modelId="{05203A50-1171-4A22-9BC9-D61EFE998F8D}" type="presParOf" srcId="{D6F151AA-B1F7-4666-87E1-5D5EE95F2C21}" destId="{8850BDA0-A97F-4B4D-A113-B0E2033CDF2A}" srcOrd="0" destOrd="0" presId="urn:microsoft.com/office/officeart/2018/5/layout/IconCircleLabelList"/>
    <dgm:cxn modelId="{39786D29-626D-48C6-8116-4239C6D92AA1}" type="presParOf" srcId="{8850BDA0-A97F-4B4D-A113-B0E2033CDF2A}" destId="{9DC46F86-2236-449E-A166-43BD1AE9EDD2}" srcOrd="0" destOrd="0" presId="urn:microsoft.com/office/officeart/2018/5/layout/IconCircleLabelList"/>
    <dgm:cxn modelId="{F3E20E34-4A7B-4697-B865-14D459E1285E}" type="presParOf" srcId="{8850BDA0-A97F-4B4D-A113-B0E2033CDF2A}" destId="{CB608335-16A6-4C0B-B1DF-9A5525F9DDAF}" srcOrd="1" destOrd="0" presId="urn:microsoft.com/office/officeart/2018/5/layout/IconCircleLabelList"/>
    <dgm:cxn modelId="{A590A4DD-1E18-456B-8677-58AF3C90E316}" type="presParOf" srcId="{8850BDA0-A97F-4B4D-A113-B0E2033CDF2A}" destId="{EA34226E-D918-4C60-847F-15F479374832}" srcOrd="2" destOrd="0" presId="urn:microsoft.com/office/officeart/2018/5/layout/IconCircleLabelList"/>
    <dgm:cxn modelId="{7EEF10B2-DA9A-45A4-934D-85940EE5A686}" type="presParOf" srcId="{8850BDA0-A97F-4B4D-A113-B0E2033CDF2A}" destId="{6CC26072-2A81-431F-84F4-8F731DFF9849}" srcOrd="3" destOrd="0" presId="urn:microsoft.com/office/officeart/2018/5/layout/IconCircleLabelList"/>
    <dgm:cxn modelId="{4E331965-F037-41F7-945B-277800E3192B}" type="presParOf" srcId="{D6F151AA-B1F7-4666-87E1-5D5EE95F2C21}" destId="{D19520AD-32A0-4355-843B-2E8D57657742}" srcOrd="1" destOrd="0" presId="urn:microsoft.com/office/officeart/2018/5/layout/IconCircleLabelList"/>
    <dgm:cxn modelId="{C8F0A867-83B1-4B5F-8A85-487ED250E941}" type="presParOf" srcId="{D6F151AA-B1F7-4666-87E1-5D5EE95F2C21}" destId="{DCB812C0-0427-4562-AB46-63459BEB4629}" srcOrd="2" destOrd="0" presId="urn:microsoft.com/office/officeart/2018/5/layout/IconCircleLabelList"/>
    <dgm:cxn modelId="{34B91FFC-B34B-4A6D-B840-EC37870AB36E}" type="presParOf" srcId="{DCB812C0-0427-4562-AB46-63459BEB4629}" destId="{B1733D0F-855D-4124-AB19-C2B411A39037}" srcOrd="0" destOrd="0" presId="urn:microsoft.com/office/officeart/2018/5/layout/IconCircleLabelList"/>
    <dgm:cxn modelId="{86D4A92E-532F-454D-B785-B26044EFF0A3}" type="presParOf" srcId="{DCB812C0-0427-4562-AB46-63459BEB4629}" destId="{9FC16191-31FF-4A8A-9038-10BA4810CDA5}" srcOrd="1" destOrd="0" presId="urn:microsoft.com/office/officeart/2018/5/layout/IconCircleLabelList"/>
    <dgm:cxn modelId="{5A6D3A6A-CDC6-4935-9413-E55579F34741}" type="presParOf" srcId="{DCB812C0-0427-4562-AB46-63459BEB4629}" destId="{4EBF9E82-B6CB-466B-8E40-4E525A9E5E45}" srcOrd="2" destOrd="0" presId="urn:microsoft.com/office/officeart/2018/5/layout/IconCircleLabelList"/>
    <dgm:cxn modelId="{E1C1E835-9B4A-44D0-BAD8-B6F2A23E9CD4}" type="presParOf" srcId="{DCB812C0-0427-4562-AB46-63459BEB4629}" destId="{3C9A709A-0036-43EE-BFA0-1EBE7621C93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46F86-2236-449E-A166-43BD1AE9EDD2}">
      <dsp:nvSpPr>
        <dsp:cNvPr id="0" name=""/>
        <dsp:cNvSpPr/>
      </dsp:nvSpPr>
      <dsp:spPr>
        <a:xfrm>
          <a:off x="695018" y="193805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608335-16A6-4C0B-B1DF-9A5525F9DDAF}">
      <dsp:nvSpPr>
        <dsp:cNvPr id="0" name=""/>
        <dsp:cNvSpPr/>
      </dsp:nvSpPr>
      <dsp:spPr>
        <a:xfrm>
          <a:off x="1119143" y="617930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C26072-2A81-431F-84F4-8F731DFF9849}">
      <dsp:nvSpPr>
        <dsp:cNvPr id="0" name=""/>
        <dsp:cNvSpPr/>
      </dsp:nvSpPr>
      <dsp:spPr>
        <a:xfrm>
          <a:off x="58831" y="2803805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Datasets for Iranian plates are limited; new datasets provide annotated images for detection and OCR.</a:t>
          </a:r>
        </a:p>
      </dsp:txBody>
      <dsp:txXfrm>
        <a:off x="58831" y="2803805"/>
        <a:ext cx="3262500" cy="720000"/>
      </dsp:txXfrm>
    </dsp:sp>
    <dsp:sp modelId="{B1733D0F-855D-4124-AB19-C2B411A39037}">
      <dsp:nvSpPr>
        <dsp:cNvPr id="0" name=""/>
        <dsp:cNvSpPr/>
      </dsp:nvSpPr>
      <dsp:spPr>
        <a:xfrm>
          <a:off x="4528456" y="190869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16191-31FF-4A8A-9038-10BA4810CDA5}">
      <dsp:nvSpPr>
        <dsp:cNvPr id="0" name=""/>
        <dsp:cNvSpPr/>
      </dsp:nvSpPr>
      <dsp:spPr>
        <a:xfrm>
          <a:off x="4952581" y="614994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A709A-0036-43EE-BFA0-1EBE7621C93D}">
      <dsp:nvSpPr>
        <dsp:cNvPr id="0" name=""/>
        <dsp:cNvSpPr/>
      </dsp:nvSpPr>
      <dsp:spPr>
        <a:xfrm>
          <a:off x="3892268" y="2794998"/>
          <a:ext cx="3262500" cy="7317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cap="none" dirty="0">
              <a:latin typeface="Times New Roman" panose="02020603050405020304" pitchFamily="18" charset="0"/>
              <a:cs typeface="Times New Roman" panose="02020603050405020304" pitchFamily="18" charset="0"/>
            </a:rPr>
            <a:t>Challenges include occlusions, diverse backgrounds, and various plate formats.</a:t>
          </a:r>
        </a:p>
      </dsp:txBody>
      <dsp:txXfrm>
        <a:off x="3892268" y="2794998"/>
        <a:ext cx="3262500" cy="7317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87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7631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48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8003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16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22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54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4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0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7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00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6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108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3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hyperlink" Target="https://universe.roboflow.com/shahab-jafari-1vorv/persian-plate-characters-mvinj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942" y="2404532"/>
            <a:ext cx="8511702" cy="1646302"/>
          </a:xfrm>
        </p:spPr>
        <p:txBody>
          <a:bodyPr/>
          <a:lstStyle/>
          <a:p>
            <a:pPr algn="l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Iranian License Plate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79915" y="4050834"/>
            <a:ext cx="5826719" cy="1096899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Deep Learning for Automatic Identification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1D9168-E5E1-6DFA-8693-A94BD738E8CF}"/>
              </a:ext>
            </a:extLst>
          </p:cNvPr>
          <p:cNvSpPr txBox="1"/>
          <p:nvPr/>
        </p:nvSpPr>
        <p:spPr>
          <a:xfrm>
            <a:off x="787942" y="5016998"/>
            <a:ext cx="45865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44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Abolfazl Najar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Course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B7AC8-0891-D834-88C3-EC6A1DEDB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F158F1-C85D-FBB1-D851-79FC92B0C9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354" y="1478524"/>
            <a:ext cx="5480687" cy="41158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04E700-DF29-652A-F810-62709F1F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407" y="157724"/>
            <a:ext cx="7601894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Modifying dataset and Second Training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D237A2-2595-34D7-D93B-C0756DA9646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8" t="1478" r="9128" b="1646"/>
          <a:stretch/>
        </p:blipFill>
        <p:spPr bwMode="auto">
          <a:xfrm>
            <a:off x="0" y="1571279"/>
            <a:ext cx="4432100" cy="38970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391700-4D19-6A51-36CB-B13DA03ED5FD}"/>
              </a:ext>
            </a:extLst>
          </p:cNvPr>
          <p:cNvSpPr txBox="1"/>
          <p:nvPr/>
        </p:nvSpPr>
        <p:spPr>
          <a:xfrm>
            <a:off x="1023042" y="1155570"/>
            <a:ext cx="2507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version of Dataset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154499-5F8D-D925-23F5-8EEF7760C9E9}"/>
              </a:ext>
            </a:extLst>
          </p:cNvPr>
          <p:cNvSpPr txBox="1"/>
          <p:nvPr/>
        </p:nvSpPr>
        <p:spPr>
          <a:xfrm>
            <a:off x="5739897" y="1078973"/>
            <a:ext cx="2731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version of Dataset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64EA2-9F9B-241C-A50E-BDEF12D4A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26A55-0086-1C3C-3378-72E49127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F7E88D-11F8-78B5-C8E4-7436CB4FD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2256" y="1837100"/>
            <a:ext cx="3962400" cy="396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47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C5720-EE78-22BD-2AE6-42F3F89BF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D74B-D979-EF93-4A3B-E91782ED8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53" y="193237"/>
            <a:ext cx="6347714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 Analysis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close up of a license plate&#10;&#10;AI-generated content may be incorrect.">
            <a:extLst>
              <a:ext uri="{FF2B5EF4-FFF2-40B4-BE49-F238E27FC236}">
                <a16:creationId xmlns:a16="http://schemas.microsoft.com/office/drawing/2014/main" id="{0BDBB61B-B540-766B-1797-6A8EB9406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4" t="30529" r="12740" b="27644"/>
          <a:stretch/>
        </p:blipFill>
        <p:spPr bwMode="auto">
          <a:xfrm>
            <a:off x="3399312" y="1187767"/>
            <a:ext cx="2783205" cy="14852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9129AC-D383-37D8-560E-2E58F1A321D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67" t="25721" r="4807" b="23558"/>
          <a:stretch/>
        </p:blipFill>
        <p:spPr bwMode="auto">
          <a:xfrm>
            <a:off x="411880" y="2954370"/>
            <a:ext cx="2638425" cy="17125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48A88C-715B-DA4E-0EBD-DA7E63267C6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7" t="19230" r="14183" b="25000"/>
          <a:stretch/>
        </p:blipFill>
        <p:spPr bwMode="auto">
          <a:xfrm>
            <a:off x="3296442" y="2864633"/>
            <a:ext cx="2886075" cy="198056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CA8354-6ECF-2337-B8B7-F7D59BF791E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2" t="23557" r="9375" b="23077"/>
          <a:stretch/>
        </p:blipFill>
        <p:spPr bwMode="auto">
          <a:xfrm>
            <a:off x="3396454" y="4883298"/>
            <a:ext cx="3028315" cy="19431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CB60F0-DFAE-502E-A088-CCD06348A0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56" y="1200789"/>
            <a:ext cx="2228272" cy="1674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82F1F0-0992-F42D-88B1-1185CDB3AE2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0" b="15102"/>
          <a:stretch/>
        </p:blipFill>
        <p:spPr bwMode="auto">
          <a:xfrm>
            <a:off x="311867" y="4845198"/>
            <a:ext cx="2838450" cy="1981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38407D-B1AB-2BB5-CB6F-19DC9C3A96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939" y="2808451"/>
            <a:ext cx="2010105" cy="2010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042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63CA3-A978-ACD8-2AF1-2FB552ECA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A8DBD-2D5F-EF12-1588-C6A4E416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5573F7EF-AEB7-C315-FE31-2F35EF45B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9" r="66185" b="1787"/>
          <a:stretch/>
        </p:blipFill>
        <p:spPr bwMode="auto">
          <a:xfrm>
            <a:off x="312639" y="1470107"/>
            <a:ext cx="3491754" cy="244472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graph of a graph&#10;&#10;AI-generated content may be incorrect.">
            <a:extLst>
              <a:ext uri="{FF2B5EF4-FFF2-40B4-BE49-F238E27FC236}">
                <a16:creationId xmlns:a16="http://schemas.microsoft.com/office/drawing/2014/main" id="{888762F3-82EF-987D-D5A4-54097C71D9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94" t="6358" r="32851"/>
          <a:stretch/>
        </p:blipFill>
        <p:spPr bwMode="auto">
          <a:xfrm>
            <a:off x="3895506" y="1291479"/>
            <a:ext cx="3632372" cy="280197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962C6757-2DCD-FA44-FBD7-21140E698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08" t="11882"/>
          <a:stretch/>
        </p:blipFill>
        <p:spPr bwMode="auto">
          <a:xfrm>
            <a:off x="1848170" y="4086707"/>
            <a:ext cx="3837405" cy="27995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74869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1329E-005F-7559-FCC4-4F8304CC7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6D810-443D-84F6-D6D0-91835993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Precision, Recall,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39652E-7145-AC6B-CD4C-595A0FF984FB}"/>
              </a:ext>
            </a:extLst>
          </p:cNvPr>
          <p:cNvSpPr txBox="1"/>
          <p:nvPr/>
        </p:nvSpPr>
        <p:spPr>
          <a:xfrm>
            <a:off x="1040860" y="2828835"/>
            <a:ext cx="1747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9C5A0449-6454-39FC-8F96-A95847ED3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1" y="1864629"/>
            <a:ext cx="8865678" cy="379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09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D29B8-F48E-A664-9753-922953948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72997-87C3-51D9-29DF-456C168F7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0.5:095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BB24EE-A0B7-3EE9-178D-4E10243171C3}"/>
              </a:ext>
            </a:extLst>
          </p:cNvPr>
          <p:cNvSpPr txBox="1"/>
          <p:nvPr/>
        </p:nvSpPr>
        <p:spPr>
          <a:xfrm>
            <a:off x="1040860" y="2828835"/>
            <a:ext cx="1747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gfa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D91C1-BB1A-7085-DBD5-674137F1A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96" y="2052748"/>
            <a:ext cx="7231456" cy="36157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2934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3D7B0B-BC98-00B4-9815-87D4E1069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64B4B8-EB0D-ACDA-E343-1B47C46C9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423" y="331173"/>
            <a:ext cx="6216024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Comparing with other schemes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814069-D4B5-51CB-EE8F-AB35590C0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603917"/>
              </p:ext>
            </p:extLst>
          </p:nvPr>
        </p:nvGraphicFramePr>
        <p:xfrm>
          <a:off x="725377" y="1901228"/>
          <a:ext cx="6477205" cy="3639491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371099">
                  <a:extLst>
                    <a:ext uri="{9D8B030D-6E8A-4147-A177-3AD203B41FA5}">
                      <a16:colId xmlns:a16="http://schemas.microsoft.com/office/drawing/2014/main" val="1514949010"/>
                    </a:ext>
                  </a:extLst>
                </a:gridCol>
                <a:gridCol w="1484748">
                  <a:extLst>
                    <a:ext uri="{9D8B030D-6E8A-4147-A177-3AD203B41FA5}">
                      <a16:colId xmlns:a16="http://schemas.microsoft.com/office/drawing/2014/main" val="2910314605"/>
                    </a:ext>
                  </a:extLst>
                </a:gridCol>
                <a:gridCol w="1131623">
                  <a:extLst>
                    <a:ext uri="{9D8B030D-6E8A-4147-A177-3AD203B41FA5}">
                      <a16:colId xmlns:a16="http://schemas.microsoft.com/office/drawing/2014/main" val="946862378"/>
                    </a:ext>
                  </a:extLst>
                </a:gridCol>
                <a:gridCol w="1230661">
                  <a:extLst>
                    <a:ext uri="{9D8B030D-6E8A-4147-A177-3AD203B41FA5}">
                      <a16:colId xmlns:a16="http://schemas.microsoft.com/office/drawing/2014/main" val="1099565474"/>
                    </a:ext>
                  </a:extLst>
                </a:gridCol>
                <a:gridCol w="1259074">
                  <a:extLst>
                    <a:ext uri="{9D8B030D-6E8A-4147-A177-3AD203B41FA5}">
                      <a16:colId xmlns:a16="http://schemas.microsoft.com/office/drawing/2014/main" val="146391570"/>
                    </a:ext>
                  </a:extLst>
                </a:gridCol>
              </a:tblGrid>
              <a:tr h="89498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0" cap="none" spc="60" dirty="0">
                          <a:solidFill>
                            <a:schemeClr val="bg1"/>
                          </a:solidFill>
                          <a:effectLst/>
                        </a:rPr>
                        <a:t>Metrics</a:t>
                      </a:r>
                      <a:endParaRPr lang="en-US" sz="2000" b="0" cap="none" spc="6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0" cap="none" spc="60">
                          <a:solidFill>
                            <a:schemeClr val="bg1"/>
                          </a:solidFill>
                          <a:effectLst/>
                        </a:rPr>
                        <a:t>Precision</a:t>
                      </a:r>
                      <a:endParaRPr lang="en-US" sz="20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0" cap="none" spc="60">
                          <a:solidFill>
                            <a:schemeClr val="bg1"/>
                          </a:solidFill>
                          <a:effectLst/>
                        </a:rPr>
                        <a:t>Recall</a:t>
                      </a:r>
                      <a:endParaRPr lang="en-US" sz="20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0" cap="none" spc="60">
                          <a:solidFill>
                            <a:schemeClr val="bg1"/>
                          </a:solidFill>
                          <a:effectLst/>
                        </a:rPr>
                        <a:t>mAP50</a:t>
                      </a:r>
                      <a:endParaRPr lang="en-US" sz="20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0" cap="none" spc="60">
                          <a:solidFill>
                            <a:schemeClr val="bg1"/>
                          </a:solidFill>
                          <a:effectLst/>
                        </a:rPr>
                        <a:t>mAP50-95</a:t>
                      </a:r>
                      <a:endParaRPr lang="en-US" sz="2000" b="0" cap="none" spc="6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247767"/>
                  </a:ext>
                </a:extLst>
              </a:tr>
              <a:tr h="80563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b="1" cap="none" spc="0" dirty="0">
                          <a:solidFill>
                            <a:schemeClr val="tx1"/>
                          </a:solidFill>
                          <a:effectLst/>
                        </a:rPr>
                        <a:t>My Approach</a:t>
                      </a:r>
                      <a:endParaRPr lang="en-US" sz="1700" b="1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0.98286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0.99634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0.99464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0.75185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113805"/>
                  </a:ext>
                </a:extLst>
              </a:tr>
              <a:tr h="48471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[2]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0.954 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0.956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0.982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0.817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809584"/>
                  </a:ext>
                </a:extLst>
              </a:tr>
              <a:tr h="48471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[3]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0.9033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0.732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084563"/>
                  </a:ext>
                </a:extLst>
              </a:tr>
              <a:tr h="48471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[7]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0.87</a:t>
                      </a:r>
                      <a:r>
                        <a:rPr lang="ar-SA" sz="1700" cap="none" spc="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813303"/>
                  </a:ext>
                </a:extLst>
              </a:tr>
              <a:tr h="48471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b="1" cap="none" spc="0">
                          <a:solidFill>
                            <a:schemeClr val="tx1"/>
                          </a:solidFill>
                          <a:effectLst/>
                        </a:rPr>
                        <a:t>[8]</a:t>
                      </a:r>
                      <a:endParaRPr lang="en-US" sz="1700" b="1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0.9045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7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endParaRPr lang="en-US" sz="17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84137" marR="84137" marT="112183" marB="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136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750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E121A-128E-102A-FFA3-42DAEA2B3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C256-0C48-379E-D3DC-107D3B3B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close-up of a graph&#10;&#10;AI-generated content may be incorrect.">
            <a:extLst>
              <a:ext uri="{FF2B5EF4-FFF2-40B4-BE49-F238E27FC236}">
                <a16:creationId xmlns:a16="http://schemas.microsoft.com/office/drawing/2014/main" id="{E184B828-28DF-C9DD-F040-2EC1A6F775B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5" r="49679" b="1025"/>
          <a:stretch/>
        </p:blipFill>
        <p:spPr bwMode="auto">
          <a:xfrm>
            <a:off x="458426" y="1790989"/>
            <a:ext cx="6829686" cy="384931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738484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104CC-55D0-FCAA-9810-33D8C3566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A39D-49ED-1BDA-1CF4-F7AA2A0E5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close-up of a graph&#10;&#10;AI-generated content may be incorrect.">
            <a:extLst>
              <a:ext uri="{FF2B5EF4-FFF2-40B4-BE49-F238E27FC236}">
                <a16:creationId xmlns:a16="http://schemas.microsoft.com/office/drawing/2014/main" id="{26D3B860-19DE-A292-A1F5-DE8180F607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6666"/>
          <a:stretch/>
        </p:blipFill>
        <p:spPr bwMode="auto">
          <a:xfrm>
            <a:off x="717307" y="1621401"/>
            <a:ext cx="7173564" cy="41843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727706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40" name="Picture 39" descr="Boxes and roller conveyor">
            <a:extLst>
              <a:ext uri="{FF2B5EF4-FFF2-40B4-BE49-F238E27FC236}">
                <a16:creationId xmlns:a16="http://schemas.microsoft.com/office/drawing/2014/main" id="{28B49A0F-A28F-C740-E689-A9C5A68C48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84" r="21238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609600"/>
            <a:ext cx="288834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Applications &amp; 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8000" y="2160589"/>
            <a:ext cx="2888342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Iranian LPR systems can be applied to: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- Traffic monitoring and law enforcement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- Automated toll collection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- Smart parking systems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Deep learning enhances accuracy, making LPR systems more reliable and efficient.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6" name="Picture 5" descr="A collage of different numbers and letters&#10;&#10;Description automatically generated">
            <a:extLst>
              <a:ext uri="{FF2B5EF4-FFF2-40B4-BE49-F238E27FC236}">
                <a16:creationId xmlns:a16="http://schemas.microsoft.com/office/drawing/2014/main" id="{C37E8CE8-447D-B7BC-BF04-104AF3A9D6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37" t="9091" r="-2" b="-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167F201-EA3A-41F3-8305-5985A44A9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FFD44D11-B1C5-420A-9591-370DC8BAA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3405" y="0"/>
            <a:ext cx="5486400" cy="6858000"/>
          </a:xfrm>
          <a:prstGeom prst="parallelogram">
            <a:avLst>
              <a:gd name="adj" fmla="val 14937"/>
            </a:avLst>
          </a:prstGeom>
          <a:solidFill>
            <a:schemeClr val="bg1">
              <a:alpha val="91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F46BC6-C78D-47E7-87CF-A1DD38B02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E3C958F-F320-49F4-9AB7-FD2F51A77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23">
            <a:extLst>
              <a:ext uri="{FF2B5EF4-FFF2-40B4-BE49-F238E27FC236}">
                <a16:creationId xmlns:a16="http://schemas.microsoft.com/office/drawing/2014/main" id="{1C4DC544-6AEA-484E-A978-32384E2F9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25">
            <a:extLst>
              <a:ext uri="{FF2B5EF4-FFF2-40B4-BE49-F238E27FC236}">
                <a16:creationId xmlns:a16="http://schemas.microsoft.com/office/drawing/2014/main" id="{A1F1470C-B594-449D-A8CD-EB7BC156F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809F8B1-FE88-427F-98C6-1B8CFED80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150" y="1678665"/>
            <a:ext cx="3427352" cy="23691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60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5723" y="4050832"/>
            <a:ext cx="3429777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Plate recognition is a critical problem in many countries</a:t>
            </a:r>
          </a:p>
        </p:txBody>
      </p:sp>
      <p:sp>
        <p:nvSpPr>
          <p:cNvPr id="37" name="Rectangle 27">
            <a:extLst>
              <a:ext uri="{FF2B5EF4-FFF2-40B4-BE49-F238E27FC236}">
                <a16:creationId xmlns:a16="http://schemas.microsoft.com/office/drawing/2014/main" id="{2050D290-680D-48D7-9488-498F59E54F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E8C81616-E276-41D8-92C5-1C891FE99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29">
            <a:extLst>
              <a:ext uri="{FF2B5EF4-FFF2-40B4-BE49-F238E27FC236}">
                <a16:creationId xmlns:a16="http://schemas.microsoft.com/office/drawing/2014/main" id="{86BBDB21-2BF1-4C2F-A790-19FBC789C3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E78FF87C-9F4A-4F75-998D-3ECB6543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24161-9EE0-692E-29B6-C5C390929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5008-E439-8529-EB67-46C8FF9E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75AC1F-2D8D-CA49-A9CD-92B7DEB606C1}"/>
              </a:ext>
            </a:extLst>
          </p:cNvPr>
          <p:cNvSpPr txBox="1"/>
          <p:nvPr/>
        </p:nvSpPr>
        <p:spPr>
          <a:xfrm>
            <a:off x="721883" y="1439694"/>
            <a:ext cx="62354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 Plate Recognition (LPR) is crucial for law enforcement, parking management, and surveillance.</a:t>
            </a:r>
          </a:p>
          <a:p>
            <a:pPr marL="285750" indent="-28575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include variations in lighting, angle, and font styles, especially for Farsi characters.</a:t>
            </a:r>
          </a:p>
        </p:txBody>
      </p:sp>
      <p:pic>
        <p:nvPicPr>
          <p:cNvPr id="5" name="Picture 4" descr="A close-up of a road sign&#10;&#10;Description automatically generated">
            <a:extLst>
              <a:ext uri="{FF2B5EF4-FFF2-40B4-BE49-F238E27FC236}">
                <a16:creationId xmlns:a16="http://schemas.microsoft.com/office/drawing/2014/main" id="{094D3D9F-2608-D23B-5ABE-8B3BDAAF9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66" y="2760494"/>
            <a:ext cx="3518170" cy="1120303"/>
          </a:xfrm>
          <a:prstGeom prst="rect">
            <a:avLst/>
          </a:prstGeom>
        </p:spPr>
      </p:pic>
      <p:pic>
        <p:nvPicPr>
          <p:cNvPr id="7" name="Picture 6" descr="A close-up of a license plate&#10;&#10;Description automatically generated">
            <a:extLst>
              <a:ext uri="{FF2B5EF4-FFF2-40B4-BE49-F238E27FC236}">
                <a16:creationId xmlns:a16="http://schemas.microsoft.com/office/drawing/2014/main" id="{CEC7A2AB-87B9-1147-87A0-9E7CEAE59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851" y="2760494"/>
            <a:ext cx="3518170" cy="1120303"/>
          </a:xfrm>
          <a:prstGeom prst="rect">
            <a:avLst/>
          </a:prstGeom>
        </p:spPr>
      </p:pic>
      <p:pic>
        <p:nvPicPr>
          <p:cNvPr id="9" name="Picture 8" descr="A close up of a license plate">
            <a:extLst>
              <a:ext uri="{FF2B5EF4-FFF2-40B4-BE49-F238E27FC236}">
                <a16:creationId xmlns:a16="http://schemas.microsoft.com/office/drawing/2014/main" id="{40E5767D-C994-3FA1-E488-437E39B17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66" y="5313105"/>
            <a:ext cx="3518170" cy="1029286"/>
          </a:xfrm>
          <a:prstGeom prst="rect">
            <a:avLst/>
          </a:prstGeom>
        </p:spPr>
      </p:pic>
      <p:pic>
        <p:nvPicPr>
          <p:cNvPr id="11" name="Picture 10" descr="A close-up of a license plate&#10;&#10;Description automatically generated">
            <a:extLst>
              <a:ext uri="{FF2B5EF4-FFF2-40B4-BE49-F238E27FC236}">
                <a16:creationId xmlns:a16="http://schemas.microsoft.com/office/drawing/2014/main" id="{074AC6D3-7596-DCD6-4256-7513895C2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625" y="5290470"/>
            <a:ext cx="3430622" cy="1029287"/>
          </a:xfrm>
          <a:prstGeom prst="rect">
            <a:avLst/>
          </a:prstGeom>
        </p:spPr>
      </p:pic>
      <p:pic>
        <p:nvPicPr>
          <p:cNvPr id="6" name="Picture 5" descr="A close-up of a license plate&#10;&#10;Description automatically generated">
            <a:extLst>
              <a:ext uri="{FF2B5EF4-FFF2-40B4-BE49-F238E27FC236}">
                <a16:creationId xmlns:a16="http://schemas.microsoft.com/office/drawing/2014/main" id="{7B2C4E1D-ECCF-48E3-1EDB-0D81C2FCCD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031"/>
          <a:stretch/>
        </p:blipFill>
        <p:spPr>
          <a:xfrm>
            <a:off x="515566" y="4097822"/>
            <a:ext cx="3518170" cy="1039999"/>
          </a:xfrm>
          <a:prstGeom prst="rect">
            <a:avLst/>
          </a:prstGeom>
        </p:spPr>
      </p:pic>
      <p:pic>
        <p:nvPicPr>
          <p:cNvPr id="10" name="Picture 9" descr="A red sign with white text&#10;&#10;Description automatically generated">
            <a:extLst>
              <a:ext uri="{FF2B5EF4-FFF2-40B4-BE49-F238E27FC236}">
                <a16:creationId xmlns:a16="http://schemas.microsoft.com/office/drawing/2014/main" id="{51B90A4A-C072-4EFB-22D3-45BBE8CE1E4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9596" t="36018" r="17657" b="26110"/>
          <a:stretch/>
        </p:blipFill>
        <p:spPr>
          <a:xfrm>
            <a:off x="4255851" y="4108535"/>
            <a:ext cx="3518170" cy="102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12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Challenges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4" name="TextBox 2">
            <a:extLst>
              <a:ext uri="{FF2B5EF4-FFF2-40B4-BE49-F238E27FC236}">
                <a16:creationId xmlns:a16="http://schemas.microsoft.com/office/drawing/2014/main" id="{B5298EC4-4285-140F-7ECE-594C7FC2FF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4124106"/>
              </p:ext>
            </p:extLst>
          </p:nvPr>
        </p:nvGraphicFramePr>
        <p:xfrm>
          <a:off x="965199" y="1948543"/>
          <a:ext cx="7213600" cy="3717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4428E3-823E-2F3A-A34C-3E78E59E0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DFFF98B-ECB4-8C88-3FB4-1C246B869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E975D4-3C80-6789-6ACB-DFA35AE91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8A62615-ECA6-45F5-8EBF-46BB45AA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5BD9C520-4A95-ECC5-10A2-22B8F6C23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0E434314-F8BA-099F-0CA8-BD4055D36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733775CC-F669-CD5D-E8A5-74FD8442B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C737DBC8-CC2E-BF41-E7BC-E3E79A6DF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85EC613E-7A23-97D1-16FD-1C93BA23CE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86FD3C58-2650-DEA2-BD33-7DF44522B1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F185ADAC-8172-907C-0DFE-1DB8BDFD36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C10928FC-AE05-902B-85D3-D60EB4C9B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4967533-0290-E070-74F0-DE89A5A1AA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CA528-F294-B1F2-6990-FFF70A90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Challenges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A93EE4E-A844-2CD6-AB1E-BBE9392AA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B9EAE008-B3DC-8A73-E528-7B40258755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994410-93CA-9BBA-C4AD-0196738509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998" t="50962" r="255"/>
          <a:stretch/>
        </p:blipFill>
        <p:spPr>
          <a:xfrm>
            <a:off x="1361166" y="1488048"/>
            <a:ext cx="2564488" cy="25798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438A43-156E-E663-B361-0773439D3F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596" b="48192"/>
          <a:stretch/>
        </p:blipFill>
        <p:spPr>
          <a:xfrm>
            <a:off x="4127759" y="1376158"/>
            <a:ext cx="4485561" cy="46105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324F198-F74C-F217-667F-DCFB55B0C5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53155" r="47918"/>
          <a:stretch/>
        </p:blipFill>
        <p:spPr>
          <a:xfrm>
            <a:off x="1242153" y="4230717"/>
            <a:ext cx="2739965" cy="246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4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v11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2F5151-E3CE-1825-139F-DFB1570D8B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46" y="1740111"/>
            <a:ext cx="7267307" cy="4381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13F85-D2BB-AAD7-67C0-F983F2A66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8DFE-5E31-A838-8CEB-E42672E5A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Blocks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C751E6-F04D-3E6F-2AB3-C0BD64051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546" y="1930400"/>
            <a:ext cx="6456449" cy="37883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8619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9D00B-BF63-0B3B-47FC-059B8CB68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6D109-D8DF-0866-7E59-A05491FF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Dataset Origin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99AE0-42A3-C443-97D3-D9BF20D2658E}"/>
              </a:ext>
            </a:extLst>
          </p:cNvPr>
          <p:cNvSpPr txBox="1"/>
          <p:nvPr/>
        </p:nvSpPr>
        <p:spPr>
          <a:xfrm>
            <a:off x="475306" y="6063734"/>
            <a:ext cx="8428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https://universe.roboflow.com/shahab-jafari-1vorv/persian-plate-characters-mvinj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A6DBFA-1F2D-D338-BEF1-5F101E64C7A3}"/>
              </a:ext>
            </a:extLst>
          </p:cNvPr>
          <p:cNvSpPr txBox="1"/>
          <p:nvPr/>
        </p:nvSpPr>
        <p:spPr>
          <a:xfrm>
            <a:off x="108642" y="1515703"/>
            <a:ext cx="6532074" cy="829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This database contains 3300 trains, 153 tests, and 231 validation images.</a:t>
            </a:r>
            <a:endParaRPr lang="en-US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Data has a good diversity from different plates in terms of taking pictures from different angles and variation in resolution and characters.</a:t>
            </a:r>
            <a:endParaRPr lang="en-US" sz="1100" dirty="0">
              <a:effectLst/>
              <a:latin typeface="Calibri" panose="020F050202020403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12" name="Picture 11" descr="A close up of a license plate&#10;&#10;AI-generated content may be incorrect.">
            <a:extLst>
              <a:ext uri="{FF2B5EF4-FFF2-40B4-BE49-F238E27FC236}">
                <a16:creationId xmlns:a16="http://schemas.microsoft.com/office/drawing/2014/main" id="{0294B229-051C-5E03-AECF-C884583C6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115" y="2743449"/>
            <a:ext cx="2334286" cy="2334286"/>
          </a:xfrm>
          <a:prstGeom prst="rect">
            <a:avLst/>
          </a:prstGeom>
        </p:spPr>
      </p:pic>
      <p:pic>
        <p:nvPicPr>
          <p:cNvPr id="14" name="Picture 13" descr="A close-up of a license plate&#10;&#10;AI-generated content may be incorrect.">
            <a:extLst>
              <a:ext uri="{FF2B5EF4-FFF2-40B4-BE49-F238E27FC236}">
                <a16:creationId xmlns:a16="http://schemas.microsoft.com/office/drawing/2014/main" id="{9781628A-EC49-6196-F0DA-E83138DA0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799" y="2743449"/>
            <a:ext cx="2601087" cy="260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9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64DB3-F506-B5CC-DDAF-D2F67C074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FD24-397C-5E6B-BDEA-6FD57266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Attempt on Training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AE1AB-38C2-569F-BD7B-82B7619F2F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8" t="1478" r="9128" b="1646"/>
          <a:stretch/>
        </p:blipFill>
        <p:spPr bwMode="auto">
          <a:xfrm>
            <a:off x="869132" y="1356315"/>
            <a:ext cx="5997638" cy="52735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531728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4880</TotalTime>
  <Words>273</Words>
  <Application>Microsoft Office PowerPoint</Application>
  <PresentationFormat>On-screen Show (4:3)</PresentationFormat>
  <Paragraphs>68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Times New Roman</vt:lpstr>
      <vt:lpstr>Trebuchet MS</vt:lpstr>
      <vt:lpstr>Wingdings 3</vt:lpstr>
      <vt:lpstr>Facet</vt:lpstr>
      <vt:lpstr>Iranian License Plate Recognition</vt:lpstr>
      <vt:lpstr>Introduction</vt:lpstr>
      <vt:lpstr>Introduction</vt:lpstr>
      <vt:lpstr>Dataset &amp; Challenges</vt:lpstr>
      <vt:lpstr>Dataset &amp; Challenges</vt:lpstr>
      <vt:lpstr>Yolo v11</vt:lpstr>
      <vt:lpstr>New Blocks</vt:lpstr>
      <vt:lpstr>Dataset Origin</vt:lpstr>
      <vt:lpstr>First Attempt on Training</vt:lpstr>
      <vt:lpstr>Modifying dataset and Second Training</vt:lpstr>
      <vt:lpstr>Model Performance</vt:lpstr>
      <vt:lpstr>Faul Analysis</vt:lpstr>
      <vt:lpstr>Loss functions</vt:lpstr>
      <vt:lpstr>Precision, Recall, and mAP</vt:lpstr>
      <vt:lpstr>mAP 0.5:095</vt:lpstr>
      <vt:lpstr>Comparing with other schemes</vt:lpstr>
      <vt:lpstr>Cross Validation</vt:lpstr>
      <vt:lpstr>Cross Validation</vt:lpstr>
      <vt:lpstr>Applications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Abolfazl Najar</cp:lastModifiedBy>
  <cp:revision>6</cp:revision>
  <dcterms:created xsi:type="dcterms:W3CDTF">2013-01-27T09:14:16Z</dcterms:created>
  <dcterms:modified xsi:type="dcterms:W3CDTF">2025-04-25T18:50:46Z</dcterms:modified>
  <cp:category/>
</cp:coreProperties>
</file>