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8"/>
  </p:notesMasterIdLst>
  <p:handoutMasterIdLst>
    <p:handoutMasterId r:id="rId39"/>
  </p:handoutMasterIdLst>
  <p:sldIdLst>
    <p:sldId id="355" r:id="rId2"/>
    <p:sldId id="357" r:id="rId3"/>
    <p:sldId id="356" r:id="rId4"/>
    <p:sldId id="364" r:id="rId5"/>
    <p:sldId id="365" r:id="rId6"/>
    <p:sldId id="358" r:id="rId7"/>
    <p:sldId id="359" r:id="rId8"/>
    <p:sldId id="367" r:id="rId9"/>
    <p:sldId id="368" r:id="rId10"/>
    <p:sldId id="366" r:id="rId11"/>
    <p:sldId id="369" r:id="rId12"/>
    <p:sldId id="370" r:id="rId13"/>
    <p:sldId id="371" r:id="rId14"/>
    <p:sldId id="360" r:id="rId15"/>
    <p:sldId id="361" r:id="rId16"/>
    <p:sldId id="362" r:id="rId17"/>
    <p:sldId id="392" r:id="rId18"/>
    <p:sldId id="372" r:id="rId19"/>
    <p:sldId id="373" r:id="rId20"/>
    <p:sldId id="393" r:id="rId21"/>
    <p:sldId id="374" r:id="rId22"/>
    <p:sldId id="375" r:id="rId23"/>
    <p:sldId id="376" r:id="rId24"/>
    <p:sldId id="377" r:id="rId25"/>
    <p:sldId id="378" r:id="rId26"/>
    <p:sldId id="379" r:id="rId27"/>
    <p:sldId id="383" r:id="rId28"/>
    <p:sldId id="382" r:id="rId29"/>
    <p:sldId id="384" r:id="rId30"/>
    <p:sldId id="386" r:id="rId31"/>
    <p:sldId id="385" r:id="rId32"/>
    <p:sldId id="387" r:id="rId33"/>
    <p:sldId id="389" r:id="rId34"/>
    <p:sldId id="391" r:id="rId35"/>
    <p:sldId id="363" r:id="rId36"/>
    <p:sldId id="394" r:id="rId37"/>
  </p:sldIdLst>
  <p:sldSz cx="9144000" cy="6858000" type="screen4x3"/>
  <p:notesSz cx="7099300" cy="10234613"/>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99"/>
    <p:restoredTop sz="83052"/>
  </p:normalViewPr>
  <p:slideViewPr>
    <p:cSldViewPr snapToGrid="0">
      <p:cViewPr varScale="1">
        <p:scale>
          <a:sx n="71" d="100"/>
          <a:sy n="71" d="100"/>
        </p:scale>
        <p:origin x="217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520" y="-84"/>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40A36E64-1E50-915E-0F80-09E2FAC9240E}"/>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67939" name="Rectangle 3">
            <a:extLst>
              <a:ext uri="{FF2B5EF4-FFF2-40B4-BE49-F238E27FC236}">
                <a16:creationId xmlns:a16="http://schemas.microsoft.com/office/drawing/2014/main" id="{8F539E4D-6D6A-773D-C2FD-FF8948FB0911}"/>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67940" name="Rectangle 4">
            <a:extLst>
              <a:ext uri="{FF2B5EF4-FFF2-40B4-BE49-F238E27FC236}">
                <a16:creationId xmlns:a16="http://schemas.microsoft.com/office/drawing/2014/main" id="{390761DC-6EE2-D4DA-1013-AAE9C8867DFC}"/>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67941" name="Rectangle 5">
            <a:extLst>
              <a:ext uri="{FF2B5EF4-FFF2-40B4-BE49-F238E27FC236}">
                <a16:creationId xmlns:a16="http://schemas.microsoft.com/office/drawing/2014/main" id="{79FE429D-A0E0-50A6-895E-ACFED1899DE6}"/>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2F51018D-B532-6A45-A269-CC4B31CDC14D}" type="slidenum">
              <a:rPr lang="en-US" altLang="de-DE"/>
              <a:pPr/>
              <a:t>‹#›</a:t>
            </a:fld>
            <a:endParaRPr lang="en-US"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8F293A6-BE6F-A3F8-CD89-1E1CE5081D9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03427" name="Rectangle 3">
            <a:extLst>
              <a:ext uri="{FF2B5EF4-FFF2-40B4-BE49-F238E27FC236}">
                <a16:creationId xmlns:a16="http://schemas.microsoft.com/office/drawing/2014/main" id="{C3EA7A5E-8575-6C91-1C0C-E71C635103C4}"/>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55300" name="Rectangle 4">
            <a:extLst>
              <a:ext uri="{FF2B5EF4-FFF2-40B4-BE49-F238E27FC236}">
                <a16:creationId xmlns:a16="http://schemas.microsoft.com/office/drawing/2014/main" id="{25410649-663C-DE73-7DAA-EECB41C058A4}"/>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9" name="Rectangle 5">
            <a:extLst>
              <a:ext uri="{FF2B5EF4-FFF2-40B4-BE49-F238E27FC236}">
                <a16:creationId xmlns:a16="http://schemas.microsoft.com/office/drawing/2014/main" id="{102BD4D4-3600-5A98-B607-07E18967CAED}"/>
              </a:ext>
            </a:extLst>
          </p:cNvPr>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de-DE" noProof="0"/>
              <a:t>Textmasterformate durch Klicken bearbeiten</a:t>
            </a:r>
          </a:p>
          <a:p>
            <a:pPr lvl="1"/>
            <a:r>
              <a:rPr lang="en-US" altLang="de-DE" noProof="0"/>
              <a:t>Zweite Ebene</a:t>
            </a:r>
          </a:p>
          <a:p>
            <a:pPr lvl="2"/>
            <a:r>
              <a:rPr lang="en-US" altLang="de-DE" noProof="0"/>
              <a:t>Dritte Ebene</a:t>
            </a:r>
          </a:p>
          <a:p>
            <a:pPr lvl="3"/>
            <a:r>
              <a:rPr lang="en-US" altLang="de-DE" noProof="0"/>
              <a:t>Vierte Ebene</a:t>
            </a:r>
          </a:p>
          <a:p>
            <a:pPr lvl="4"/>
            <a:r>
              <a:rPr lang="en-US" altLang="de-DE" noProof="0"/>
              <a:t>Fünfte Ebene</a:t>
            </a:r>
          </a:p>
        </p:txBody>
      </p:sp>
      <p:sp>
        <p:nvSpPr>
          <p:cNvPr id="103430" name="Rectangle 6">
            <a:extLst>
              <a:ext uri="{FF2B5EF4-FFF2-40B4-BE49-F238E27FC236}">
                <a16:creationId xmlns:a16="http://schemas.microsoft.com/office/drawing/2014/main" id="{AA8A4D5D-D01A-E4BF-E006-D5E03651BFCB}"/>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03431" name="Rectangle 7">
            <a:extLst>
              <a:ext uri="{FF2B5EF4-FFF2-40B4-BE49-F238E27FC236}">
                <a16:creationId xmlns:a16="http://schemas.microsoft.com/office/drawing/2014/main" id="{BD46244C-D9B8-6D7C-6456-962CA8A18A3D}"/>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DBEFAD82-F468-1946-A8E5-C48F509648F2}" type="slidenum">
              <a:rPr lang="en-US" altLang="de-DE"/>
              <a:pPr/>
              <a:t>‹#›</a:t>
            </a:fld>
            <a:endParaRPr lang="en-US"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elf-fulfilling_prophecy"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Bankruptc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lienbildplatzhalter 1">
            <a:extLst>
              <a:ext uri="{FF2B5EF4-FFF2-40B4-BE49-F238E27FC236}">
                <a16:creationId xmlns:a16="http://schemas.microsoft.com/office/drawing/2014/main" id="{1371C019-D509-20EB-1B17-4A4107BB82A3}"/>
              </a:ext>
            </a:extLst>
          </p:cNvPr>
          <p:cNvSpPr>
            <a:spLocks noGrp="1" noRot="1" noChangeAspect="1" noTextEdit="1"/>
          </p:cNvSpPr>
          <p:nvPr>
            <p:ph type="sldImg"/>
          </p:nvPr>
        </p:nvSpPr>
        <p:spPr>
          <a:ln/>
        </p:spPr>
      </p:sp>
      <p:sp>
        <p:nvSpPr>
          <p:cNvPr id="56323" name="Notizenplatzhalter 2">
            <a:extLst>
              <a:ext uri="{FF2B5EF4-FFF2-40B4-BE49-F238E27FC236}">
                <a16:creationId xmlns:a16="http://schemas.microsoft.com/office/drawing/2014/main" id="{73C27331-C488-1255-5902-DEEC1C611D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a:latin typeface="Arial" panose="020B0604020202020204" pitchFamily="34" charset="0"/>
              <a:ea typeface="ＭＳ Ｐゴシック" panose="020B0600070205080204" pitchFamily="34" charset="-128"/>
            </a:endParaRPr>
          </a:p>
        </p:txBody>
      </p:sp>
      <p:sp>
        <p:nvSpPr>
          <p:cNvPr id="56324" name="Foliennummernplatzhalter 3">
            <a:extLst>
              <a:ext uri="{FF2B5EF4-FFF2-40B4-BE49-F238E27FC236}">
                <a16:creationId xmlns:a16="http://schemas.microsoft.com/office/drawing/2014/main" id="{C6FA75CB-C909-87A5-0C4E-E02312B1E4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66788"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66788"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66788"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66788"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pPr>
            <a:fld id="{22E342EA-028E-5C42-8EF8-2C4C6C4F50C9}" type="slidenum">
              <a:rPr lang="en-US" altLang="de-DE" sz="1300"/>
              <a:pPr eaLnBrk="1" hangingPunct="1">
                <a:spcBef>
                  <a:spcPct val="0"/>
                </a:spcBef>
              </a:pPr>
              <a:t>1</a:t>
            </a:fld>
            <a:endParaRPr lang="en-US" altLang="de-DE"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are many ways to create a bad ABM models. … Too many parameters, too many rules, </a:t>
            </a:r>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19</a:t>
            </a:fld>
            <a:endParaRPr lang="en-US" altLang="de-DE"/>
          </a:p>
        </p:txBody>
      </p:sp>
    </p:spTree>
    <p:extLst>
      <p:ext uri="{BB962C8B-B14F-4D97-AF65-F5344CB8AC3E}">
        <p14:creationId xmlns:p14="http://schemas.microsoft.com/office/powerpoint/2010/main" val="3098684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people select their date? Do they go randomly and unintentionally select right and left or do they prefer attractive persons? </a:t>
            </a:r>
          </a:p>
          <a:p>
            <a:endParaRPr lang="en-US" dirty="0"/>
          </a:p>
          <a:p>
            <a:r>
              <a:rPr lang="en-US" dirty="0"/>
              <a:t>Next time you get a message, think twice! </a:t>
            </a:r>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22</a:t>
            </a:fld>
            <a:endParaRPr lang="en-US" altLang="de-DE"/>
          </a:p>
        </p:txBody>
      </p:sp>
    </p:spTree>
    <p:extLst>
      <p:ext uri="{BB962C8B-B14F-4D97-AF65-F5344CB8AC3E}">
        <p14:creationId xmlns:p14="http://schemas.microsoft.com/office/powerpoint/2010/main" val="329886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are construction of reality and the way of explaining what we see in the world. Without models, we can’t </a:t>
            </a:r>
            <a:r>
              <a:rPr lang="en-US" dirty="0" err="1"/>
              <a:t>explan</a:t>
            </a:r>
            <a:r>
              <a:rPr lang="en-US" dirty="0"/>
              <a:t> why we see what we see. Models make us smarter, help us to not only understand the world, but also say something about future. Or even, build the future </a:t>
            </a:r>
          </a:p>
          <a:p>
            <a:endParaRPr lang="en-US" dirty="0"/>
          </a:p>
          <a:p>
            <a:r>
              <a:rPr lang="en-US" dirty="0"/>
              <a:t>In a broader sense, model thinking allows us to frame </a:t>
            </a:r>
            <a:r>
              <a:rPr lang="en-US" dirty="0" err="1"/>
              <a:t>thw</a:t>
            </a:r>
            <a:r>
              <a:rPr lang="en-US" dirty="0"/>
              <a:t> </a:t>
            </a:r>
            <a:r>
              <a:rPr lang="en-US" dirty="0" err="1"/>
              <a:t>rold</a:t>
            </a:r>
            <a:r>
              <a:rPr lang="en-US" dirty="0"/>
              <a:t>, make logical connections and also reframe the worlds. </a:t>
            </a:r>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4</a:t>
            </a:fld>
            <a:endParaRPr lang="en-US" altLang="de-DE"/>
          </a:p>
        </p:txBody>
      </p:sp>
    </p:spTree>
    <p:extLst>
      <p:ext uri="{BB962C8B-B14F-4D97-AF65-F5344CB8AC3E}">
        <p14:creationId xmlns:p14="http://schemas.microsoft.com/office/powerpoint/2010/main" val="248148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that machine might not be able to accomplishes. Machine is like a baby that have a lot of information in it. But can it connect the dots between various concepts, and use that to frame a new situation? </a:t>
            </a:r>
          </a:p>
          <a:p>
            <a:endParaRPr lang="en-US" dirty="0"/>
          </a:p>
          <a:p>
            <a:r>
              <a:rPr lang="en-US" dirty="0"/>
              <a:t>These days with the overload of information around us, it is easy to get lost and forget the big picture. Models allow us to focus on the big picture, find mechanisms that are necessary to understand how things work and evolve. </a:t>
            </a:r>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5</a:t>
            </a:fld>
            <a:endParaRPr lang="en-US" altLang="de-DE"/>
          </a:p>
        </p:txBody>
      </p:sp>
    </p:spTree>
    <p:extLst>
      <p:ext uri="{BB962C8B-B14F-4D97-AF65-F5344CB8AC3E}">
        <p14:creationId xmlns:p14="http://schemas.microsoft.com/office/powerpoint/2010/main" val="101518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world is complex and we are not acting in isolation. Think about the problem of polarization in the world. </a:t>
            </a:r>
          </a:p>
          <a:p>
            <a:endParaRPr lang="en-US" dirty="0"/>
          </a:p>
          <a:p>
            <a:r>
              <a:rPr lang="en-US" dirty="0"/>
              <a:t>Do you think if we have individuals in isolation, do they go to extreme opinions about the world? </a:t>
            </a:r>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6</a:t>
            </a:fld>
            <a:endParaRPr lang="en-US" altLang="de-DE"/>
          </a:p>
        </p:txBody>
      </p:sp>
    </p:spTree>
    <p:extLst>
      <p:ext uri="{BB962C8B-B14F-4D97-AF65-F5344CB8AC3E}">
        <p14:creationId xmlns:p14="http://schemas.microsoft.com/office/powerpoint/2010/main" val="156327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2800" b="0" i="0" u="none" strike="noStrike" dirty="0">
                <a:solidFill>
                  <a:srgbClr val="202122"/>
                </a:solidFill>
                <a:effectLst/>
                <a:latin typeface="Arial" panose="020B0604020202020204" pitchFamily="34" charset="0"/>
              </a:rPr>
              <a:t>As a bank run progresses, it may become a </a:t>
            </a:r>
            <a:r>
              <a:rPr lang="en-GB" sz="2800" b="0" i="0" u="none" strike="noStrike" dirty="0">
                <a:solidFill>
                  <a:srgbClr val="795CB2"/>
                </a:solidFill>
                <a:effectLst/>
                <a:latin typeface="Arial" panose="020B0604020202020204" pitchFamily="34" charset="0"/>
                <a:hlinkClick r:id="rId3" tooltip="Self-fulfilling prophecy"/>
              </a:rPr>
              <a:t>self-fulfilling prophecy</a:t>
            </a:r>
            <a:r>
              <a:rPr lang="en-GB" sz="2800" b="0" i="0" u="none" strike="noStrike" dirty="0">
                <a:solidFill>
                  <a:srgbClr val="202122"/>
                </a:solidFill>
                <a:effectLst/>
                <a:latin typeface="Arial" panose="020B0604020202020204" pitchFamily="34" charset="0"/>
              </a:rPr>
              <a:t>: as more people withdraw cash, the likelihood of default increases, triggering further withdrawals. This can destabilize the bank to the point where it runs out of cash and thus faces sudden </a:t>
            </a:r>
            <a:r>
              <a:rPr lang="en-GB" sz="2800" b="0" i="0" u="none" strike="noStrike" dirty="0">
                <a:solidFill>
                  <a:srgbClr val="795CB2"/>
                </a:solidFill>
                <a:effectLst/>
                <a:latin typeface="Arial" panose="020B0604020202020204" pitchFamily="34" charset="0"/>
                <a:hlinkClick r:id="rId4" tooltip="Bankruptcy"/>
              </a:rPr>
              <a:t>bankrup</a:t>
            </a:r>
            <a:r>
              <a:rPr lang="en-GB" sz="2800" b="0" i="0" u="none" strike="noStrike" dirty="0">
                <a:solidFill>
                  <a:srgbClr val="795CB2"/>
                </a:solidFill>
                <a:effectLst/>
                <a:latin typeface="Arial" panose="020B0604020202020204" pitchFamily="34" charset="0"/>
              </a:rPr>
              <a:t>tcy. </a:t>
            </a:r>
            <a:endParaRPr lang="en-GB" dirty="0"/>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7</a:t>
            </a:fld>
            <a:endParaRPr lang="en-US" altLang="de-DE"/>
          </a:p>
        </p:txBody>
      </p:sp>
    </p:spTree>
    <p:extLst>
      <p:ext uri="{BB962C8B-B14F-4D97-AF65-F5344CB8AC3E}">
        <p14:creationId xmlns:p14="http://schemas.microsoft.com/office/powerpoint/2010/main" val="324835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800" dirty="0">
                <a:effectLst/>
                <a:latin typeface="CourierNewPSMT" panose="02070309020205020404" pitchFamily="49" charset="0"/>
              </a:rPr>
              <a:t>In a small village of </a:t>
            </a:r>
            <a:r>
              <a:rPr lang="en-GB" sz="1800" dirty="0">
                <a:effectLst/>
                <a:latin typeface="BookmanOldStyle"/>
              </a:rPr>
              <a:t>150 </a:t>
            </a:r>
            <a:r>
              <a:rPr lang="en-GB" sz="1800" dirty="0">
                <a:effectLst/>
                <a:latin typeface="CourierNewPSMT" panose="02070309020205020404" pitchFamily="49" charset="0"/>
              </a:rPr>
              <a:t>inhabitants in the north of the Nether- lands, an energy deficiency situation arose because of the severe winter of </a:t>
            </a:r>
            <a:r>
              <a:rPr lang="en-GB" sz="1800" dirty="0">
                <a:effectLst/>
                <a:latin typeface="BookmanOldStyle"/>
              </a:rPr>
              <a:t>1978/1979. </a:t>
            </a:r>
            <a:r>
              <a:rPr lang="en-GB" sz="1800" dirty="0">
                <a:effectLst/>
                <a:latin typeface="CourierNewPSMT" panose="02070309020205020404" pitchFamily="49" charset="0"/>
              </a:rPr>
              <a:t>The village was cut off from the power sup- ply by heavy snow-falls. However, the local blacksmith owned a generator, which permitted a short term technical solution: ever- </a:t>
            </a:r>
            <a:r>
              <a:rPr lang="en-GB" sz="1800" dirty="0" err="1">
                <a:effectLst/>
                <a:latin typeface="CourierNewPSMT" panose="02070309020205020404" pitchFamily="49" charset="0"/>
              </a:rPr>
              <a:t>ybody</a:t>
            </a:r>
            <a:r>
              <a:rPr lang="en-GB" sz="1800" dirty="0">
                <a:effectLst/>
                <a:latin typeface="CourierNewPSMT" panose="02070309020205020404" pitchFamily="49" charset="0"/>
              </a:rPr>
              <a:t> could use one but only one lamp and could operate a central heating circulation pump, if they had one. The village's two farmers could also alternate the milking of their cows (since electrical equipment was used). However, this solution to the "energy crisis" did not turn out to be a viable one - - so many villagers violated the preceding conditions that the generator was overloaded. In order to be able to continue the electricity supply, one villager regularly had to go out and identify those who violated the conditions agreed upon, a situation lasting un- </a:t>
            </a:r>
            <a:r>
              <a:rPr lang="en-GB" sz="1800" dirty="0" err="1">
                <a:effectLst/>
                <a:latin typeface="CourierNewPSMT" panose="02070309020205020404" pitchFamily="49" charset="0"/>
              </a:rPr>
              <a:t>til</a:t>
            </a:r>
            <a:r>
              <a:rPr lang="en-GB" sz="1800" dirty="0">
                <a:effectLst/>
                <a:latin typeface="CourierNewPSMT" panose="02070309020205020404" pitchFamily="49" charset="0"/>
              </a:rPr>
              <a:t> the connection to the power supply was repaired. </a:t>
            </a:r>
            <a:endParaRPr lang="en-GB" dirty="0"/>
          </a:p>
          <a:p>
            <a:endParaRPr lang="en-US" dirty="0"/>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8</a:t>
            </a:fld>
            <a:endParaRPr lang="en-US" altLang="de-DE"/>
          </a:p>
        </p:txBody>
      </p:sp>
    </p:spTree>
    <p:extLst>
      <p:ext uri="{BB962C8B-B14F-4D97-AF65-F5344CB8AC3E}">
        <p14:creationId xmlns:p14="http://schemas.microsoft.com/office/powerpoint/2010/main" val="263270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Example of heat and crime: hotter days have higher average crime rates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effectLst/>
              <a:latin typeface="TimesNewRomanPSM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Does that help us to do something about it?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effectLst/>
              <a:latin typeface="TimesNewRomanPSM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Imagine this data is given to ML algorithms; they would in the best case scenarios tell us the probability of crimes as a function of temperature. Is that really helping us solve the problem?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effectLst/>
              <a:latin typeface="TimesNewRomanPSMT"/>
            </a:endParaRPr>
          </a:p>
          <a:p>
            <a:endParaRPr lang="en-US" dirty="0"/>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10</a:t>
            </a:fld>
            <a:endParaRPr lang="en-US" altLang="de-DE"/>
          </a:p>
        </p:txBody>
      </p:sp>
    </p:spTree>
    <p:extLst>
      <p:ext uri="{BB962C8B-B14F-4D97-AF65-F5344CB8AC3E}">
        <p14:creationId xmlns:p14="http://schemas.microsoft.com/office/powerpoint/2010/main" val="3097480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A basic point of the mechanistic perspective is that explanations that simply relate macro properties to each other (arrow 4) are unsatisfactory. These explanations do not specify the causal mechanisms by which macro properties are related to each other. Deeper explanatory understanding requires opening up the black box and finding the causal mechanisms that have generated the macro-level observation. Rather than </a:t>
            </a:r>
            <a:r>
              <a:rPr lang="en-GB" sz="1200" dirty="0" err="1">
                <a:effectLst/>
                <a:latin typeface="TimesNewRomanPSMT"/>
              </a:rPr>
              <a:t>analyzing</a:t>
            </a:r>
            <a:r>
              <a:rPr lang="en-GB" sz="1200" dirty="0">
                <a:effectLst/>
                <a:latin typeface="TimesNewRomanPSMT"/>
              </a:rPr>
              <a:t> relationships between phenomena exclusively on the macro level, one should identify the </a:t>
            </a:r>
            <a:r>
              <a:rPr lang="en-GB" sz="1200" b="1" i="1" dirty="0">
                <a:effectLst/>
                <a:latin typeface="TimesNewRomanPS"/>
              </a:rPr>
              <a:t>situational mechanisms </a:t>
            </a:r>
            <a:r>
              <a:rPr lang="en-GB" sz="1200" b="1" dirty="0">
                <a:effectLst/>
                <a:latin typeface="TimesNewRomanPSMT"/>
              </a:rPr>
              <a:t>by which social structures constrain individuals’ action </a:t>
            </a:r>
            <a:r>
              <a:rPr lang="en-GB" sz="1200" dirty="0">
                <a:effectLst/>
                <a:latin typeface="TimesNewRomanPSMT"/>
              </a:rPr>
              <a:t>and cultural environments shape their desires and beliefs (arrow 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describe the </a:t>
            </a:r>
            <a:r>
              <a:rPr lang="en-GB" sz="1200" b="1" i="1" dirty="0">
                <a:effectLst/>
                <a:latin typeface="TimesNewRomanPS"/>
              </a:rPr>
              <a:t>action-formation mechanisms </a:t>
            </a:r>
            <a:r>
              <a:rPr lang="en-GB" sz="1200" b="1" dirty="0">
                <a:effectLst/>
                <a:latin typeface="TimesNewRomanPSMT"/>
              </a:rPr>
              <a:t>according to which individuals choose how to act </a:t>
            </a:r>
            <a:r>
              <a:rPr lang="en-GB" sz="1200" dirty="0">
                <a:effectLst/>
                <a:latin typeface="TimesNewRomanPSMT"/>
              </a:rPr>
              <a:t>(arrow 2),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and single out </a:t>
            </a:r>
            <a:r>
              <a:rPr lang="en-GB" sz="1200" b="1" i="1" dirty="0">
                <a:effectLst/>
                <a:latin typeface="TimesNewRomanPS"/>
              </a:rPr>
              <a:t>transformational mechanisms </a:t>
            </a:r>
            <a:r>
              <a:rPr lang="en-GB" sz="1200" b="1" dirty="0">
                <a:effectLst/>
                <a:latin typeface="TimesNewRomanPSMT"/>
              </a:rPr>
              <a:t>by which individuals, through their actions and interactions, generate various intended and unintended social outcomes </a:t>
            </a:r>
            <a:r>
              <a:rPr lang="en-GB" sz="1200" dirty="0">
                <a:effectLst/>
                <a:latin typeface="TimesNewRomanPSMT"/>
              </a:rPr>
              <a:t>(arrow 3).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dirty="0">
              <a:effectLst/>
              <a:latin typeface="TimesNewRomanPSM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dirty="0">
                <a:effectLst/>
                <a:latin typeface="TimesNewRomanPSMT"/>
              </a:rPr>
              <a:t>Only by understanding the whole chain of situational, action- formation and transformational mechanisms, have we made sense of the observed macro- level relationship </a:t>
            </a:r>
            <a:endParaRPr lang="en-GB" dirty="0"/>
          </a:p>
          <a:p>
            <a:endParaRPr lang="en-US" dirty="0"/>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11</a:t>
            </a:fld>
            <a:endParaRPr lang="en-US" altLang="de-DE"/>
          </a:p>
        </p:txBody>
      </p:sp>
    </p:spTree>
    <p:extLst>
      <p:ext uri="{BB962C8B-B14F-4D97-AF65-F5344CB8AC3E}">
        <p14:creationId xmlns:p14="http://schemas.microsoft.com/office/powerpoint/2010/main" val="428148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ABM provide empirical evidence? </a:t>
            </a:r>
          </a:p>
        </p:txBody>
      </p:sp>
      <p:sp>
        <p:nvSpPr>
          <p:cNvPr id="4" name="Slide Number Placeholder 3"/>
          <p:cNvSpPr>
            <a:spLocks noGrp="1"/>
          </p:cNvSpPr>
          <p:nvPr>
            <p:ph type="sldNum" sz="quarter" idx="5"/>
          </p:nvPr>
        </p:nvSpPr>
        <p:spPr/>
        <p:txBody>
          <a:bodyPr/>
          <a:lstStyle/>
          <a:p>
            <a:fld id="{DBEFAD82-F468-1946-A8E5-C48F509648F2}" type="slidenum">
              <a:rPr lang="en-US" altLang="de-DE" smtClean="0"/>
              <a:pPr/>
              <a:t>16</a:t>
            </a:fld>
            <a:endParaRPr lang="en-US" altLang="de-DE"/>
          </a:p>
        </p:txBody>
      </p:sp>
    </p:spTree>
    <p:extLst>
      <p:ext uri="{BB962C8B-B14F-4D97-AF65-F5344CB8AC3E}">
        <p14:creationId xmlns:p14="http://schemas.microsoft.com/office/powerpoint/2010/main" val="372457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Tree>
    <p:extLst>
      <p:ext uri="{BB962C8B-B14F-4D97-AF65-F5344CB8AC3E}">
        <p14:creationId xmlns:p14="http://schemas.microsoft.com/office/powerpoint/2010/main" val="273102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278395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43700" y="714375"/>
            <a:ext cx="1943100" cy="5411788"/>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914400" y="714375"/>
            <a:ext cx="5676900" cy="541178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22982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070C0"/>
                </a:solidFill>
              </a:defRPr>
            </a:lvl1pPr>
          </a:lstStyle>
          <a:p>
            <a:r>
              <a:rPr lang="de-DE" dirty="0"/>
              <a:t>Titelmasterformat durch Klicken bearbeiten</a:t>
            </a:r>
            <a:endParaRPr lang="de-AT" dirty="0"/>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419867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20560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914400" y="1582738"/>
            <a:ext cx="381000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4876800" y="1582738"/>
            <a:ext cx="381000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6655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2743637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Tree>
    <p:extLst>
      <p:ext uri="{BB962C8B-B14F-4D97-AF65-F5344CB8AC3E}">
        <p14:creationId xmlns:p14="http://schemas.microsoft.com/office/powerpoint/2010/main" val="49464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80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255951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extLst>
      <p:ext uri="{BB962C8B-B14F-4D97-AF65-F5344CB8AC3E}">
        <p14:creationId xmlns:p14="http://schemas.microsoft.com/office/powerpoint/2010/main" val="414313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BB76F2BB-E3E3-C34D-75DF-DC3370DB6029}"/>
              </a:ext>
            </a:extLst>
          </p:cNvPr>
          <p:cNvSpPr>
            <a:spLocks noGrp="1" noChangeArrowheads="1"/>
          </p:cNvSpPr>
          <p:nvPr>
            <p:ph type="title"/>
          </p:nvPr>
        </p:nvSpPr>
        <p:spPr bwMode="auto">
          <a:xfrm>
            <a:off x="914400" y="714375"/>
            <a:ext cx="77724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dirty="0"/>
              <a:t>Titelmasterformat durch Klicken bearbeiten</a:t>
            </a:r>
          </a:p>
        </p:txBody>
      </p:sp>
      <p:sp>
        <p:nvSpPr>
          <p:cNvPr id="1028" name="Rectangle 5">
            <a:extLst>
              <a:ext uri="{FF2B5EF4-FFF2-40B4-BE49-F238E27FC236}">
                <a16:creationId xmlns:a16="http://schemas.microsoft.com/office/drawing/2014/main" id="{C3CD9525-0076-00DD-734C-2D19FBBFC184}"/>
              </a:ext>
            </a:extLst>
          </p:cNvPr>
          <p:cNvSpPr>
            <a:spLocks noGrp="1" noChangeArrowheads="1"/>
          </p:cNvSpPr>
          <p:nvPr>
            <p:ph type="body" idx="1"/>
          </p:nvPr>
        </p:nvSpPr>
        <p:spPr bwMode="auto">
          <a:xfrm>
            <a:off x="914400" y="1582738"/>
            <a:ext cx="77724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62470" name="Text Box 6">
            <a:extLst>
              <a:ext uri="{FF2B5EF4-FFF2-40B4-BE49-F238E27FC236}">
                <a16:creationId xmlns:a16="http://schemas.microsoft.com/office/drawing/2014/main" id="{EB019B0E-BA92-506C-90BA-95CB29A1A5D3}"/>
              </a:ext>
            </a:extLst>
          </p:cNvPr>
          <p:cNvSpPr txBox="1">
            <a:spLocks noChangeArrowheads="1"/>
          </p:cNvSpPr>
          <p:nvPr/>
        </p:nvSpPr>
        <p:spPr bwMode="auto">
          <a:xfrm>
            <a:off x="8062913" y="6599238"/>
            <a:ext cx="925512" cy="2444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pPr>
            <a:fld id="{D575C06D-E369-B244-A0DB-E8D7D318E3CA}" type="slidenum">
              <a:rPr lang="de-DE" altLang="de-DE" sz="1000" b="1">
                <a:solidFill>
                  <a:srgbClr val="878787"/>
                </a:solidFill>
              </a:rPr>
              <a:pPr algn="r" eaLnBrk="1" hangingPunct="1">
                <a:spcBef>
                  <a:spcPct val="50000"/>
                </a:spcBef>
              </a:pPr>
              <a:t>‹#›</a:t>
            </a:fld>
            <a:endParaRPr lang="de-DE" altLang="de-DE" sz="1000" b="1">
              <a:solidFill>
                <a:srgbClr val="878787"/>
              </a:solidFill>
            </a:endParaRPr>
          </a:p>
        </p:txBody>
      </p:sp>
      <p:sp>
        <p:nvSpPr>
          <p:cNvPr id="1034" name="Text Box 10">
            <a:extLst>
              <a:ext uri="{FF2B5EF4-FFF2-40B4-BE49-F238E27FC236}">
                <a16:creationId xmlns:a16="http://schemas.microsoft.com/office/drawing/2014/main" id="{1ABE9769-8F46-A4E5-1BF8-637F681E3E04}"/>
              </a:ext>
            </a:extLst>
          </p:cNvPr>
          <p:cNvSpPr txBox="1">
            <a:spLocks noChangeArrowheads="1"/>
          </p:cNvSpPr>
          <p:nvPr/>
        </p:nvSpPr>
        <p:spPr bwMode="auto">
          <a:xfrm>
            <a:off x="5838825" y="6348413"/>
            <a:ext cx="3124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spcBef>
                <a:spcPct val="50000"/>
              </a:spcBef>
              <a:defRPr/>
            </a:pPr>
            <a:r>
              <a:rPr lang="de-AT" sz="1200" b="1"/>
              <a:t>          </a:t>
            </a:r>
            <a:endParaRPr lang="de-DE" sz="1200" b="1"/>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rtl="0" eaLnBrk="0" fontAlgn="base" hangingPunct="0">
        <a:spcBef>
          <a:spcPct val="0"/>
        </a:spcBef>
        <a:spcAft>
          <a:spcPct val="0"/>
        </a:spcAft>
        <a:defRPr sz="3200">
          <a:solidFill>
            <a:srgbClr val="0070C0"/>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bg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bg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bg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bg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bg2"/>
          </a:solidFill>
          <a:latin typeface="Arial" charset="0"/>
        </a:defRPr>
      </a:lvl6pPr>
      <a:lvl7pPr marL="914400" algn="ctr" rtl="0" fontAlgn="base">
        <a:spcBef>
          <a:spcPct val="0"/>
        </a:spcBef>
        <a:spcAft>
          <a:spcPct val="0"/>
        </a:spcAft>
        <a:defRPr sz="3200">
          <a:solidFill>
            <a:schemeClr val="bg2"/>
          </a:solidFill>
          <a:latin typeface="Arial" charset="0"/>
        </a:defRPr>
      </a:lvl7pPr>
      <a:lvl8pPr marL="1371600" algn="ctr" rtl="0" fontAlgn="base">
        <a:spcBef>
          <a:spcPct val="0"/>
        </a:spcBef>
        <a:spcAft>
          <a:spcPct val="0"/>
        </a:spcAft>
        <a:defRPr sz="3200">
          <a:solidFill>
            <a:schemeClr val="bg2"/>
          </a:solidFill>
          <a:latin typeface="Arial" charset="0"/>
        </a:defRPr>
      </a:lvl8pPr>
      <a:lvl9pPr marL="1828800" algn="ctr" rtl="0" fontAlgn="base">
        <a:spcBef>
          <a:spcPct val="0"/>
        </a:spcBef>
        <a:spcAft>
          <a:spcPct val="0"/>
        </a:spcAft>
        <a:defRPr sz="3200">
          <a:solidFill>
            <a:schemeClr val="bg2"/>
          </a:solidFill>
          <a:latin typeface="Arial" charset="0"/>
        </a:defRPr>
      </a:lvl9pPr>
    </p:titleStyle>
    <p:bodyStyle>
      <a:lvl1pPr marL="342900" indent="-342900" algn="l" rtl="0" eaLnBrk="0" fontAlgn="base" hangingPunct="0">
        <a:spcBef>
          <a:spcPct val="20000"/>
        </a:spcBef>
        <a:spcAft>
          <a:spcPct val="0"/>
        </a:spcAft>
        <a:defRPr sz="24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1200">
          <a:solidFill>
            <a:schemeClr val="tx1"/>
          </a:solidFill>
          <a:latin typeface="+mn-lt"/>
          <a:ea typeface="ＭＳ Ｐゴシック" charset="0"/>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pavlesav/ComputationalModellingSocialSystems202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DDF8107-30DA-4EE5-3F5D-82C3D50D9CCE}"/>
              </a:ext>
            </a:extLst>
          </p:cNvPr>
          <p:cNvSpPr>
            <a:spLocks noGrp="1" noChangeArrowheads="1"/>
          </p:cNvSpPr>
          <p:nvPr>
            <p:ph type="title"/>
          </p:nvPr>
        </p:nvSpPr>
        <p:spPr>
          <a:xfrm>
            <a:off x="685800" y="1067006"/>
            <a:ext cx="7772400" cy="1330205"/>
          </a:xfrm>
        </p:spPr>
        <p:txBody>
          <a:bodyPr/>
          <a:lstStyle/>
          <a:p>
            <a:pPr eaLnBrk="1" hangingPunct="1"/>
            <a:r>
              <a:rPr lang="de-DE" altLang="de-DE" sz="4000" dirty="0">
                <a:ea typeface="ＭＳ Ｐゴシック" panose="020B0600070205080204" pitchFamily="34" charset="-128"/>
              </a:rPr>
              <a:t>Computational Modeling </a:t>
            </a:r>
            <a:r>
              <a:rPr lang="de-DE" altLang="de-DE" sz="4000" dirty="0" err="1">
                <a:ea typeface="ＭＳ Ｐゴシック" panose="020B0600070205080204" pitchFamily="34" charset="-128"/>
              </a:rPr>
              <a:t>of</a:t>
            </a:r>
            <a:r>
              <a:rPr lang="de-DE" altLang="de-DE" sz="4000" dirty="0">
                <a:ea typeface="ＭＳ Ｐゴシック" panose="020B0600070205080204" pitchFamily="34" charset="-128"/>
              </a:rPr>
              <a:t> </a:t>
            </a:r>
            <a:r>
              <a:rPr lang="de-DE" altLang="de-DE" sz="4000" dirty="0" err="1">
                <a:ea typeface="ＭＳ Ｐゴシック" panose="020B0600070205080204" pitchFamily="34" charset="-128"/>
              </a:rPr>
              <a:t>Social</a:t>
            </a:r>
            <a:r>
              <a:rPr lang="de-DE" altLang="de-DE" sz="4000" dirty="0">
                <a:ea typeface="ＭＳ Ｐゴシック" panose="020B0600070205080204" pitchFamily="34" charset="-128"/>
              </a:rPr>
              <a:t> Systems</a:t>
            </a:r>
          </a:p>
        </p:txBody>
      </p:sp>
      <p:sp>
        <p:nvSpPr>
          <p:cNvPr id="2051" name="Rectangle 3">
            <a:extLst>
              <a:ext uri="{FF2B5EF4-FFF2-40B4-BE49-F238E27FC236}">
                <a16:creationId xmlns:a16="http://schemas.microsoft.com/office/drawing/2014/main" id="{7C43EE24-BD60-7F1F-D9B0-4F4180F24BE3}"/>
              </a:ext>
            </a:extLst>
          </p:cNvPr>
          <p:cNvSpPr>
            <a:spLocks noGrp="1" noChangeArrowheads="1"/>
          </p:cNvSpPr>
          <p:nvPr>
            <p:ph idx="1"/>
          </p:nvPr>
        </p:nvSpPr>
        <p:spPr>
          <a:xfrm>
            <a:off x="914400" y="2566983"/>
            <a:ext cx="7772400" cy="3101975"/>
          </a:xfrm>
        </p:spPr>
        <p:txBody>
          <a:bodyPr/>
          <a:lstStyle/>
          <a:p>
            <a:pPr algn="ctr" eaLnBrk="1" hangingPunct="1"/>
            <a:endParaRPr lang="de-DE" altLang="de-DE" sz="2000" b="1" dirty="0">
              <a:ea typeface="ＭＳ Ｐゴシック" panose="020B0600070205080204" pitchFamily="34" charset="-128"/>
            </a:endParaRPr>
          </a:p>
          <a:p>
            <a:pPr algn="ctr" eaLnBrk="1" hangingPunct="1"/>
            <a:r>
              <a:rPr lang="de-DE" altLang="de-DE" sz="2800" b="1" dirty="0">
                <a:ea typeface="ＭＳ Ｐゴシック" panose="020B0600070205080204" pitchFamily="34" charset="-128"/>
              </a:rPr>
              <a:t>Fariba Karimi, Ana Jaramillo, </a:t>
            </a:r>
            <a:r>
              <a:rPr lang="en-GB" sz="2800" b="1" i="0" u="none" strike="noStrike" dirty="0" err="1">
                <a:solidFill>
                  <a:srgbClr val="000000"/>
                </a:solidFill>
                <a:effectLst/>
                <a:latin typeface="Calibri" panose="020F0502020204030204" pitchFamily="34" charset="0"/>
              </a:rPr>
              <a:t>Pavle</a:t>
            </a:r>
            <a:r>
              <a:rPr lang="en-GB" sz="2800" b="1" i="0" u="none" strike="noStrike" dirty="0">
                <a:solidFill>
                  <a:srgbClr val="000000"/>
                </a:solidFill>
                <a:effectLst/>
                <a:latin typeface="Calibri" panose="020F0502020204030204" pitchFamily="34" charset="0"/>
              </a:rPr>
              <a:t> </a:t>
            </a:r>
            <a:r>
              <a:rPr lang="en-GB" sz="2800" b="1" i="0" u="none" strike="noStrike" dirty="0" err="1">
                <a:solidFill>
                  <a:srgbClr val="000000"/>
                </a:solidFill>
                <a:effectLst/>
                <a:latin typeface="Calibri" panose="020F0502020204030204" pitchFamily="34" charset="0"/>
              </a:rPr>
              <a:t>Savković</a:t>
            </a:r>
            <a:endParaRPr lang="en-GB" sz="2800" b="1" i="0" u="none" strike="noStrike" dirty="0">
              <a:solidFill>
                <a:srgbClr val="000000"/>
              </a:solidFill>
              <a:effectLst/>
              <a:latin typeface="var(--header-font-family)"/>
            </a:endParaRPr>
          </a:p>
          <a:p>
            <a:pPr algn="ctr" eaLnBrk="1" hangingPunct="1"/>
            <a:r>
              <a:rPr lang="de-DE" altLang="de-DE" sz="2800" b="1" dirty="0">
                <a:ea typeface="ＭＳ Ｐゴシック" panose="020B0600070205080204" pitchFamily="34" charset="-128"/>
              </a:rPr>
              <a:t> </a:t>
            </a:r>
          </a:p>
          <a:p>
            <a:pPr algn="ctr" eaLnBrk="1" hangingPunct="1"/>
            <a:endParaRPr lang="de-DE" altLang="de-DE" dirty="0">
              <a:ea typeface="ＭＳ Ｐゴシック" panose="020B0600070205080204" pitchFamily="34" charset="-128"/>
            </a:endParaRPr>
          </a:p>
          <a:p>
            <a:pPr algn="ctr" eaLnBrk="1" hangingPunct="1"/>
            <a:r>
              <a:rPr lang="de-DE" altLang="en-AT" dirty="0">
                <a:ea typeface="ＭＳ Ｐゴシック" panose="020B0600070205080204" pitchFamily="34" charset="-128"/>
              </a:rPr>
              <a:t>March – June 2025</a:t>
            </a:r>
            <a:endParaRPr lang="de-DE" altLang="en-AT" sz="1800" dirty="0">
              <a:ea typeface="ＭＳ Ｐゴシック" panose="020B0600070205080204" pitchFamily="34" charset="-128"/>
            </a:endParaRPr>
          </a:p>
          <a:p>
            <a:pPr algn="ctr" eaLnBrk="1" hangingPunct="1"/>
            <a:endParaRPr lang="de-DE" altLang="en-AT" sz="1800"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9482-7066-B27E-245D-077769C8516A}"/>
              </a:ext>
            </a:extLst>
          </p:cNvPr>
          <p:cNvSpPr>
            <a:spLocks noGrp="1"/>
          </p:cNvSpPr>
          <p:nvPr>
            <p:ph type="title"/>
          </p:nvPr>
        </p:nvSpPr>
        <p:spPr>
          <a:xfrm>
            <a:off x="481914" y="442526"/>
            <a:ext cx="7772400" cy="681038"/>
          </a:xfrm>
        </p:spPr>
        <p:txBody>
          <a:bodyPr/>
          <a:lstStyle/>
          <a:p>
            <a:r>
              <a:rPr lang="en-US" dirty="0"/>
              <a:t>The micro-macro gap </a:t>
            </a:r>
          </a:p>
        </p:txBody>
      </p:sp>
      <p:pic>
        <p:nvPicPr>
          <p:cNvPr id="6146" name="Picture 2">
            <a:extLst>
              <a:ext uri="{FF2B5EF4-FFF2-40B4-BE49-F238E27FC236}">
                <a16:creationId xmlns:a16="http://schemas.microsoft.com/office/drawing/2014/main" id="{6945341C-3599-CADF-4917-461331A16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8899"/>
            <a:ext cx="9144000" cy="401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C1AE2B-F5CF-5789-04FE-3011D039DD76}"/>
              </a:ext>
            </a:extLst>
          </p:cNvPr>
          <p:cNvSpPr txBox="1"/>
          <p:nvPr/>
        </p:nvSpPr>
        <p:spPr>
          <a:xfrm>
            <a:off x="172994" y="5596240"/>
            <a:ext cx="8736227" cy="1200329"/>
          </a:xfrm>
          <a:prstGeom prst="rect">
            <a:avLst/>
          </a:prstGeom>
          <a:noFill/>
        </p:spPr>
        <p:txBody>
          <a:bodyPr wrap="square">
            <a:spAutoFit/>
          </a:bodyPr>
          <a:lstStyle/>
          <a:p>
            <a:pPr algn="l"/>
            <a:r>
              <a:rPr lang="en-GB" b="0" i="1" u="none" strike="noStrike" dirty="0">
                <a:solidFill>
                  <a:srgbClr val="272822"/>
                </a:solidFill>
                <a:effectLst/>
                <a:latin typeface="Arial" panose="020B0604020202020204" pitchFamily="34" charset="0"/>
              </a:rPr>
              <a:t>Causal Mechanisms in the Social Sciences. Peter </a:t>
            </a:r>
            <a:r>
              <a:rPr lang="en-GB" b="0" i="1" u="none" strike="noStrike" dirty="0" err="1">
                <a:solidFill>
                  <a:srgbClr val="272822"/>
                </a:solidFill>
                <a:effectLst/>
                <a:latin typeface="Arial" panose="020B0604020202020204" pitchFamily="34" charset="0"/>
              </a:rPr>
              <a:t>Hedström</a:t>
            </a:r>
            <a:r>
              <a:rPr lang="en-GB" b="0" i="1" u="none" strike="noStrike" dirty="0">
                <a:solidFill>
                  <a:srgbClr val="272822"/>
                </a:solidFill>
                <a:effectLst/>
                <a:latin typeface="Arial" panose="020B0604020202020204" pitchFamily="34" charset="0"/>
              </a:rPr>
              <a:t> and Petri </a:t>
            </a:r>
            <a:r>
              <a:rPr lang="en-GB" b="0" i="1" u="none" strike="noStrike" dirty="0" err="1">
                <a:solidFill>
                  <a:srgbClr val="272822"/>
                </a:solidFill>
                <a:effectLst/>
                <a:latin typeface="Arial" panose="020B0604020202020204" pitchFamily="34" charset="0"/>
              </a:rPr>
              <a:t>Ylikoski</a:t>
            </a:r>
            <a:r>
              <a:rPr lang="en-GB" b="0" i="1" u="none" strike="noStrike" dirty="0">
                <a:solidFill>
                  <a:srgbClr val="272822"/>
                </a:solidFill>
                <a:effectLst/>
                <a:latin typeface="Arial" panose="020B0604020202020204" pitchFamily="34" charset="0"/>
              </a:rPr>
              <a:t>. Annual Review of Sociology, 2010.</a:t>
            </a:r>
            <a:endParaRPr lang="en-GB" b="0" i="0" u="none" strike="noStrike" dirty="0">
              <a:solidFill>
                <a:srgbClr val="272822"/>
              </a:solidFill>
              <a:effectLst/>
              <a:latin typeface="Arial" panose="020B0604020202020204" pitchFamily="34" charset="0"/>
            </a:endParaRPr>
          </a:p>
          <a:p>
            <a:br>
              <a:rPr lang="en-GB" dirty="0"/>
            </a:br>
            <a:endParaRPr lang="en-US" dirty="0"/>
          </a:p>
        </p:txBody>
      </p:sp>
      <p:sp>
        <p:nvSpPr>
          <p:cNvPr id="6" name="Rectangle 5">
            <a:extLst>
              <a:ext uri="{FF2B5EF4-FFF2-40B4-BE49-F238E27FC236}">
                <a16:creationId xmlns:a16="http://schemas.microsoft.com/office/drawing/2014/main" id="{688F4DD8-5AFC-42D7-1800-0AC383923556}"/>
              </a:ext>
            </a:extLst>
          </p:cNvPr>
          <p:cNvSpPr/>
          <p:nvPr/>
        </p:nvSpPr>
        <p:spPr>
          <a:xfrm>
            <a:off x="172994" y="2755557"/>
            <a:ext cx="8625017" cy="26800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20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9482-7066-B27E-245D-077769C8516A}"/>
              </a:ext>
            </a:extLst>
          </p:cNvPr>
          <p:cNvSpPr>
            <a:spLocks noGrp="1"/>
          </p:cNvSpPr>
          <p:nvPr>
            <p:ph type="title"/>
          </p:nvPr>
        </p:nvSpPr>
        <p:spPr>
          <a:xfrm>
            <a:off x="481914" y="442526"/>
            <a:ext cx="7772400" cy="681038"/>
          </a:xfrm>
        </p:spPr>
        <p:txBody>
          <a:bodyPr/>
          <a:lstStyle/>
          <a:p>
            <a:r>
              <a:rPr lang="en-US" dirty="0"/>
              <a:t>The micro-macro gap </a:t>
            </a:r>
          </a:p>
        </p:txBody>
      </p:sp>
      <p:pic>
        <p:nvPicPr>
          <p:cNvPr id="6146" name="Picture 2">
            <a:extLst>
              <a:ext uri="{FF2B5EF4-FFF2-40B4-BE49-F238E27FC236}">
                <a16:creationId xmlns:a16="http://schemas.microsoft.com/office/drawing/2014/main" id="{6945341C-3599-CADF-4917-461331A16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2400"/>
            <a:ext cx="9144000" cy="401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C1AE2B-F5CF-5789-04FE-3011D039DD76}"/>
              </a:ext>
            </a:extLst>
          </p:cNvPr>
          <p:cNvSpPr txBox="1"/>
          <p:nvPr/>
        </p:nvSpPr>
        <p:spPr>
          <a:xfrm>
            <a:off x="172994" y="5596240"/>
            <a:ext cx="8736227" cy="1200329"/>
          </a:xfrm>
          <a:prstGeom prst="rect">
            <a:avLst/>
          </a:prstGeom>
          <a:noFill/>
        </p:spPr>
        <p:txBody>
          <a:bodyPr wrap="square">
            <a:spAutoFit/>
          </a:bodyPr>
          <a:lstStyle/>
          <a:p>
            <a:pPr algn="l"/>
            <a:r>
              <a:rPr lang="en-GB" b="0" i="1" u="none" strike="noStrike" dirty="0">
                <a:solidFill>
                  <a:srgbClr val="272822"/>
                </a:solidFill>
                <a:effectLst/>
                <a:latin typeface="Arial" panose="020B0604020202020204" pitchFamily="34" charset="0"/>
              </a:rPr>
              <a:t>Causal Mechanisms in the Social Sciences. Peter </a:t>
            </a:r>
            <a:r>
              <a:rPr lang="en-GB" b="0" i="1" u="none" strike="noStrike" dirty="0" err="1">
                <a:solidFill>
                  <a:srgbClr val="272822"/>
                </a:solidFill>
                <a:effectLst/>
                <a:latin typeface="Arial" panose="020B0604020202020204" pitchFamily="34" charset="0"/>
              </a:rPr>
              <a:t>Hedström</a:t>
            </a:r>
            <a:r>
              <a:rPr lang="en-GB" b="0" i="1" u="none" strike="noStrike" dirty="0">
                <a:solidFill>
                  <a:srgbClr val="272822"/>
                </a:solidFill>
                <a:effectLst/>
                <a:latin typeface="Arial" panose="020B0604020202020204" pitchFamily="34" charset="0"/>
              </a:rPr>
              <a:t> and Petri </a:t>
            </a:r>
            <a:r>
              <a:rPr lang="en-GB" b="0" i="1" u="none" strike="noStrike" dirty="0" err="1">
                <a:solidFill>
                  <a:srgbClr val="272822"/>
                </a:solidFill>
                <a:effectLst/>
                <a:latin typeface="Arial" panose="020B0604020202020204" pitchFamily="34" charset="0"/>
              </a:rPr>
              <a:t>Ylikoski</a:t>
            </a:r>
            <a:r>
              <a:rPr lang="en-GB" b="0" i="1" u="none" strike="noStrike" dirty="0">
                <a:solidFill>
                  <a:srgbClr val="272822"/>
                </a:solidFill>
                <a:effectLst/>
                <a:latin typeface="Arial" panose="020B0604020202020204" pitchFamily="34" charset="0"/>
              </a:rPr>
              <a:t>. Annual Review of Sociology, 2010.</a:t>
            </a:r>
            <a:endParaRPr lang="en-GB" b="0" i="0" u="none" strike="noStrike" dirty="0">
              <a:solidFill>
                <a:srgbClr val="272822"/>
              </a:solidFill>
              <a:effectLst/>
              <a:latin typeface="Arial" panose="020B0604020202020204" pitchFamily="34" charset="0"/>
            </a:endParaRPr>
          </a:p>
          <a:p>
            <a:br>
              <a:rPr lang="en-GB" dirty="0"/>
            </a:br>
            <a:endParaRPr lang="en-US" dirty="0"/>
          </a:p>
        </p:txBody>
      </p:sp>
    </p:spTree>
    <p:extLst>
      <p:ext uri="{BB962C8B-B14F-4D97-AF65-F5344CB8AC3E}">
        <p14:creationId xmlns:p14="http://schemas.microsoft.com/office/powerpoint/2010/main" val="45379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BD81-E7B3-9E04-BF95-D942C4F630F9}"/>
              </a:ext>
            </a:extLst>
          </p:cNvPr>
          <p:cNvSpPr>
            <a:spLocks noGrp="1"/>
          </p:cNvSpPr>
          <p:nvPr>
            <p:ph type="title"/>
          </p:nvPr>
        </p:nvSpPr>
        <p:spPr/>
        <p:txBody>
          <a:bodyPr/>
          <a:lstStyle/>
          <a:p>
            <a:r>
              <a:rPr lang="en-GB" b="1" i="0" u="none" strike="noStrike" dirty="0">
                <a:effectLst/>
                <a:latin typeface="var(--header-font-family)"/>
              </a:rPr>
              <a:t>Interdisciplinarity in complex social </a:t>
            </a:r>
            <a:r>
              <a:rPr lang="en-GB" b="1" i="0" u="none" strike="noStrike" dirty="0" err="1">
                <a:effectLst/>
                <a:latin typeface="var(--header-font-family)"/>
              </a:rPr>
              <a:t>behavior</a:t>
            </a:r>
            <a:br>
              <a:rPr lang="en-GB" b="1" i="0" u="none" strike="noStrike" dirty="0">
                <a:effectLst/>
                <a:latin typeface="var(--header-font-family)"/>
              </a:rPr>
            </a:br>
            <a:endParaRPr lang="en-US" dirty="0"/>
          </a:p>
        </p:txBody>
      </p:sp>
      <p:sp>
        <p:nvSpPr>
          <p:cNvPr id="5" name="Rectangle 4">
            <a:extLst>
              <a:ext uri="{FF2B5EF4-FFF2-40B4-BE49-F238E27FC236}">
                <a16:creationId xmlns:a16="http://schemas.microsoft.com/office/drawing/2014/main" id="{9D36D0FF-EEB4-F821-FE92-E284B4D508E2}"/>
              </a:ext>
            </a:extLst>
          </p:cNvPr>
          <p:cNvSpPr/>
          <p:nvPr/>
        </p:nvSpPr>
        <p:spPr>
          <a:xfrm>
            <a:off x="741405" y="4843849"/>
            <a:ext cx="286676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Psychology</a:t>
            </a:r>
          </a:p>
          <a:p>
            <a:pPr algn="ctr"/>
            <a:r>
              <a:rPr lang="en-US" dirty="0">
                <a:solidFill>
                  <a:schemeClr val="tx1"/>
                </a:solidFill>
              </a:rPr>
              <a:t>Cognitive Science</a:t>
            </a:r>
          </a:p>
        </p:txBody>
      </p:sp>
      <p:sp>
        <p:nvSpPr>
          <p:cNvPr id="6" name="Rectangle 5">
            <a:extLst>
              <a:ext uri="{FF2B5EF4-FFF2-40B4-BE49-F238E27FC236}">
                <a16:creationId xmlns:a16="http://schemas.microsoft.com/office/drawing/2014/main" id="{9013D61D-7FEE-A177-3412-C8C8DCC34A19}"/>
              </a:ext>
            </a:extLst>
          </p:cNvPr>
          <p:cNvSpPr/>
          <p:nvPr/>
        </p:nvSpPr>
        <p:spPr>
          <a:xfrm>
            <a:off x="733165" y="3426938"/>
            <a:ext cx="286676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Computer Science</a:t>
            </a:r>
          </a:p>
          <a:p>
            <a:pPr algn="ctr"/>
            <a:r>
              <a:rPr lang="en-US" dirty="0">
                <a:solidFill>
                  <a:schemeClr val="tx1"/>
                </a:solidFill>
              </a:rPr>
              <a:t>Math, physics, statistics, data science</a:t>
            </a:r>
          </a:p>
        </p:txBody>
      </p:sp>
      <p:sp>
        <p:nvSpPr>
          <p:cNvPr id="7" name="Rectangle 6">
            <a:extLst>
              <a:ext uri="{FF2B5EF4-FFF2-40B4-BE49-F238E27FC236}">
                <a16:creationId xmlns:a16="http://schemas.microsoft.com/office/drawing/2014/main" id="{DF46952D-4723-C40D-DC05-F331C07EAB42}"/>
              </a:ext>
            </a:extLst>
          </p:cNvPr>
          <p:cNvSpPr/>
          <p:nvPr/>
        </p:nvSpPr>
        <p:spPr>
          <a:xfrm>
            <a:off x="741405" y="1953975"/>
            <a:ext cx="286676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Sociology, political science, macroeconomics</a:t>
            </a:r>
          </a:p>
        </p:txBody>
      </p:sp>
      <p:sp>
        <p:nvSpPr>
          <p:cNvPr id="9" name="TextBox 8">
            <a:extLst>
              <a:ext uri="{FF2B5EF4-FFF2-40B4-BE49-F238E27FC236}">
                <a16:creationId xmlns:a16="http://schemas.microsoft.com/office/drawing/2014/main" id="{4D58C272-FB63-5009-485A-2E3C9C0F39B6}"/>
              </a:ext>
            </a:extLst>
          </p:cNvPr>
          <p:cNvSpPr txBox="1"/>
          <p:nvPr/>
        </p:nvSpPr>
        <p:spPr>
          <a:xfrm>
            <a:off x="4114800" y="5116383"/>
            <a:ext cx="4572000" cy="369332"/>
          </a:xfrm>
          <a:prstGeom prst="rect">
            <a:avLst/>
          </a:prstGeom>
          <a:noFill/>
        </p:spPr>
        <p:txBody>
          <a:bodyPr wrap="square">
            <a:spAutoFit/>
          </a:bodyPr>
          <a:lstStyle/>
          <a:p>
            <a:r>
              <a:rPr lang="en-US" dirty="0"/>
              <a:t>Opinions, emotions, beliefs, social contacts</a:t>
            </a:r>
          </a:p>
        </p:txBody>
      </p:sp>
      <p:sp>
        <p:nvSpPr>
          <p:cNvPr id="11" name="TextBox 10">
            <a:extLst>
              <a:ext uri="{FF2B5EF4-FFF2-40B4-BE49-F238E27FC236}">
                <a16:creationId xmlns:a16="http://schemas.microsoft.com/office/drawing/2014/main" id="{8EFED739-636E-5272-E955-F9E26AA39DC8}"/>
              </a:ext>
            </a:extLst>
          </p:cNvPr>
          <p:cNvSpPr txBox="1"/>
          <p:nvPr/>
        </p:nvSpPr>
        <p:spPr>
          <a:xfrm>
            <a:off x="4114800" y="3699472"/>
            <a:ext cx="4572000" cy="369332"/>
          </a:xfrm>
          <a:prstGeom prst="rect">
            <a:avLst/>
          </a:prstGeom>
          <a:noFill/>
        </p:spPr>
        <p:txBody>
          <a:bodyPr wrap="square">
            <a:spAutoFit/>
          </a:bodyPr>
          <a:lstStyle/>
          <a:p>
            <a:r>
              <a:rPr lang="en-US" dirty="0"/>
              <a:t>Simulations, networks, dynamical systems</a:t>
            </a:r>
          </a:p>
        </p:txBody>
      </p:sp>
      <p:sp>
        <p:nvSpPr>
          <p:cNvPr id="12" name="TextBox 11">
            <a:extLst>
              <a:ext uri="{FF2B5EF4-FFF2-40B4-BE49-F238E27FC236}">
                <a16:creationId xmlns:a16="http://schemas.microsoft.com/office/drawing/2014/main" id="{C21272CB-3D3F-EDD3-70FC-0213564B75D0}"/>
              </a:ext>
            </a:extLst>
          </p:cNvPr>
          <p:cNvSpPr txBox="1"/>
          <p:nvPr/>
        </p:nvSpPr>
        <p:spPr>
          <a:xfrm>
            <a:off x="4114800" y="2178110"/>
            <a:ext cx="4014753" cy="369332"/>
          </a:xfrm>
          <a:prstGeom prst="rect">
            <a:avLst/>
          </a:prstGeom>
          <a:noFill/>
        </p:spPr>
        <p:txBody>
          <a:bodyPr wrap="none" rtlCol="0">
            <a:spAutoFit/>
          </a:bodyPr>
          <a:lstStyle/>
          <a:p>
            <a:r>
              <a:rPr lang="en-US" dirty="0"/>
              <a:t>Norms, institutions, inequality, conflict</a:t>
            </a:r>
          </a:p>
        </p:txBody>
      </p:sp>
      <p:sp>
        <p:nvSpPr>
          <p:cNvPr id="3" name="Right Arrow 2">
            <a:extLst>
              <a:ext uri="{FF2B5EF4-FFF2-40B4-BE49-F238E27FC236}">
                <a16:creationId xmlns:a16="http://schemas.microsoft.com/office/drawing/2014/main" id="{EEE1CA50-1F5A-BCCE-7F4A-7A591FDDE859}"/>
              </a:ext>
            </a:extLst>
          </p:cNvPr>
          <p:cNvSpPr/>
          <p:nvPr/>
        </p:nvSpPr>
        <p:spPr>
          <a:xfrm rot="16200000">
            <a:off x="1884403" y="4466970"/>
            <a:ext cx="543697" cy="2594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a:extLst>
              <a:ext uri="{FF2B5EF4-FFF2-40B4-BE49-F238E27FC236}">
                <a16:creationId xmlns:a16="http://schemas.microsoft.com/office/drawing/2014/main" id="{E5C8E325-5A99-9003-11BE-8CFDD300CF30}"/>
              </a:ext>
            </a:extLst>
          </p:cNvPr>
          <p:cNvSpPr/>
          <p:nvPr/>
        </p:nvSpPr>
        <p:spPr>
          <a:xfrm rot="16200000">
            <a:off x="1847330" y="2989885"/>
            <a:ext cx="543697" cy="2594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557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C08-8491-9812-86B1-98B864E0472B}"/>
              </a:ext>
            </a:extLst>
          </p:cNvPr>
          <p:cNvSpPr>
            <a:spLocks noGrp="1"/>
          </p:cNvSpPr>
          <p:nvPr>
            <p:ph type="title"/>
          </p:nvPr>
        </p:nvSpPr>
        <p:spPr/>
        <p:txBody>
          <a:bodyPr/>
          <a:lstStyle/>
          <a:p>
            <a:pPr algn="l"/>
            <a:r>
              <a:rPr lang="en-US" dirty="0"/>
              <a:t>Overview</a:t>
            </a:r>
          </a:p>
        </p:txBody>
      </p:sp>
      <p:sp>
        <p:nvSpPr>
          <p:cNvPr id="3" name="Content Placeholder 2">
            <a:extLst>
              <a:ext uri="{FF2B5EF4-FFF2-40B4-BE49-F238E27FC236}">
                <a16:creationId xmlns:a16="http://schemas.microsoft.com/office/drawing/2014/main" id="{E0C6D996-AAAB-2F27-2A13-0CDEDCCC628E}"/>
              </a:ext>
            </a:extLst>
          </p:cNvPr>
          <p:cNvSpPr>
            <a:spLocks noGrp="1"/>
          </p:cNvSpPr>
          <p:nvPr>
            <p:ph idx="1"/>
          </p:nvPr>
        </p:nvSpPr>
        <p:spPr/>
        <p:txBody>
          <a:bodyPr/>
          <a:lstStyle/>
          <a:p>
            <a:pPr algn="l"/>
            <a:r>
              <a:rPr lang="en-GB" i="0" u="none" strike="noStrike" dirty="0">
                <a:effectLst/>
                <a:latin typeface="var(--header-font-family)"/>
              </a:rPr>
              <a:t>1. Why models? Complex Social </a:t>
            </a:r>
            <a:r>
              <a:rPr lang="en-GB" i="0" u="none" strike="noStrike" dirty="0" err="1">
                <a:effectLst/>
                <a:latin typeface="var(--header-font-family)"/>
              </a:rPr>
              <a:t>Behavior</a:t>
            </a:r>
            <a:endParaRPr lang="en-GB" i="0" u="none" strike="noStrike" dirty="0">
              <a:effectLst/>
              <a:latin typeface="var(--header-font-family)"/>
            </a:endParaRPr>
          </a:p>
          <a:p>
            <a:pPr algn="l"/>
            <a:r>
              <a:rPr lang="en-GB" i="0" u="none" strike="noStrike" dirty="0">
                <a:effectLst/>
                <a:latin typeface="var(--header-font-family)"/>
              </a:rPr>
              <a:t>2. Agent-Based Modelling (ABM)</a:t>
            </a:r>
          </a:p>
          <a:p>
            <a:endParaRPr lang="en-US" dirty="0"/>
          </a:p>
        </p:txBody>
      </p:sp>
    </p:spTree>
    <p:extLst>
      <p:ext uri="{BB962C8B-B14F-4D97-AF65-F5344CB8AC3E}">
        <p14:creationId xmlns:p14="http://schemas.microsoft.com/office/powerpoint/2010/main" val="359044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3DD92-3D31-13AE-A94D-C90FDC2CEC71}"/>
              </a:ext>
            </a:extLst>
          </p:cNvPr>
          <p:cNvSpPr>
            <a:spLocks noGrp="1"/>
          </p:cNvSpPr>
          <p:nvPr>
            <p:ph type="title"/>
          </p:nvPr>
        </p:nvSpPr>
        <p:spPr>
          <a:xfrm>
            <a:off x="864972" y="504308"/>
            <a:ext cx="7772400" cy="681038"/>
          </a:xfrm>
        </p:spPr>
        <p:txBody>
          <a:bodyPr/>
          <a:lstStyle/>
          <a:p>
            <a:r>
              <a:rPr lang="en-GB" b="1" dirty="0">
                <a:effectLst/>
                <a:latin typeface="var(--header-font-family)"/>
              </a:rPr>
              <a:t>Agent-Based Modelling (ABM)</a:t>
            </a:r>
            <a:endParaRPr lang="en-US" dirty="0"/>
          </a:p>
        </p:txBody>
      </p:sp>
      <p:sp>
        <p:nvSpPr>
          <p:cNvPr id="10" name="TextBox 9">
            <a:extLst>
              <a:ext uri="{FF2B5EF4-FFF2-40B4-BE49-F238E27FC236}">
                <a16:creationId xmlns:a16="http://schemas.microsoft.com/office/drawing/2014/main" id="{D59210B9-12E8-AEAA-FDA0-2D2D69EC69B4}"/>
              </a:ext>
            </a:extLst>
          </p:cNvPr>
          <p:cNvSpPr txBox="1"/>
          <p:nvPr/>
        </p:nvSpPr>
        <p:spPr>
          <a:xfrm>
            <a:off x="556054" y="1495167"/>
            <a:ext cx="8303741" cy="5632311"/>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Agent-Based Model: A computational analogy of a social system that is composed of a set of agents (actors) that represent </a:t>
            </a:r>
            <a:r>
              <a:rPr lang="en-GB" b="0" i="1" u="none" strike="noStrike" dirty="0">
                <a:solidFill>
                  <a:srgbClr val="272822"/>
                </a:solidFill>
                <a:effectLst/>
                <a:latin typeface="Arial" panose="020B0604020202020204" pitchFamily="34" charset="0"/>
              </a:rPr>
              <a:t>discrete</a:t>
            </a:r>
            <a:r>
              <a:rPr lang="en-GB" b="0" i="0" u="none" strike="noStrike" dirty="0">
                <a:solidFill>
                  <a:srgbClr val="272822"/>
                </a:solidFill>
                <a:effectLst/>
                <a:latin typeface="Arial" panose="020B0604020202020204" pitchFamily="34" charset="0"/>
              </a:rPr>
              <a:t> individuals</a:t>
            </a:r>
          </a:p>
          <a:p>
            <a:pPr algn="l"/>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Agents have internal states, perceive the actions of other agents, and interact with other agents and their environment (</a:t>
            </a:r>
            <a:r>
              <a:rPr lang="en-GB" b="0" i="1" u="none" strike="noStrike" dirty="0">
                <a:solidFill>
                  <a:srgbClr val="272822"/>
                </a:solidFill>
                <a:effectLst/>
                <a:latin typeface="Arial" panose="020B0604020202020204" pitchFamily="34" charset="0"/>
              </a:rPr>
              <a:t>situated</a:t>
            </a:r>
            <a:r>
              <a:rPr lang="en-GB" b="0" i="0" u="none" strike="noStrike" dirty="0">
                <a:solidFill>
                  <a:srgbClr val="272822"/>
                </a:solidFill>
                <a:effectLst/>
                <a:latin typeface="Arial" panose="020B0604020202020204" pitchFamily="34" charset="0"/>
              </a:rPr>
              <a:t>)</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Agents are </a:t>
            </a:r>
            <a:r>
              <a:rPr lang="en-GB" b="0" i="1" u="none" strike="noStrike" dirty="0">
                <a:solidFill>
                  <a:srgbClr val="272822"/>
                </a:solidFill>
                <a:effectLst/>
                <a:latin typeface="Arial" panose="020B0604020202020204" pitchFamily="34" charset="0"/>
              </a:rPr>
              <a:t>active</a:t>
            </a:r>
            <a:r>
              <a:rPr lang="en-GB" b="0" i="0" u="none" strike="noStrike" dirty="0">
                <a:solidFill>
                  <a:srgbClr val="272822"/>
                </a:solidFill>
                <a:effectLst/>
                <a:latin typeface="Arial" panose="020B0604020202020204" pitchFamily="34" charset="0"/>
              </a:rPr>
              <a:t>: they have a </a:t>
            </a:r>
            <a:r>
              <a:rPr lang="en-GB" b="0" i="0" u="none" strike="noStrike" dirty="0" err="1">
                <a:solidFill>
                  <a:srgbClr val="272822"/>
                </a:solidFill>
                <a:effectLst/>
                <a:latin typeface="Arial" panose="020B0604020202020204" pitchFamily="34" charset="0"/>
              </a:rPr>
              <a:t>behavioral</a:t>
            </a:r>
            <a:r>
              <a:rPr lang="en-GB" b="0" i="0" u="none" strike="noStrike" dirty="0">
                <a:solidFill>
                  <a:srgbClr val="272822"/>
                </a:solidFill>
                <a:effectLst/>
                <a:latin typeface="Arial" panose="020B0604020202020204" pitchFamily="34" charset="0"/>
              </a:rPr>
              <a:t> repertoire, they are not just particles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Agents might have access only to </a:t>
            </a:r>
            <a:r>
              <a:rPr lang="en-GB" b="0" i="1" u="none" strike="noStrike" dirty="0">
                <a:solidFill>
                  <a:srgbClr val="272822"/>
                </a:solidFill>
                <a:effectLst/>
                <a:latin typeface="Arial" panose="020B0604020202020204" pitchFamily="34" charset="0"/>
              </a:rPr>
              <a:t>limited information</a:t>
            </a:r>
            <a:r>
              <a:rPr lang="en-GB" b="0" i="0" u="none" strike="noStrike" dirty="0">
                <a:solidFill>
                  <a:srgbClr val="272822"/>
                </a:solidFill>
                <a:effectLst/>
                <a:latin typeface="Arial" panose="020B0604020202020204" pitchFamily="34" charset="0"/>
              </a:rPr>
              <a:t> in their environment</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Agents might have </a:t>
            </a:r>
            <a:r>
              <a:rPr lang="en-GB" b="0" i="1" u="none" strike="noStrike" dirty="0">
                <a:solidFill>
                  <a:srgbClr val="272822"/>
                </a:solidFill>
                <a:effectLst/>
                <a:latin typeface="Arial" panose="020B0604020202020204" pitchFamily="34" charset="0"/>
              </a:rPr>
              <a:t>internal goals</a:t>
            </a:r>
            <a:r>
              <a:rPr lang="en-GB" b="0" i="0" u="none" strike="noStrike" dirty="0">
                <a:solidFill>
                  <a:srgbClr val="272822"/>
                </a:solidFill>
                <a:effectLst/>
                <a:latin typeface="Arial" panose="020B0604020202020204" pitchFamily="34" charset="0"/>
              </a:rPr>
              <a:t> that determine their </a:t>
            </a:r>
            <a:r>
              <a:rPr lang="en-GB" b="0" i="0" u="none" strike="noStrike" dirty="0" err="1">
                <a:solidFill>
                  <a:srgbClr val="272822"/>
                </a:solidFill>
                <a:effectLst/>
                <a:latin typeface="Arial" panose="020B0604020202020204" pitchFamily="34" charset="0"/>
              </a:rPr>
              <a:t>behavior</a:t>
            </a:r>
            <a:r>
              <a:rPr lang="en-GB" b="0" i="0" u="none" strike="noStrike" dirty="0">
                <a:solidFill>
                  <a:srgbClr val="272822"/>
                </a:solidFill>
                <a:effectLst/>
                <a:latin typeface="Arial" panose="020B0604020202020204" pitchFamily="34" charset="0"/>
              </a:rPr>
              <a:t> and can </a:t>
            </a:r>
            <a:r>
              <a:rPr lang="en-GB" b="0" i="1" u="none" strike="noStrike" dirty="0">
                <a:solidFill>
                  <a:srgbClr val="272822"/>
                </a:solidFill>
                <a:effectLst/>
                <a:latin typeface="Arial" panose="020B0604020202020204" pitchFamily="34" charset="0"/>
              </a:rPr>
              <a:t>adapt to</a:t>
            </a:r>
            <a:r>
              <a:rPr lang="en-GB" b="0" i="0" u="none" strike="noStrike" dirty="0">
                <a:solidFill>
                  <a:srgbClr val="272822"/>
                </a:solidFill>
                <a:effectLst/>
                <a:latin typeface="Arial" panose="020B0604020202020204" pitchFamily="34" charset="0"/>
              </a:rPr>
              <a:t> the </a:t>
            </a:r>
            <a:r>
              <a:rPr lang="en-GB" b="0" i="0" u="none" strike="noStrike" dirty="0" err="1">
                <a:solidFill>
                  <a:srgbClr val="272822"/>
                </a:solidFill>
                <a:effectLst/>
                <a:latin typeface="Arial" panose="020B0604020202020204" pitchFamily="34" charset="0"/>
              </a:rPr>
              <a:t>behavior</a:t>
            </a:r>
            <a:r>
              <a:rPr lang="en-GB" b="0" i="0" u="none" strike="noStrike" dirty="0">
                <a:solidFill>
                  <a:srgbClr val="272822"/>
                </a:solidFill>
                <a:effectLst/>
                <a:latin typeface="Arial" panose="020B0604020202020204" pitchFamily="34" charset="0"/>
              </a:rPr>
              <a:t> of other agents or the environment</a:t>
            </a:r>
          </a:p>
          <a:p>
            <a:pPr algn="l">
              <a:buFont typeface="Arial" panose="020B0604020202020204" pitchFamily="34" charset="0"/>
              <a:buChar char="•"/>
            </a:pPr>
            <a:endParaRPr lang="en-GB" dirty="0">
              <a:solidFill>
                <a:srgbClr val="272822"/>
              </a:solidFill>
            </a:endParaRP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r>
              <a:rPr lang="en-GB" b="0" i="1" u="none" strike="noStrike" dirty="0">
                <a:solidFill>
                  <a:srgbClr val="272822"/>
                </a:solidFill>
                <a:effectLst/>
                <a:latin typeface="Arial" panose="020B0604020202020204" pitchFamily="34" charset="0"/>
              </a:rPr>
              <a:t>Agent-Based </a:t>
            </a:r>
            <a:r>
              <a:rPr lang="en-GB" b="0" i="1" u="none" strike="noStrike" dirty="0" err="1">
                <a:solidFill>
                  <a:srgbClr val="272822"/>
                </a:solidFill>
                <a:effectLst/>
                <a:latin typeface="Arial" panose="020B0604020202020204" pitchFamily="34" charset="0"/>
              </a:rPr>
              <a:t>Modeling</a:t>
            </a:r>
            <a:r>
              <a:rPr lang="en-GB" b="0" i="1" u="none" strike="noStrike" dirty="0">
                <a:solidFill>
                  <a:srgbClr val="272822"/>
                </a:solidFill>
                <a:effectLst/>
                <a:latin typeface="Arial" panose="020B0604020202020204" pitchFamily="34" charset="0"/>
              </a:rPr>
              <a:t>: A New Approach for Theory Building in Social Psychology. Eliot Smith and Frederica </a:t>
            </a:r>
            <a:r>
              <a:rPr lang="en-GB" b="0" i="1" u="none" strike="noStrike" dirty="0" err="1">
                <a:solidFill>
                  <a:srgbClr val="272822"/>
                </a:solidFill>
                <a:effectLst/>
                <a:latin typeface="Arial" panose="020B0604020202020204" pitchFamily="34" charset="0"/>
              </a:rPr>
              <a:t>Conrey</a:t>
            </a:r>
            <a:r>
              <a:rPr lang="en-GB" b="0" i="1" u="none" strike="noStrike" dirty="0">
                <a:solidFill>
                  <a:srgbClr val="272822"/>
                </a:solidFill>
                <a:effectLst/>
                <a:latin typeface="Arial" panose="020B0604020202020204" pitchFamily="34" charset="0"/>
              </a:rPr>
              <a:t>, 2007</a:t>
            </a:r>
          </a:p>
          <a:p>
            <a:pPr algn="l"/>
            <a:endParaRPr lang="en-GB" b="0" i="0" u="none" strike="noStrike" dirty="0">
              <a:solidFill>
                <a:srgbClr val="222222"/>
              </a:solidFill>
              <a:effectLst/>
              <a:latin typeface="Arial" panose="020B0604020202020204" pitchFamily="34" charset="0"/>
            </a:endParaRPr>
          </a:p>
          <a:p>
            <a:pPr algn="l"/>
            <a:r>
              <a:rPr lang="en-GB" b="0" i="1" u="none" strike="noStrike" dirty="0" err="1">
                <a:solidFill>
                  <a:srgbClr val="222222"/>
                </a:solidFill>
                <a:effectLst/>
                <a:latin typeface="Arial" panose="020B0604020202020204" pitchFamily="34" charset="0"/>
              </a:rPr>
              <a:t>Steinbacher</a:t>
            </a:r>
            <a:r>
              <a:rPr lang="en-GB" b="0" i="1" u="none" strike="noStrike" dirty="0">
                <a:solidFill>
                  <a:srgbClr val="222222"/>
                </a:solidFill>
                <a:effectLst/>
                <a:latin typeface="Arial" panose="020B0604020202020204" pitchFamily="34" charset="0"/>
              </a:rPr>
              <a:t> et al. "Advances in the agent-based </a:t>
            </a:r>
            <a:r>
              <a:rPr lang="en-GB" b="0" i="1" u="none" strike="noStrike" dirty="0" err="1">
                <a:solidFill>
                  <a:srgbClr val="222222"/>
                </a:solidFill>
                <a:effectLst/>
                <a:latin typeface="Arial" panose="020B0604020202020204" pitchFamily="34" charset="0"/>
              </a:rPr>
              <a:t>modeling</a:t>
            </a:r>
            <a:r>
              <a:rPr lang="en-GB" b="0" i="1" u="none" strike="noStrike" dirty="0">
                <a:solidFill>
                  <a:srgbClr val="222222"/>
                </a:solidFill>
                <a:effectLst/>
                <a:latin typeface="Arial" panose="020B0604020202020204" pitchFamily="34" charset="0"/>
              </a:rPr>
              <a:t> of economic and social </a:t>
            </a:r>
            <a:r>
              <a:rPr lang="en-GB" b="0" i="1" u="none" strike="noStrike" dirty="0" err="1">
                <a:solidFill>
                  <a:srgbClr val="222222"/>
                </a:solidFill>
                <a:effectLst/>
                <a:latin typeface="Arial" panose="020B0604020202020204" pitchFamily="34" charset="0"/>
              </a:rPr>
              <a:t>behavior</a:t>
            </a:r>
            <a:r>
              <a:rPr lang="en-GB" b="0" i="1" u="none" strike="noStrike" dirty="0">
                <a:solidFill>
                  <a:srgbClr val="222222"/>
                </a:solidFill>
                <a:effectLst/>
                <a:latin typeface="Arial" panose="020B0604020202020204" pitchFamily="34" charset="0"/>
              </a:rPr>
              <a:t>." SN Business &amp; Economics 1.7 (2021): 99.</a:t>
            </a:r>
            <a:endParaRPr lang="en-GB" b="0" i="1" u="none" strike="noStrike" dirty="0">
              <a:solidFill>
                <a:srgbClr val="272822"/>
              </a:solidFill>
              <a:effectLst/>
              <a:latin typeface="Arial" panose="020B0604020202020204" pitchFamily="34" charset="0"/>
            </a:endParaRPr>
          </a:p>
          <a:p>
            <a:pPr algn="l"/>
            <a:endParaRPr lang="en-GB"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36743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animEffect transition="in" filter="blinds(horizontal)">
                                      <p:cBhvr>
                                        <p:cTn id="11" dur="500"/>
                                        <p:tgtEl>
                                          <p:spTgt spid="10">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0C4B-E693-2E4E-1433-7623D23173DB}"/>
              </a:ext>
            </a:extLst>
          </p:cNvPr>
          <p:cNvSpPr>
            <a:spLocks noGrp="1"/>
          </p:cNvSpPr>
          <p:nvPr>
            <p:ph type="title"/>
          </p:nvPr>
        </p:nvSpPr>
        <p:spPr>
          <a:xfrm>
            <a:off x="914400" y="664947"/>
            <a:ext cx="7772400" cy="681038"/>
          </a:xfrm>
        </p:spPr>
        <p:txBody>
          <a:bodyPr/>
          <a:lstStyle/>
          <a:p>
            <a:r>
              <a:rPr lang="en-GB" b="1" dirty="0">
                <a:effectLst/>
                <a:latin typeface="var(--header-font-family)"/>
              </a:rPr>
              <a:t>Explaining </a:t>
            </a:r>
            <a:r>
              <a:rPr lang="en-GB" b="1" dirty="0" err="1">
                <a:effectLst/>
                <a:latin typeface="var(--header-font-family)"/>
              </a:rPr>
              <a:t>behavior</a:t>
            </a:r>
            <a:r>
              <a:rPr lang="en-GB" b="1" dirty="0">
                <a:effectLst/>
                <a:latin typeface="var(--header-font-family)"/>
              </a:rPr>
              <a:t> with ABM</a:t>
            </a:r>
            <a:endParaRPr lang="en-US" dirty="0"/>
          </a:p>
        </p:txBody>
      </p:sp>
      <p:sp>
        <p:nvSpPr>
          <p:cNvPr id="4" name="TextBox 3">
            <a:extLst>
              <a:ext uri="{FF2B5EF4-FFF2-40B4-BE49-F238E27FC236}">
                <a16:creationId xmlns:a16="http://schemas.microsoft.com/office/drawing/2014/main" id="{556CF5F4-E25D-D739-E4BB-C2BE73DD2AC2}"/>
              </a:ext>
            </a:extLst>
          </p:cNvPr>
          <p:cNvSpPr txBox="1"/>
          <p:nvPr/>
        </p:nvSpPr>
        <p:spPr>
          <a:xfrm>
            <a:off x="333632" y="1395413"/>
            <a:ext cx="8674444" cy="4247317"/>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Observed collective </a:t>
            </a:r>
            <a:r>
              <a:rPr lang="en-GB" b="0" i="0" u="none" strike="noStrike" dirty="0" err="1">
                <a:solidFill>
                  <a:srgbClr val="272822"/>
                </a:solidFill>
                <a:effectLst/>
                <a:latin typeface="Arial" panose="020B0604020202020204" pitchFamily="34" charset="0"/>
              </a:rPr>
              <a:t>behavior</a:t>
            </a:r>
            <a:r>
              <a:rPr lang="en-GB" b="0" i="0" u="none" strike="noStrike" dirty="0">
                <a:solidFill>
                  <a:srgbClr val="272822"/>
                </a:solidFill>
                <a:effectLst/>
                <a:latin typeface="Arial" panose="020B0604020202020204" pitchFamily="34" charset="0"/>
              </a:rPr>
              <a:t> or effects are </a:t>
            </a:r>
            <a:r>
              <a:rPr lang="en-GB" b="0" i="1" u="none" strike="noStrike" dirty="0">
                <a:solidFill>
                  <a:srgbClr val="272822"/>
                </a:solidFill>
                <a:effectLst/>
                <a:latin typeface="Arial" panose="020B0604020202020204" pitchFamily="34" charset="0"/>
              </a:rPr>
              <a:t>explananda</a:t>
            </a:r>
            <a:r>
              <a:rPr lang="en-GB" b="0" i="0" u="none" strike="noStrike" dirty="0">
                <a:solidFill>
                  <a:srgbClr val="272822"/>
                </a:solidFill>
                <a:effectLst/>
                <a:latin typeface="Arial" panose="020B0604020202020204" pitchFamily="34" charset="0"/>
              </a:rPr>
              <a:t>: empirical facts that are missing an explanation.</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Example: hotter days have higher average crime rates</a:t>
            </a:r>
          </a:p>
          <a:p>
            <a:pPr marL="742950" lvl="1" indent="-285750"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ABM offers </a:t>
            </a:r>
            <a:r>
              <a:rPr lang="en-GB" b="0" i="1" u="none" strike="noStrike" dirty="0">
                <a:solidFill>
                  <a:srgbClr val="272822"/>
                </a:solidFill>
                <a:effectLst/>
                <a:latin typeface="Arial" panose="020B0604020202020204" pitchFamily="34" charset="0"/>
              </a:rPr>
              <a:t>explanations</a:t>
            </a:r>
            <a:r>
              <a:rPr lang="en-GB" b="0" i="0" u="none" strike="noStrike" dirty="0">
                <a:solidFill>
                  <a:srgbClr val="272822"/>
                </a:solidFill>
                <a:effectLst/>
                <a:latin typeface="Arial" panose="020B0604020202020204" pitchFamily="34" charset="0"/>
              </a:rPr>
              <a:t>: theories that generate the observed </a:t>
            </a:r>
            <a:r>
              <a:rPr lang="en-GB" b="0" i="0" u="none" strike="noStrike" dirty="0" err="1">
                <a:solidFill>
                  <a:srgbClr val="272822"/>
                </a:solidFill>
                <a:effectLst/>
                <a:latin typeface="Arial" panose="020B0604020202020204" pitchFamily="34" charset="0"/>
              </a:rPr>
              <a:t>behavior</a:t>
            </a:r>
            <a:r>
              <a:rPr lang="en-GB" b="0" i="0" u="none" strike="noStrike" dirty="0">
                <a:solidFill>
                  <a:srgbClr val="272822"/>
                </a:solidFill>
                <a:effectLst/>
                <a:latin typeface="Arial" panose="020B0604020202020204" pitchFamily="34" charset="0"/>
              </a:rPr>
              <a:t> and link it to other empirical facts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Example: heat makes people spend longer in the street, facilitating crime</a:t>
            </a:r>
          </a:p>
          <a:p>
            <a:pPr marL="742950" lvl="1" indent="-285750"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ABM is part of a larger theoretical approach called </a:t>
            </a:r>
            <a:r>
              <a:rPr lang="en-GB" b="0" i="1" u="none" strike="noStrike" dirty="0">
                <a:solidFill>
                  <a:srgbClr val="272822"/>
                </a:solidFill>
                <a:effectLst/>
                <a:latin typeface="Arial" panose="020B0604020202020204" pitchFamily="34" charset="0"/>
              </a:rPr>
              <a:t>Analytical Sociology</a:t>
            </a:r>
            <a:r>
              <a:rPr lang="en-GB" b="0" i="0" u="none" strike="noStrike" dirty="0">
                <a:solidFill>
                  <a:srgbClr val="272822"/>
                </a:solidFill>
                <a:effectLst/>
                <a:latin typeface="Arial" panose="020B0604020202020204" pitchFamily="34" charset="0"/>
              </a:rPr>
              <a:t>, where everything in a model of social </a:t>
            </a:r>
            <a:r>
              <a:rPr lang="en-GB" b="0" i="0" u="none" strike="noStrike" dirty="0" err="1">
                <a:solidFill>
                  <a:srgbClr val="272822"/>
                </a:solidFill>
                <a:effectLst/>
                <a:latin typeface="Arial" panose="020B0604020202020204" pitchFamily="34" charset="0"/>
              </a:rPr>
              <a:t>behavior</a:t>
            </a:r>
            <a:r>
              <a:rPr lang="en-GB" b="0" i="0" u="none" strike="noStrike" dirty="0">
                <a:solidFill>
                  <a:srgbClr val="272822"/>
                </a:solidFill>
                <a:effectLst/>
                <a:latin typeface="Arial" panose="020B0604020202020204" pitchFamily="34" charset="0"/>
              </a:rPr>
              <a:t> must be explicit</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Example: coding a simulation of people going out depending on temperature and crimes happening outdoors as a function of more people interacting</a:t>
            </a:r>
          </a:p>
        </p:txBody>
      </p:sp>
    </p:spTree>
    <p:extLst>
      <p:ext uri="{BB962C8B-B14F-4D97-AF65-F5344CB8AC3E}">
        <p14:creationId xmlns:p14="http://schemas.microsoft.com/office/powerpoint/2010/main" val="154414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3995-20F7-AE5A-73B2-1337C915C2B2}"/>
              </a:ext>
            </a:extLst>
          </p:cNvPr>
          <p:cNvSpPr>
            <a:spLocks noGrp="1"/>
          </p:cNvSpPr>
          <p:nvPr>
            <p:ph type="title"/>
          </p:nvPr>
        </p:nvSpPr>
        <p:spPr/>
        <p:txBody>
          <a:bodyPr/>
          <a:lstStyle/>
          <a:p>
            <a:r>
              <a:rPr lang="en-GB" b="1" dirty="0">
                <a:effectLst/>
                <a:latin typeface="var(--header-font-family)"/>
              </a:rPr>
              <a:t>Explaining </a:t>
            </a:r>
            <a:r>
              <a:rPr lang="en-GB" b="1" dirty="0" err="1">
                <a:effectLst/>
                <a:latin typeface="var(--header-font-family)"/>
              </a:rPr>
              <a:t>behavior</a:t>
            </a:r>
            <a:r>
              <a:rPr lang="en-GB" b="1" dirty="0">
                <a:effectLst/>
                <a:latin typeface="var(--header-font-family)"/>
              </a:rPr>
              <a:t> with ABM</a:t>
            </a:r>
            <a:endParaRPr lang="en-US" dirty="0"/>
          </a:p>
        </p:txBody>
      </p:sp>
      <p:sp>
        <p:nvSpPr>
          <p:cNvPr id="3" name="TextBox 2">
            <a:extLst>
              <a:ext uri="{FF2B5EF4-FFF2-40B4-BE49-F238E27FC236}">
                <a16:creationId xmlns:a16="http://schemas.microsoft.com/office/drawing/2014/main" id="{7F8F04E4-E30E-2C33-27A0-2313B0ABB40B}"/>
              </a:ext>
            </a:extLst>
          </p:cNvPr>
          <p:cNvSpPr txBox="1"/>
          <p:nvPr/>
        </p:nvSpPr>
        <p:spPr>
          <a:xfrm>
            <a:off x="1136822" y="2496065"/>
            <a:ext cx="6610864" cy="830997"/>
          </a:xfrm>
          <a:prstGeom prst="rect">
            <a:avLst/>
          </a:prstGeom>
          <a:noFill/>
        </p:spPr>
        <p:txBody>
          <a:bodyPr wrap="square" rtlCol="0">
            <a:spAutoFit/>
          </a:bodyPr>
          <a:lstStyle/>
          <a:p>
            <a:pPr algn="ctr"/>
            <a:r>
              <a:rPr lang="en-GB" sz="2400" b="0" i="0" u="none" strike="noStrike" dirty="0">
                <a:solidFill>
                  <a:srgbClr val="272822"/>
                </a:solidFill>
                <a:effectLst/>
                <a:latin typeface="Arial" panose="020B0604020202020204" pitchFamily="34" charset="0"/>
              </a:rPr>
              <a:t>Are simulation results alone evidence that </a:t>
            </a:r>
          </a:p>
          <a:p>
            <a:pPr algn="ctr"/>
            <a:r>
              <a:rPr lang="en-GB" sz="2400" b="0" i="0" u="none" strike="noStrike" dirty="0">
                <a:solidFill>
                  <a:srgbClr val="272822"/>
                </a:solidFill>
                <a:effectLst/>
                <a:latin typeface="Arial" panose="020B0604020202020204" pitchFamily="34" charset="0"/>
              </a:rPr>
              <a:t>humans behave in one way or another? </a:t>
            </a:r>
            <a:endParaRPr lang="en-US" sz="2400" dirty="0"/>
          </a:p>
        </p:txBody>
      </p:sp>
    </p:spTree>
    <p:extLst>
      <p:ext uri="{BB962C8B-B14F-4D97-AF65-F5344CB8AC3E}">
        <p14:creationId xmlns:p14="http://schemas.microsoft.com/office/powerpoint/2010/main" val="352678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3995-20F7-AE5A-73B2-1337C915C2B2}"/>
              </a:ext>
            </a:extLst>
          </p:cNvPr>
          <p:cNvSpPr>
            <a:spLocks noGrp="1"/>
          </p:cNvSpPr>
          <p:nvPr>
            <p:ph type="title"/>
          </p:nvPr>
        </p:nvSpPr>
        <p:spPr/>
        <p:txBody>
          <a:bodyPr/>
          <a:lstStyle/>
          <a:p>
            <a:r>
              <a:rPr lang="en-GB" b="1" dirty="0">
                <a:effectLst/>
                <a:latin typeface="var(--header-font-family)"/>
              </a:rPr>
              <a:t>Explaining </a:t>
            </a:r>
            <a:r>
              <a:rPr lang="en-GB" b="1" dirty="0" err="1">
                <a:effectLst/>
                <a:latin typeface="var(--header-font-family)"/>
              </a:rPr>
              <a:t>behavior</a:t>
            </a:r>
            <a:r>
              <a:rPr lang="en-GB" b="1" dirty="0">
                <a:effectLst/>
                <a:latin typeface="var(--header-font-family)"/>
              </a:rPr>
              <a:t> with ABM</a:t>
            </a:r>
            <a:endParaRPr lang="en-US" dirty="0"/>
          </a:p>
        </p:txBody>
      </p:sp>
      <p:sp>
        <p:nvSpPr>
          <p:cNvPr id="4" name="TextBox 3">
            <a:extLst>
              <a:ext uri="{FF2B5EF4-FFF2-40B4-BE49-F238E27FC236}">
                <a16:creationId xmlns:a16="http://schemas.microsoft.com/office/drawing/2014/main" id="{675F9C65-9341-E5DB-0C9C-36392F28DE42}"/>
              </a:ext>
            </a:extLst>
          </p:cNvPr>
          <p:cNvSpPr txBox="1"/>
          <p:nvPr/>
        </p:nvSpPr>
        <p:spPr>
          <a:xfrm>
            <a:off x="518984" y="1556951"/>
            <a:ext cx="8167816" cy="3170099"/>
          </a:xfrm>
          <a:prstGeom prst="rect">
            <a:avLst/>
          </a:prstGeom>
          <a:noFill/>
        </p:spPr>
        <p:txBody>
          <a:bodyPr wrap="square">
            <a:spAutoFit/>
          </a:bodyPr>
          <a:lstStyle/>
          <a:p>
            <a:pPr algn="l"/>
            <a:r>
              <a:rPr lang="en-GB" sz="2000" b="1" i="0" u="none" strike="noStrike" dirty="0">
                <a:solidFill>
                  <a:srgbClr val="272822"/>
                </a:solidFill>
                <a:effectLst/>
                <a:latin typeface="Arial" panose="020B0604020202020204" pitchFamily="34" charset="0"/>
              </a:rPr>
              <a:t>ABM do not provide empirical evidence</a:t>
            </a: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 Simulation results alone are not evidence that humans behave in one way or another. Beware of conclusions based on ABM alone!</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 They can </a:t>
            </a:r>
            <a:r>
              <a:rPr lang="en-GB" sz="2000" b="1" i="0" u="none" strike="noStrike" dirty="0">
                <a:solidFill>
                  <a:srgbClr val="272822"/>
                </a:solidFill>
                <a:effectLst/>
                <a:latin typeface="Arial" panose="020B0604020202020204" pitchFamily="34" charset="0"/>
              </a:rPr>
              <a:t>generate hypotheses</a:t>
            </a:r>
            <a:r>
              <a:rPr lang="en-GB" sz="2000" b="0" i="0" u="none" strike="noStrike" dirty="0">
                <a:solidFill>
                  <a:srgbClr val="272822"/>
                </a:solidFill>
                <a:effectLst/>
                <a:latin typeface="Arial" panose="020B0604020202020204" pitchFamily="34" charset="0"/>
              </a:rPr>
              <a:t>, for example, on the consequences of policies in simulations or formulate predictions</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 They can </a:t>
            </a:r>
            <a:r>
              <a:rPr lang="en-GB" sz="2000" b="1" i="0" u="none" strike="noStrike" dirty="0">
                <a:solidFill>
                  <a:srgbClr val="272822"/>
                </a:solidFill>
                <a:effectLst/>
                <a:latin typeface="Arial" panose="020B0604020202020204" pitchFamily="34" charset="0"/>
              </a:rPr>
              <a:t>reconcile empirical observations</a:t>
            </a:r>
            <a:r>
              <a:rPr lang="en-GB" sz="2000" b="0" i="0" u="none" strike="noStrike" dirty="0">
                <a:solidFill>
                  <a:srgbClr val="272822"/>
                </a:solidFill>
                <a:effectLst/>
                <a:latin typeface="Arial" panose="020B0604020202020204" pitchFamily="34" charset="0"/>
              </a:rPr>
              <a:t> across individual </a:t>
            </a:r>
            <a:r>
              <a:rPr lang="en-GB" sz="2000" b="0" i="0" u="none" strike="noStrike" dirty="0" err="1">
                <a:solidFill>
                  <a:srgbClr val="272822"/>
                </a:solidFill>
                <a:effectLst/>
                <a:latin typeface="Arial" panose="020B0604020202020204" pitchFamily="34" charset="0"/>
              </a:rPr>
              <a:t>behavior</a:t>
            </a:r>
            <a:r>
              <a:rPr lang="en-GB" sz="2000" b="0" i="0" u="none" strike="noStrike" dirty="0">
                <a:solidFill>
                  <a:srgbClr val="272822"/>
                </a:solidFill>
                <a:effectLst/>
                <a:latin typeface="Arial" panose="020B0604020202020204" pitchFamily="34" charset="0"/>
              </a:rPr>
              <a:t> and collective </a:t>
            </a:r>
            <a:r>
              <a:rPr lang="en-GB" sz="2000" b="0" i="0" u="none" strike="noStrike" dirty="0" err="1">
                <a:solidFill>
                  <a:srgbClr val="272822"/>
                </a:solidFill>
                <a:effectLst/>
                <a:latin typeface="Arial" panose="020B0604020202020204" pitchFamily="34" charset="0"/>
              </a:rPr>
              <a:t>behavior</a:t>
            </a:r>
            <a:r>
              <a:rPr lang="en-GB" sz="2000" b="0" i="0" u="none" strike="noStrike" dirty="0">
                <a:solidFill>
                  <a:srgbClr val="272822"/>
                </a:solidFill>
                <a:effectLst/>
                <a:latin typeface="Arial" panose="020B0604020202020204" pitchFamily="34" charset="0"/>
              </a:rPr>
              <a:t> levels</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234434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8481-CC9E-F363-63CD-0C1384150D7E}"/>
              </a:ext>
            </a:extLst>
          </p:cNvPr>
          <p:cNvSpPr>
            <a:spLocks noGrp="1"/>
          </p:cNvSpPr>
          <p:nvPr>
            <p:ph type="title"/>
          </p:nvPr>
        </p:nvSpPr>
        <p:spPr>
          <a:xfrm>
            <a:off x="914400" y="308919"/>
            <a:ext cx="7772400" cy="1086494"/>
          </a:xfrm>
        </p:spPr>
        <p:txBody>
          <a:bodyPr/>
          <a:lstStyle/>
          <a:p>
            <a:r>
              <a:rPr lang="en-US" dirty="0"/>
              <a:t>Beyond exploration: computational theory and framing</a:t>
            </a:r>
          </a:p>
        </p:txBody>
      </p:sp>
      <p:sp>
        <p:nvSpPr>
          <p:cNvPr id="4" name="TextBox 3">
            <a:extLst>
              <a:ext uri="{FF2B5EF4-FFF2-40B4-BE49-F238E27FC236}">
                <a16:creationId xmlns:a16="http://schemas.microsoft.com/office/drawing/2014/main" id="{97E2FC51-A1E2-4829-5016-30FD1ECCEDB9}"/>
              </a:ext>
            </a:extLst>
          </p:cNvPr>
          <p:cNvSpPr txBox="1"/>
          <p:nvPr/>
        </p:nvSpPr>
        <p:spPr>
          <a:xfrm>
            <a:off x="543697" y="1610657"/>
            <a:ext cx="7883611" cy="3693319"/>
          </a:xfrm>
          <a:prstGeom prst="rect">
            <a:avLst/>
          </a:prstGeom>
          <a:noFill/>
        </p:spPr>
        <p:txBody>
          <a:bodyPr wrap="square">
            <a:spAutoFit/>
          </a:bodyPr>
          <a:lstStyle/>
          <a:p>
            <a:pPr algn="l"/>
            <a:r>
              <a:rPr lang="en-GB" b="1" i="0" u="none" strike="noStrike" dirty="0">
                <a:solidFill>
                  <a:srgbClr val="272822"/>
                </a:solidFill>
                <a:effectLst/>
                <a:latin typeface="Arial" panose="020B0604020202020204" pitchFamily="34" charset="0"/>
              </a:rPr>
              <a:t>ABM are for analysis, not just exploration</a:t>
            </a:r>
          </a:p>
          <a:p>
            <a:pPr algn="l"/>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Exploring what happens in a simulation is fine, but ABM can do much more!</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1" i="0" u="none" strike="noStrike" dirty="0">
                <a:solidFill>
                  <a:srgbClr val="272822"/>
                </a:solidFill>
                <a:effectLst/>
                <a:latin typeface="Arial" panose="020B0604020202020204" pitchFamily="34" charset="0"/>
              </a:rPr>
              <a:t> </a:t>
            </a:r>
            <a:r>
              <a:rPr lang="en-GB" b="1" i="0" u="none" strike="noStrike" dirty="0" err="1">
                <a:solidFill>
                  <a:srgbClr val="272822"/>
                </a:solidFill>
                <a:effectLst/>
                <a:latin typeface="Arial" panose="020B0604020202020204" pitchFamily="34" charset="0"/>
              </a:rPr>
              <a:t>Behavior</a:t>
            </a:r>
            <a:r>
              <a:rPr lang="en-GB" b="1" i="0" u="none" strike="noStrike" dirty="0">
                <a:solidFill>
                  <a:srgbClr val="272822"/>
                </a:solidFill>
                <a:effectLst/>
                <a:latin typeface="Arial" panose="020B0604020202020204" pitchFamily="34" charset="0"/>
              </a:rPr>
              <a:t> calibration</a:t>
            </a:r>
            <a:r>
              <a:rPr lang="en-GB" b="0" i="0" u="none" strike="noStrike" dirty="0">
                <a:solidFill>
                  <a:srgbClr val="272822"/>
                </a:solidFill>
                <a:effectLst/>
                <a:latin typeface="Arial" panose="020B0604020202020204" pitchFamily="34" charset="0"/>
              </a:rPr>
              <a:t> of individual agents with experiments or surveys: integrating social and </a:t>
            </a:r>
            <a:r>
              <a:rPr lang="en-GB" b="0" i="0" u="none" strike="noStrike" dirty="0" err="1">
                <a:solidFill>
                  <a:srgbClr val="272822"/>
                </a:solidFill>
                <a:effectLst/>
                <a:latin typeface="Arial" panose="020B0604020202020204" pitchFamily="34" charset="0"/>
              </a:rPr>
              <a:t>behavioral</a:t>
            </a:r>
            <a:r>
              <a:rPr lang="en-GB" b="0" i="0" u="none" strike="noStrike" dirty="0">
                <a:solidFill>
                  <a:srgbClr val="272822"/>
                </a:solidFill>
                <a:effectLst/>
                <a:latin typeface="Arial" panose="020B0604020202020204" pitchFamily="34" charset="0"/>
              </a:rPr>
              <a:t> findings in an ABM</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1" i="0" u="none" strike="noStrike" dirty="0">
                <a:solidFill>
                  <a:srgbClr val="272822"/>
                </a:solidFill>
                <a:effectLst/>
                <a:latin typeface="Arial" panose="020B0604020202020204" pitchFamily="34" charset="0"/>
              </a:rPr>
              <a:t> Analysis of observable outcomes</a:t>
            </a:r>
            <a:r>
              <a:rPr lang="en-GB" b="0" i="0" u="none" strike="noStrike" dirty="0">
                <a:solidFill>
                  <a:srgbClr val="272822"/>
                </a:solidFill>
                <a:effectLst/>
                <a:latin typeface="Arial" panose="020B0604020202020204" pitchFamily="34" charset="0"/>
              </a:rPr>
              <a:t> versus parameters of </a:t>
            </a:r>
            <a:r>
              <a:rPr lang="en-GB" b="0" i="0" u="none" strike="noStrike" dirty="0" err="1">
                <a:solidFill>
                  <a:srgbClr val="272822"/>
                </a:solidFill>
                <a:effectLst/>
                <a:latin typeface="Arial" panose="020B0604020202020204" pitchFamily="34" charset="0"/>
              </a:rPr>
              <a:t>behavior</a:t>
            </a:r>
            <a:r>
              <a:rPr lang="en-GB" b="0" i="0" u="none" strike="noStrike" dirty="0">
                <a:solidFill>
                  <a:srgbClr val="272822"/>
                </a:solidFill>
                <a:effectLst/>
                <a:latin typeface="Arial" panose="020B0604020202020204" pitchFamily="34" charset="0"/>
              </a:rPr>
              <a:t> or alternative mechanisms/policies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1" i="0" u="none" strike="noStrike" dirty="0">
                <a:solidFill>
                  <a:srgbClr val="272822"/>
                </a:solidFill>
                <a:effectLst/>
                <a:latin typeface="Arial" panose="020B0604020202020204" pitchFamily="34" charset="0"/>
              </a:rPr>
              <a:t> Testing outcomes</a:t>
            </a:r>
            <a:r>
              <a:rPr lang="en-GB" b="0" i="0" u="none" strike="noStrike" dirty="0">
                <a:solidFill>
                  <a:srgbClr val="272822"/>
                </a:solidFill>
                <a:effectLst/>
                <a:latin typeface="Arial" panose="020B0604020202020204" pitchFamily="34" charset="0"/>
              </a:rPr>
              <a:t> with large-scale data (e.g. digital traces from computational social systems), across conditions and over time</a:t>
            </a:r>
          </a:p>
        </p:txBody>
      </p:sp>
      <p:sp>
        <p:nvSpPr>
          <p:cNvPr id="6" name="TextBox 5">
            <a:extLst>
              <a:ext uri="{FF2B5EF4-FFF2-40B4-BE49-F238E27FC236}">
                <a16:creationId xmlns:a16="http://schemas.microsoft.com/office/drawing/2014/main" id="{8C7F069C-BE46-55E9-1EA0-5F459D89D75C}"/>
              </a:ext>
            </a:extLst>
          </p:cNvPr>
          <p:cNvSpPr txBox="1"/>
          <p:nvPr/>
        </p:nvSpPr>
        <p:spPr>
          <a:xfrm>
            <a:off x="432487" y="5581005"/>
            <a:ext cx="8143102" cy="1200329"/>
          </a:xfrm>
          <a:prstGeom prst="rect">
            <a:avLst/>
          </a:prstGeom>
          <a:noFill/>
        </p:spPr>
        <p:txBody>
          <a:bodyPr wrap="square">
            <a:spAutoFit/>
          </a:bodyPr>
          <a:lstStyle/>
          <a:p>
            <a:pPr algn="l"/>
            <a:r>
              <a:rPr lang="en-GB" b="0" i="1" u="none" strike="noStrike" dirty="0">
                <a:solidFill>
                  <a:srgbClr val="272822"/>
                </a:solidFill>
                <a:effectLst/>
                <a:latin typeface="Arial" panose="020B0604020202020204" pitchFamily="34" charset="0"/>
              </a:rPr>
              <a:t>From factors to actors: Computational Sociology and Agent-Based </a:t>
            </a:r>
            <a:r>
              <a:rPr lang="en-GB" b="0" i="1" u="none" strike="noStrike" dirty="0" err="1">
                <a:solidFill>
                  <a:srgbClr val="272822"/>
                </a:solidFill>
                <a:effectLst/>
                <a:latin typeface="Arial" panose="020B0604020202020204" pitchFamily="34" charset="0"/>
              </a:rPr>
              <a:t>Modeling</a:t>
            </a:r>
            <a:r>
              <a:rPr lang="en-GB" b="0" i="1" u="none" strike="noStrike" dirty="0">
                <a:solidFill>
                  <a:srgbClr val="272822"/>
                </a:solidFill>
                <a:effectLst/>
                <a:latin typeface="Arial" panose="020B0604020202020204" pitchFamily="34" charset="0"/>
              </a:rPr>
              <a:t>. Michael Macy and Robert Willer. Annual Review of Sociology, 2002.</a:t>
            </a:r>
            <a:endParaRPr lang="en-GB" b="0" i="0" u="none" strike="noStrike" dirty="0">
              <a:solidFill>
                <a:srgbClr val="272822"/>
              </a:solidFill>
              <a:effectLst/>
              <a:latin typeface="Arial" panose="020B0604020202020204" pitchFamily="34" charset="0"/>
            </a:endParaRPr>
          </a:p>
          <a:p>
            <a:br>
              <a:rPr lang="en-GB" dirty="0"/>
            </a:br>
            <a:endParaRPr lang="en-US" dirty="0"/>
          </a:p>
        </p:txBody>
      </p:sp>
    </p:spTree>
    <p:extLst>
      <p:ext uri="{BB962C8B-B14F-4D97-AF65-F5344CB8AC3E}">
        <p14:creationId xmlns:p14="http://schemas.microsoft.com/office/powerpoint/2010/main" val="20876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54C0-B0AE-C4BF-5803-CEC6F9A51EAF}"/>
              </a:ext>
            </a:extLst>
          </p:cNvPr>
          <p:cNvSpPr>
            <a:spLocks noGrp="1"/>
          </p:cNvSpPr>
          <p:nvPr>
            <p:ph type="title"/>
          </p:nvPr>
        </p:nvSpPr>
        <p:spPr>
          <a:xfrm>
            <a:off x="914400" y="331312"/>
            <a:ext cx="7772400" cy="681038"/>
          </a:xfrm>
        </p:spPr>
        <p:txBody>
          <a:bodyPr/>
          <a:lstStyle/>
          <a:p>
            <a:r>
              <a:rPr lang="en-US" dirty="0"/>
              <a:t>Properties of good ABM</a:t>
            </a:r>
          </a:p>
        </p:txBody>
      </p:sp>
      <p:sp>
        <p:nvSpPr>
          <p:cNvPr id="4" name="TextBox 3">
            <a:extLst>
              <a:ext uri="{FF2B5EF4-FFF2-40B4-BE49-F238E27FC236}">
                <a16:creationId xmlns:a16="http://schemas.microsoft.com/office/drawing/2014/main" id="{49398E18-8AAD-3A3B-7C04-4EABAF7203C8}"/>
              </a:ext>
            </a:extLst>
          </p:cNvPr>
          <p:cNvSpPr txBox="1"/>
          <p:nvPr/>
        </p:nvSpPr>
        <p:spPr>
          <a:xfrm>
            <a:off x="766119" y="1000894"/>
            <a:ext cx="7685903" cy="5940088"/>
          </a:xfrm>
          <a:prstGeom prst="rect">
            <a:avLst/>
          </a:prstGeom>
          <a:noFill/>
        </p:spPr>
        <p:txBody>
          <a:bodyPr wrap="square">
            <a:spAutoFit/>
          </a:bodyPr>
          <a:lstStyle/>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They </a:t>
            </a:r>
            <a:r>
              <a:rPr lang="en-GB" sz="2000" b="1" i="0" u="none" strike="noStrike" dirty="0">
                <a:solidFill>
                  <a:srgbClr val="272822"/>
                </a:solidFill>
                <a:effectLst/>
                <a:latin typeface="Arial" panose="020B0604020202020204" pitchFamily="34" charset="0"/>
              </a:rPr>
              <a:t>model causation</a:t>
            </a:r>
            <a:r>
              <a:rPr lang="en-GB" sz="2000" b="0" i="0" u="none" strike="noStrike" dirty="0">
                <a:solidFill>
                  <a:srgbClr val="272822"/>
                </a:solidFill>
                <a:effectLst/>
                <a:latin typeface="Arial" panose="020B0604020202020204" pitchFamily="34" charset="0"/>
              </a:rPr>
              <a:t>: agent actions and conditions have counterfactuals, and dynamics are not ad hoc to get an outcome</a:t>
            </a:r>
          </a:p>
          <a:p>
            <a:pPr algn="l"/>
            <a:endParaRPr lang="en-GB" sz="2000" b="0" i="0" u="none" strike="noStrike" dirty="0">
              <a:solidFill>
                <a:srgbClr val="272822"/>
              </a:solidFill>
              <a:effectLst/>
              <a:latin typeface="Arial" panose="020B0604020202020204" pitchFamily="34" charset="0"/>
            </a:endParaRPr>
          </a:p>
          <a:p>
            <a:pPr algn="l"/>
            <a:r>
              <a:rPr lang="en-GB" sz="2000" dirty="0">
                <a:solidFill>
                  <a:srgbClr val="202124"/>
                </a:solidFill>
                <a:latin typeface="Google Sans"/>
              </a:rPr>
              <a:t>Counterfactual: </a:t>
            </a:r>
            <a:r>
              <a:rPr lang="en-GB" sz="2000" b="0" i="0" u="none" strike="noStrike" dirty="0">
                <a:solidFill>
                  <a:srgbClr val="040C28"/>
                </a:solidFill>
                <a:effectLst/>
                <a:latin typeface="Google Sans"/>
              </a:rPr>
              <a:t>expressing what has not happened but could, would, or might under differing conditions</a:t>
            </a:r>
            <a:r>
              <a:rPr lang="en-GB" sz="2000" b="0" i="0" u="none" strike="noStrike" dirty="0">
                <a:solidFill>
                  <a:srgbClr val="202124"/>
                </a:solidFill>
                <a:effectLst/>
                <a:latin typeface="Google Sans"/>
              </a:rPr>
              <a:t>.</a:t>
            </a:r>
            <a:endParaRPr lang="en-GB" sz="2000" b="0" i="0" u="none" strike="noStrike" dirty="0">
              <a:solidFill>
                <a:srgbClr val="272822"/>
              </a:solidFill>
              <a:effectLst/>
              <a:latin typeface="Arial" panose="020B0604020202020204" pitchFamily="34" charset="0"/>
            </a:endParaRPr>
          </a:p>
          <a:p>
            <a:pPr algn="l"/>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They have </a:t>
            </a:r>
            <a:r>
              <a:rPr lang="en-GB" sz="2000" b="1" i="0" u="none" strike="noStrike" dirty="0">
                <a:solidFill>
                  <a:srgbClr val="272822"/>
                </a:solidFill>
                <a:effectLst/>
                <a:latin typeface="Arial" panose="020B0604020202020204" pitchFamily="34" charset="0"/>
              </a:rPr>
              <a:t>measurable outcomes:</a:t>
            </a:r>
            <a:r>
              <a:rPr lang="en-GB" sz="2000" b="0" i="0" u="none" strike="noStrike" dirty="0">
                <a:solidFill>
                  <a:srgbClr val="272822"/>
                </a:solidFill>
                <a:effectLst/>
                <a:latin typeface="Arial" panose="020B0604020202020204" pitchFamily="34" charset="0"/>
              </a:rPr>
              <a:t> collective </a:t>
            </a:r>
            <a:r>
              <a:rPr lang="en-GB" sz="2000" b="0" i="0" u="none" strike="noStrike" dirty="0" err="1">
                <a:solidFill>
                  <a:srgbClr val="272822"/>
                </a:solidFill>
                <a:effectLst/>
                <a:latin typeface="Arial" panose="020B0604020202020204" pitchFamily="34" charset="0"/>
              </a:rPr>
              <a:t>behavior</a:t>
            </a:r>
            <a:r>
              <a:rPr lang="en-GB" sz="2000" b="0" i="0" u="none" strike="noStrike" dirty="0">
                <a:solidFill>
                  <a:srgbClr val="272822"/>
                </a:solidFill>
                <a:effectLst/>
                <a:latin typeface="Arial" panose="020B0604020202020204" pitchFamily="34" charset="0"/>
              </a:rPr>
              <a:t> can be aggregated into one or more quantities that can be measured in many simulations and across conditions</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They have </a:t>
            </a:r>
            <a:r>
              <a:rPr lang="en-GB" sz="2000" b="1" i="0" u="none" strike="noStrike" dirty="0">
                <a:solidFill>
                  <a:srgbClr val="272822"/>
                </a:solidFill>
                <a:effectLst/>
                <a:latin typeface="Arial" panose="020B0604020202020204" pitchFamily="34" charset="0"/>
              </a:rPr>
              <a:t>quantifiable designs:</a:t>
            </a:r>
            <a:r>
              <a:rPr lang="en-GB" sz="2000" b="0" i="0" u="none" strike="noStrike" dirty="0">
                <a:solidFill>
                  <a:srgbClr val="272822"/>
                </a:solidFill>
                <a:effectLst/>
                <a:latin typeface="Arial" panose="020B0604020202020204" pitchFamily="34" charset="0"/>
              </a:rPr>
              <a:t> individual dynamics are based on metrics that can be tested with empirical methods (e.g. experiments, surveys)</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Are </a:t>
            </a:r>
            <a:r>
              <a:rPr lang="en-GB" sz="2000" b="1" i="0" u="none" strike="noStrike" dirty="0">
                <a:solidFill>
                  <a:srgbClr val="272822"/>
                </a:solidFill>
                <a:effectLst/>
                <a:latin typeface="Arial" panose="020B0604020202020204" pitchFamily="34" charset="0"/>
              </a:rPr>
              <a:t>minimal and modular:</a:t>
            </a:r>
            <a:r>
              <a:rPr lang="en-GB" sz="2000" b="0" i="0" u="none" strike="noStrike" dirty="0">
                <a:solidFill>
                  <a:srgbClr val="272822"/>
                </a:solidFill>
                <a:effectLst/>
                <a:latin typeface="Arial" panose="020B0604020202020204" pitchFamily="34" charset="0"/>
              </a:rPr>
              <a:t> you can test the sensitivity of outcomes with different blocks of dynamics and include only what is necessary</a:t>
            </a:r>
          </a:p>
          <a:p>
            <a:pPr algn="l"/>
            <a:r>
              <a:rPr lang="en-GB" sz="2000" b="1" i="0" u="none" strike="noStrike" dirty="0">
                <a:solidFill>
                  <a:srgbClr val="202124"/>
                </a:solidFill>
                <a:effectLst/>
                <a:latin typeface="Google Sans"/>
              </a:rPr>
              <a:t>Ockham’s razor principle</a:t>
            </a:r>
            <a:r>
              <a:rPr lang="en-GB" sz="2000" b="0" i="0" u="none" strike="noStrike" dirty="0">
                <a:solidFill>
                  <a:srgbClr val="202124"/>
                </a:solidFill>
                <a:effectLst/>
                <a:latin typeface="Google Sans"/>
              </a:rPr>
              <a:t>:  </a:t>
            </a:r>
            <a:r>
              <a:rPr lang="en-GB" sz="2000" b="0" i="0" u="none" strike="noStrike" dirty="0">
                <a:solidFill>
                  <a:srgbClr val="040C28"/>
                </a:solidFill>
                <a:effectLst/>
                <a:latin typeface="Google Sans"/>
              </a:rPr>
              <a:t>if you have two competing ideas to explain the same phenomenon, you should prefer the simpler one</a:t>
            </a:r>
            <a:r>
              <a:rPr lang="en-GB" sz="2000" b="0" i="0" u="none" strike="noStrike" dirty="0">
                <a:solidFill>
                  <a:srgbClr val="202124"/>
                </a:solidFill>
                <a:effectLst/>
                <a:latin typeface="Google Sans"/>
              </a:rPr>
              <a:t>.</a:t>
            </a:r>
            <a:endParaRPr lang="en-GB" sz="2000"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15499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FEC5-0749-7B5C-6BCA-5356AED59D02}"/>
              </a:ext>
            </a:extLst>
          </p:cNvPr>
          <p:cNvSpPr>
            <a:spLocks noGrp="1"/>
          </p:cNvSpPr>
          <p:nvPr>
            <p:ph type="title"/>
          </p:nvPr>
        </p:nvSpPr>
        <p:spPr/>
        <p:txBody>
          <a:bodyPr/>
          <a:lstStyle/>
          <a:p>
            <a:r>
              <a:rPr lang="en-US" dirty="0"/>
              <a:t>About the teaching team</a:t>
            </a:r>
          </a:p>
        </p:txBody>
      </p:sp>
      <p:sp>
        <p:nvSpPr>
          <p:cNvPr id="5" name="TextBox 4">
            <a:extLst>
              <a:ext uri="{FF2B5EF4-FFF2-40B4-BE49-F238E27FC236}">
                <a16:creationId xmlns:a16="http://schemas.microsoft.com/office/drawing/2014/main" id="{91A17C9C-45F2-34A5-7F20-373313A36EBF}"/>
              </a:ext>
            </a:extLst>
          </p:cNvPr>
          <p:cNvSpPr txBox="1"/>
          <p:nvPr/>
        </p:nvSpPr>
        <p:spPr>
          <a:xfrm>
            <a:off x="438150" y="1611174"/>
            <a:ext cx="7893050" cy="4924425"/>
          </a:xfrm>
          <a:prstGeom prst="rect">
            <a:avLst/>
          </a:prstGeom>
          <a:noFill/>
        </p:spPr>
        <p:txBody>
          <a:bodyPr wrap="square">
            <a:spAutoFit/>
          </a:bodyPr>
          <a:lstStyle/>
          <a:p>
            <a:pPr algn="l"/>
            <a:r>
              <a:rPr lang="en-GB" sz="2000" b="1" i="0" u="none" strike="noStrike" dirty="0" err="1">
                <a:solidFill>
                  <a:srgbClr val="272822"/>
                </a:solidFill>
                <a:effectLst/>
                <a:latin typeface="+mn-lt"/>
              </a:rPr>
              <a:t>Fariba</a:t>
            </a:r>
            <a:r>
              <a:rPr lang="en-GB" sz="2000" b="1" i="0" u="none" strike="noStrike" dirty="0">
                <a:solidFill>
                  <a:srgbClr val="272822"/>
                </a:solidFill>
                <a:effectLst/>
                <a:latin typeface="+mn-lt"/>
              </a:rPr>
              <a:t> Karimi</a:t>
            </a:r>
          </a:p>
          <a:p>
            <a:pPr algn="l"/>
            <a:endParaRPr lang="en-GB" sz="2000" b="0" i="0" u="none" strike="noStrike" dirty="0">
              <a:solidFill>
                <a:srgbClr val="272822"/>
              </a:solidFill>
              <a:effectLst/>
              <a:latin typeface="+mn-lt"/>
            </a:endParaRPr>
          </a:p>
          <a:p>
            <a:pPr algn="l"/>
            <a:r>
              <a:rPr lang="en-GB" sz="2000" b="0" i="0" u="none" strike="noStrike" dirty="0">
                <a:solidFill>
                  <a:srgbClr val="272822"/>
                </a:solidFill>
                <a:effectLst/>
                <a:latin typeface="+mn-lt"/>
              </a:rPr>
              <a:t>- Professor and team lead of the Computational Social Science (CSS) lab at TU Graz</a:t>
            </a:r>
          </a:p>
          <a:p>
            <a:pPr algn="l"/>
            <a:r>
              <a:rPr lang="en-GB" sz="2000" b="0" i="0" u="none" strike="noStrike" dirty="0">
                <a:solidFill>
                  <a:srgbClr val="272822"/>
                </a:solidFill>
                <a:effectLst/>
                <a:latin typeface="+mn-lt"/>
              </a:rPr>
              <a:t>- </a:t>
            </a:r>
            <a:r>
              <a:rPr lang="en-GB" sz="2000" dirty="0">
                <a:solidFill>
                  <a:srgbClr val="272822"/>
                </a:solidFill>
                <a:latin typeface="+mn-lt"/>
              </a:rPr>
              <a:t>F</a:t>
            </a:r>
            <a:r>
              <a:rPr lang="en-GB" sz="2000" b="0" i="0" u="none" strike="noStrike" dirty="0">
                <a:solidFill>
                  <a:srgbClr val="272822"/>
                </a:solidFill>
                <a:effectLst/>
                <a:latin typeface="+mn-lt"/>
              </a:rPr>
              <a:t>aculty member and group leader at the Complexity Science Hub Vienna</a:t>
            </a:r>
            <a:endParaRPr lang="en-GB" sz="2000" dirty="0">
              <a:solidFill>
                <a:srgbClr val="272822"/>
              </a:solidFill>
              <a:latin typeface="+mn-lt"/>
            </a:endParaRPr>
          </a:p>
          <a:p>
            <a:pPr algn="l">
              <a:buFont typeface="Arial" panose="020B0604020202020204" pitchFamily="34" charset="0"/>
              <a:buChar char="•"/>
            </a:pPr>
            <a:endParaRPr lang="en-GB" sz="2000" b="0" i="0" u="none" strike="noStrike" dirty="0">
              <a:solidFill>
                <a:srgbClr val="272822"/>
              </a:solidFill>
              <a:effectLst/>
              <a:latin typeface="+mn-lt"/>
            </a:endParaRPr>
          </a:p>
          <a:p>
            <a:r>
              <a:rPr lang="en-GB" sz="2000" b="1" i="0" u="none" strike="noStrike" dirty="0">
                <a:effectLst/>
                <a:latin typeface="+mn-lt"/>
              </a:rPr>
              <a:t>Ana Jaramillo</a:t>
            </a:r>
          </a:p>
          <a:p>
            <a:endParaRPr lang="en-GB" sz="2000" b="1" dirty="0">
              <a:latin typeface="+mn-lt"/>
            </a:endParaRPr>
          </a:p>
          <a:p>
            <a:r>
              <a:rPr lang="en-GB" sz="2000" i="0" u="none" strike="noStrike" dirty="0">
                <a:effectLst/>
                <a:latin typeface="+mn-lt"/>
              </a:rPr>
              <a:t>- Postdoctoral researcher at CSS lab</a:t>
            </a:r>
          </a:p>
          <a:p>
            <a:pPr marL="342900" indent="-342900">
              <a:buFontTx/>
              <a:buChar char="-"/>
            </a:pPr>
            <a:endParaRPr lang="en-GB" sz="2000" dirty="0">
              <a:latin typeface="+mn-lt"/>
            </a:endParaRPr>
          </a:p>
          <a:p>
            <a:r>
              <a:rPr lang="en-GB" sz="2000" b="1" i="0" u="none" strike="noStrike" dirty="0" err="1">
                <a:solidFill>
                  <a:srgbClr val="000000"/>
                </a:solidFill>
                <a:effectLst/>
                <a:latin typeface="+mn-lt"/>
              </a:rPr>
              <a:t>Pavle</a:t>
            </a:r>
            <a:r>
              <a:rPr lang="en-GB" sz="2000" b="1" i="0" u="none" strike="noStrike" dirty="0">
                <a:solidFill>
                  <a:srgbClr val="000000"/>
                </a:solidFill>
                <a:effectLst/>
                <a:latin typeface="+mn-lt"/>
              </a:rPr>
              <a:t> </a:t>
            </a:r>
            <a:r>
              <a:rPr lang="en-GB" sz="2000" b="1" i="0" u="none" strike="noStrike" dirty="0" err="1">
                <a:solidFill>
                  <a:srgbClr val="000000"/>
                </a:solidFill>
                <a:effectLst/>
                <a:latin typeface="+mn-lt"/>
              </a:rPr>
              <a:t>Savković</a:t>
            </a:r>
            <a:endParaRPr lang="en-GB" sz="2000" b="1" i="0" u="none" strike="noStrike" dirty="0">
              <a:solidFill>
                <a:srgbClr val="000000"/>
              </a:solidFill>
              <a:effectLst/>
              <a:latin typeface="+mn-lt"/>
            </a:endParaRPr>
          </a:p>
          <a:p>
            <a:r>
              <a:rPr lang="en-GB" sz="2000" dirty="0">
                <a:solidFill>
                  <a:srgbClr val="000000"/>
                </a:solidFill>
                <a:latin typeface="+mn-lt"/>
              </a:rPr>
              <a:t>- Teaching assistant and CSS master student</a:t>
            </a:r>
            <a:endParaRPr lang="en-GB" sz="2000" i="0" u="none" strike="noStrike" dirty="0">
              <a:effectLst/>
              <a:latin typeface="+mn-lt"/>
            </a:endParaRP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endParaRPr lang="en-GB" dirty="0">
              <a:solidFill>
                <a:srgbClr val="272822"/>
              </a:solidFill>
            </a:endParaRPr>
          </a:p>
          <a:p>
            <a:pPr algn="l"/>
            <a:endParaRPr lang="en-GB"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1093360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A1CBC6-4F3A-9AC8-F393-F517801AF497}"/>
              </a:ext>
            </a:extLst>
          </p:cNvPr>
          <p:cNvSpPr>
            <a:spLocks noGrp="1"/>
          </p:cNvSpPr>
          <p:nvPr>
            <p:ph type="title"/>
          </p:nvPr>
        </p:nvSpPr>
        <p:spPr/>
        <p:txBody>
          <a:bodyPr/>
          <a:lstStyle/>
          <a:p>
            <a:r>
              <a:rPr lang="en-US" dirty="0"/>
              <a:t>Why Ockham’s Razor principle? </a:t>
            </a:r>
          </a:p>
        </p:txBody>
      </p:sp>
      <p:sp>
        <p:nvSpPr>
          <p:cNvPr id="4" name="Content Placeholder 3">
            <a:extLst>
              <a:ext uri="{FF2B5EF4-FFF2-40B4-BE49-F238E27FC236}">
                <a16:creationId xmlns:a16="http://schemas.microsoft.com/office/drawing/2014/main" id="{A65A30F4-7D49-C572-2347-F254D700E080}"/>
              </a:ext>
            </a:extLst>
          </p:cNvPr>
          <p:cNvSpPr>
            <a:spLocks noGrp="1"/>
          </p:cNvSpPr>
          <p:nvPr>
            <p:ph idx="1"/>
          </p:nvPr>
        </p:nvSpPr>
        <p:spPr/>
        <p:txBody>
          <a:bodyPr/>
          <a:lstStyle/>
          <a:p>
            <a:pPr algn="l"/>
            <a:r>
              <a:rPr lang="en-GB" sz="1600" b="0" i="0" u="none" strike="noStrike" dirty="0">
                <a:solidFill>
                  <a:srgbClr val="000000"/>
                </a:solidFill>
                <a:effectLst/>
              </a:rPr>
              <a:t>In </a:t>
            </a:r>
            <a:r>
              <a:rPr lang="en-GB" sz="1600" b="0" i="0" u="none" strike="noStrike" dirty="0" err="1">
                <a:solidFill>
                  <a:srgbClr val="000000"/>
                </a:solidFill>
                <a:effectLst/>
              </a:rPr>
              <a:t>modeling</a:t>
            </a:r>
            <a:r>
              <a:rPr lang="en-GB" sz="1600" b="0" i="0" u="none" strike="noStrike" dirty="0">
                <a:solidFill>
                  <a:srgbClr val="000000"/>
                </a:solidFill>
                <a:effectLst/>
              </a:rPr>
              <a:t> social systems, applying Ockham’s Razor is beneficial for several reasons:</a:t>
            </a:r>
          </a:p>
          <a:p>
            <a:pPr algn="l">
              <a:buFont typeface="+mj-lt"/>
              <a:buAutoNum type="arabicPeriod"/>
            </a:pPr>
            <a:r>
              <a:rPr lang="en-GB" sz="1600" b="1" i="0" u="none" strike="noStrike" dirty="0">
                <a:solidFill>
                  <a:srgbClr val="000000"/>
                </a:solidFill>
                <a:effectLst/>
              </a:rPr>
              <a:t>Avoiding Overfitting</a:t>
            </a:r>
            <a:r>
              <a:rPr lang="en-GB" sz="1600" b="0" i="0" u="none" strike="noStrike" dirty="0">
                <a:solidFill>
                  <a:srgbClr val="000000"/>
                </a:solidFill>
                <a:effectLst/>
              </a:rPr>
              <a:t> – Social systems are complex, but models that include too many variables may fit past data well while failing to predict future </a:t>
            </a:r>
            <a:r>
              <a:rPr lang="en-GB" sz="1600" b="0" i="0" u="none" strike="noStrike" dirty="0" err="1">
                <a:solidFill>
                  <a:srgbClr val="000000"/>
                </a:solidFill>
                <a:effectLst/>
              </a:rPr>
              <a:t>behavior</a:t>
            </a:r>
            <a:r>
              <a:rPr lang="en-GB" sz="1600" b="0" i="0" u="none" strike="noStrike" dirty="0">
                <a:solidFill>
                  <a:srgbClr val="000000"/>
                </a:solidFill>
                <a:effectLst/>
              </a:rPr>
              <a:t>. A simpler model captures general trends without overfitting to noise.</a:t>
            </a:r>
          </a:p>
          <a:p>
            <a:pPr algn="l">
              <a:buFont typeface="+mj-lt"/>
              <a:buAutoNum type="arabicPeriod"/>
            </a:pPr>
            <a:r>
              <a:rPr lang="en-GB" sz="1600" b="1" i="0" u="none" strike="noStrike" dirty="0">
                <a:solidFill>
                  <a:srgbClr val="000000"/>
                </a:solidFill>
                <a:effectLst/>
              </a:rPr>
              <a:t>Enhancing Interpretability</a:t>
            </a:r>
            <a:r>
              <a:rPr lang="en-GB" sz="1600" b="0" i="0" u="none" strike="noStrike" dirty="0">
                <a:solidFill>
                  <a:srgbClr val="000000"/>
                </a:solidFill>
                <a:effectLst/>
              </a:rPr>
              <a:t> – Social models inform policies, decisions, and interventions. A simpler model is easier to understand and communicate to policymakers, stakeholders, and the public.</a:t>
            </a:r>
          </a:p>
          <a:p>
            <a:pPr algn="l">
              <a:buFont typeface="+mj-lt"/>
              <a:buAutoNum type="arabicPeriod"/>
            </a:pPr>
            <a:r>
              <a:rPr lang="en-GB" sz="1600" b="1" i="0" u="none" strike="noStrike" dirty="0">
                <a:solidFill>
                  <a:srgbClr val="000000"/>
                </a:solidFill>
                <a:effectLst/>
              </a:rPr>
              <a:t>Improving Generalizability</a:t>
            </a:r>
            <a:r>
              <a:rPr lang="en-GB" sz="1600" b="0" i="0" u="none" strike="noStrike" dirty="0">
                <a:solidFill>
                  <a:srgbClr val="000000"/>
                </a:solidFill>
                <a:effectLst/>
              </a:rPr>
              <a:t> – Models with fewer assumptions are often more robust across different contexts, whereas overly complex models may be too specific to a single dataset or situation.</a:t>
            </a:r>
          </a:p>
          <a:p>
            <a:pPr algn="l">
              <a:buFont typeface="+mj-lt"/>
              <a:buAutoNum type="arabicPeriod"/>
            </a:pPr>
            <a:r>
              <a:rPr lang="en-GB" sz="1600" b="1" i="0" u="none" strike="noStrike" dirty="0">
                <a:solidFill>
                  <a:srgbClr val="000000"/>
                </a:solidFill>
                <a:effectLst/>
              </a:rPr>
              <a:t>Reducing Data and Computational Requirements</a:t>
            </a:r>
            <a:r>
              <a:rPr lang="en-GB" sz="1600" b="0" i="0" u="none" strike="noStrike" dirty="0">
                <a:solidFill>
                  <a:srgbClr val="000000"/>
                </a:solidFill>
                <a:effectLst/>
              </a:rPr>
              <a:t> – Social data is often incomplete, noisy, or biased. A simpler model requires fewer variables, making it easier to collect reliable data and reducing computational complexity.</a:t>
            </a:r>
          </a:p>
          <a:p>
            <a:pPr algn="l">
              <a:buFont typeface="+mj-lt"/>
              <a:buAutoNum type="arabicPeriod"/>
            </a:pPr>
            <a:r>
              <a:rPr lang="en-GB" sz="1600" b="1" i="0" u="none" strike="noStrike" dirty="0">
                <a:solidFill>
                  <a:srgbClr val="000000"/>
                </a:solidFill>
                <a:effectLst/>
              </a:rPr>
              <a:t>Facilitating Theory Development</a:t>
            </a:r>
            <a:r>
              <a:rPr lang="en-GB" sz="1600" b="0" i="0" u="none" strike="noStrike" dirty="0">
                <a:solidFill>
                  <a:srgbClr val="000000"/>
                </a:solidFill>
                <a:effectLst/>
              </a:rPr>
              <a:t> – Scientific progress often relies on elegant and parsimonious theories. Simplified models help identify core causal mechanisms rather than getting lost in extraneous details.</a:t>
            </a:r>
          </a:p>
          <a:p>
            <a:endParaRPr lang="en-US" sz="1600" dirty="0"/>
          </a:p>
        </p:txBody>
      </p:sp>
    </p:spTree>
    <p:extLst>
      <p:ext uri="{BB962C8B-B14F-4D97-AF65-F5344CB8AC3E}">
        <p14:creationId xmlns:p14="http://schemas.microsoft.com/office/powerpoint/2010/main" val="2484438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C08-8491-9812-86B1-98B864E0472B}"/>
              </a:ext>
            </a:extLst>
          </p:cNvPr>
          <p:cNvSpPr>
            <a:spLocks noGrp="1"/>
          </p:cNvSpPr>
          <p:nvPr>
            <p:ph type="title"/>
          </p:nvPr>
        </p:nvSpPr>
        <p:spPr/>
        <p:txBody>
          <a:bodyPr/>
          <a:lstStyle/>
          <a:p>
            <a:pPr algn="l"/>
            <a:r>
              <a:rPr lang="en-US" dirty="0"/>
              <a:t>Overview</a:t>
            </a:r>
          </a:p>
        </p:txBody>
      </p:sp>
      <p:sp>
        <p:nvSpPr>
          <p:cNvPr id="3" name="Content Placeholder 2">
            <a:extLst>
              <a:ext uri="{FF2B5EF4-FFF2-40B4-BE49-F238E27FC236}">
                <a16:creationId xmlns:a16="http://schemas.microsoft.com/office/drawing/2014/main" id="{E0C6D996-AAAB-2F27-2A13-0CDEDCCC628E}"/>
              </a:ext>
            </a:extLst>
          </p:cNvPr>
          <p:cNvSpPr>
            <a:spLocks noGrp="1"/>
          </p:cNvSpPr>
          <p:nvPr>
            <p:ph idx="1"/>
          </p:nvPr>
        </p:nvSpPr>
        <p:spPr/>
        <p:txBody>
          <a:bodyPr/>
          <a:lstStyle/>
          <a:p>
            <a:pPr algn="l"/>
            <a:r>
              <a:rPr lang="en-GB" i="0" u="none" strike="noStrike" dirty="0">
                <a:effectLst/>
                <a:latin typeface="var(--header-font-family)"/>
              </a:rPr>
              <a:t>1. Why models? Complex Social </a:t>
            </a:r>
            <a:r>
              <a:rPr lang="en-GB" i="0" u="none" strike="noStrike" dirty="0" err="1">
                <a:effectLst/>
                <a:latin typeface="var(--header-font-family)"/>
              </a:rPr>
              <a:t>Behavior</a:t>
            </a:r>
            <a:endParaRPr lang="en-GB" i="0" u="none" strike="noStrike" dirty="0">
              <a:effectLst/>
              <a:latin typeface="var(--header-font-family)"/>
            </a:endParaRPr>
          </a:p>
          <a:p>
            <a:pPr algn="l"/>
            <a:r>
              <a:rPr lang="en-GB" i="0" u="none" strike="noStrike" dirty="0">
                <a:effectLst/>
                <a:latin typeface="var(--header-font-family)"/>
              </a:rPr>
              <a:t>2. Agent-Based Modelling (ABM)</a:t>
            </a:r>
          </a:p>
          <a:p>
            <a:pPr algn="l"/>
            <a:r>
              <a:rPr lang="en-GB" i="0" u="none" strike="noStrike" dirty="0">
                <a:effectLst/>
                <a:latin typeface="var(--header-font-family)"/>
              </a:rPr>
              <a:t>3. ABM Example: Date Choice Model</a:t>
            </a:r>
          </a:p>
          <a:p>
            <a:endParaRPr lang="en-US" dirty="0"/>
          </a:p>
        </p:txBody>
      </p:sp>
    </p:spTree>
    <p:extLst>
      <p:ext uri="{BB962C8B-B14F-4D97-AF65-F5344CB8AC3E}">
        <p14:creationId xmlns:p14="http://schemas.microsoft.com/office/powerpoint/2010/main" val="3318013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D590-9ABF-F76F-5495-44B205AEB111}"/>
              </a:ext>
            </a:extLst>
          </p:cNvPr>
          <p:cNvSpPr>
            <a:spLocks noGrp="1"/>
          </p:cNvSpPr>
          <p:nvPr>
            <p:ph type="title"/>
          </p:nvPr>
        </p:nvSpPr>
        <p:spPr/>
        <p:txBody>
          <a:bodyPr/>
          <a:lstStyle/>
          <a:p>
            <a:r>
              <a:rPr lang="en-US" dirty="0"/>
              <a:t>Dating choice </a:t>
            </a:r>
          </a:p>
        </p:txBody>
      </p:sp>
      <p:pic>
        <p:nvPicPr>
          <p:cNvPr id="9220" name="Picture 4">
            <a:extLst>
              <a:ext uri="{FF2B5EF4-FFF2-40B4-BE49-F238E27FC236}">
                <a16:creationId xmlns:a16="http://schemas.microsoft.com/office/drawing/2014/main" id="{913701DC-C9C5-B50D-EBF4-9E330C8A4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2449" y="1759465"/>
            <a:ext cx="4139760" cy="231826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59CAC2B-067D-AB67-D1B4-0DE302EBF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070" y="1458098"/>
            <a:ext cx="4149219" cy="3991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6447BC-A77E-E6BE-A228-146C5D73811A}"/>
              </a:ext>
            </a:extLst>
          </p:cNvPr>
          <p:cNvSpPr txBox="1"/>
          <p:nvPr/>
        </p:nvSpPr>
        <p:spPr>
          <a:xfrm>
            <a:off x="4819135" y="4337222"/>
            <a:ext cx="1018292" cy="369332"/>
          </a:xfrm>
          <a:prstGeom prst="rect">
            <a:avLst/>
          </a:prstGeom>
          <a:noFill/>
        </p:spPr>
        <p:txBody>
          <a:bodyPr wrap="none" rtlCol="0">
            <a:spAutoFit/>
          </a:bodyPr>
          <a:lstStyle/>
          <a:p>
            <a:r>
              <a:rPr lang="en-US" dirty="0"/>
              <a:t>Tender! </a:t>
            </a:r>
          </a:p>
        </p:txBody>
      </p:sp>
      <p:sp>
        <p:nvSpPr>
          <p:cNvPr id="3" name="TextBox 2">
            <a:extLst>
              <a:ext uri="{FF2B5EF4-FFF2-40B4-BE49-F238E27FC236}">
                <a16:creationId xmlns:a16="http://schemas.microsoft.com/office/drawing/2014/main" id="{0D8A82E4-B923-5F88-796B-B2F7CA1C1B2B}"/>
              </a:ext>
            </a:extLst>
          </p:cNvPr>
          <p:cNvSpPr txBox="1"/>
          <p:nvPr/>
        </p:nvSpPr>
        <p:spPr>
          <a:xfrm>
            <a:off x="1025611" y="5647038"/>
            <a:ext cx="889987" cy="369332"/>
          </a:xfrm>
          <a:prstGeom prst="rect">
            <a:avLst/>
          </a:prstGeom>
          <a:noFill/>
        </p:spPr>
        <p:txBody>
          <a:bodyPr wrap="none" rtlCol="0">
            <a:spAutoFit/>
          </a:bodyPr>
          <a:lstStyle/>
          <a:p>
            <a:r>
              <a:rPr lang="en-US" dirty="0"/>
              <a:t>tinder! </a:t>
            </a:r>
          </a:p>
        </p:txBody>
      </p:sp>
    </p:spTree>
    <p:extLst>
      <p:ext uri="{BB962C8B-B14F-4D97-AF65-F5344CB8AC3E}">
        <p14:creationId xmlns:p14="http://schemas.microsoft.com/office/powerpoint/2010/main" val="27966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9220"/>
                                        </p:tgtEl>
                                        <p:attrNameLst>
                                          <p:attrName>style.visibility</p:attrName>
                                        </p:attrNameLst>
                                      </p:cBhvr>
                                      <p:to>
                                        <p:strVal val="visible"/>
                                      </p:to>
                                    </p:set>
                                    <p:animEffect transition="in" filter="blinds(horizontal)">
                                      <p:cBhvr>
                                        <p:cTn id="10"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BC5C-6BCE-77E4-FBD2-8A58A2789DF0}"/>
              </a:ext>
            </a:extLst>
          </p:cNvPr>
          <p:cNvSpPr>
            <a:spLocks noGrp="1"/>
          </p:cNvSpPr>
          <p:nvPr>
            <p:ph type="title"/>
          </p:nvPr>
        </p:nvSpPr>
        <p:spPr/>
        <p:txBody>
          <a:bodyPr/>
          <a:lstStyle/>
          <a:p>
            <a:r>
              <a:rPr lang="en-GB" b="1" dirty="0">
                <a:effectLst/>
                <a:latin typeface="var(--header-font-family)"/>
              </a:rPr>
              <a:t>The question of attractiveness matching</a:t>
            </a:r>
            <a:endParaRPr lang="en-US" dirty="0"/>
          </a:p>
        </p:txBody>
      </p:sp>
      <p:sp>
        <p:nvSpPr>
          <p:cNvPr id="5" name="TextBox 4">
            <a:extLst>
              <a:ext uri="{FF2B5EF4-FFF2-40B4-BE49-F238E27FC236}">
                <a16:creationId xmlns:a16="http://schemas.microsoft.com/office/drawing/2014/main" id="{C1446E1E-3E17-A01C-4036-AE25552D5258}"/>
              </a:ext>
            </a:extLst>
          </p:cNvPr>
          <p:cNvSpPr txBox="1"/>
          <p:nvPr/>
        </p:nvSpPr>
        <p:spPr>
          <a:xfrm>
            <a:off x="741405" y="1532238"/>
            <a:ext cx="7648833" cy="4801314"/>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Example: </a:t>
            </a:r>
            <a:r>
              <a:rPr lang="en-GB" b="0" i="0" u="none" strike="noStrike" dirty="0" err="1">
                <a:solidFill>
                  <a:srgbClr val="272822"/>
                </a:solidFill>
                <a:effectLst/>
                <a:latin typeface="Arial" panose="020B0604020202020204" pitchFamily="34" charset="0"/>
              </a:rPr>
              <a:t>Kalick</a:t>
            </a:r>
            <a:r>
              <a:rPr lang="en-GB" b="0" i="0" u="none" strike="noStrike" dirty="0">
                <a:solidFill>
                  <a:srgbClr val="272822"/>
                </a:solidFill>
                <a:effectLst/>
                <a:latin typeface="Arial" panose="020B0604020202020204" pitchFamily="34" charset="0"/>
              </a:rPr>
              <a:t> and Hamilton (1986) date choice model</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a:t>
            </a:r>
            <a:r>
              <a:rPr lang="en-GB" b="1" i="0" u="none" strike="noStrike" dirty="0">
                <a:solidFill>
                  <a:srgbClr val="272822"/>
                </a:solidFill>
                <a:effectLst/>
                <a:latin typeface="Arial" panose="020B0604020202020204" pitchFamily="34" charset="0"/>
              </a:rPr>
              <a:t>Question</a:t>
            </a:r>
            <a:r>
              <a:rPr lang="en-GB" b="0" i="0" u="none" strike="noStrike" dirty="0">
                <a:solidFill>
                  <a:srgbClr val="272822"/>
                </a:solidFill>
                <a:effectLst/>
                <a:latin typeface="Arial" panose="020B0604020202020204" pitchFamily="34" charset="0"/>
              </a:rPr>
              <a:t>: do people seek dating mates that are as attractive as possible or matching their own perceived attractiveness?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a:t>
            </a:r>
            <a:r>
              <a:rPr lang="en-GB" b="1" i="0" u="none" strike="noStrike" dirty="0">
                <a:solidFill>
                  <a:srgbClr val="272822"/>
                </a:solidFill>
                <a:effectLst/>
                <a:latin typeface="Arial" panose="020B0604020202020204" pitchFamily="34" charset="0"/>
              </a:rPr>
              <a:t>Conflicting evidence</a:t>
            </a:r>
            <a:r>
              <a:rPr lang="en-GB" b="0" i="0" u="none" strike="noStrike" dirty="0">
                <a:solidFill>
                  <a:srgbClr val="272822"/>
                </a:solidFill>
                <a:effectLst/>
                <a:latin typeface="Arial" panose="020B0604020202020204" pitchFamily="34" charset="0"/>
              </a:rPr>
              <a:t>: </a:t>
            </a: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In experiments (micro), participants seek to maximize partner attractiveness; participant attractiveness is barely relevant</a:t>
            </a:r>
          </a:p>
          <a:p>
            <a:pPr lvl="1" algn="l"/>
            <a:endParaRPr lang="en-GB" b="0" i="0" u="none" strike="noStrike" dirty="0">
              <a:solidFill>
                <a:srgbClr val="272822"/>
              </a:solidFill>
              <a:effectLst/>
              <a:latin typeface="Arial" panose="020B0604020202020204" pitchFamily="34" charset="0"/>
            </a:endParaRP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In observational data (macro), the attractiveness of couples is correlated</a:t>
            </a:r>
            <a:br>
              <a:rPr lang="en-GB" b="0" i="0" u="none" strike="noStrike" dirty="0">
                <a:solidFill>
                  <a:srgbClr val="272822"/>
                </a:solidFill>
                <a:effectLst/>
                <a:latin typeface="Arial" panose="020B0604020202020204" pitchFamily="34" charset="0"/>
              </a:rPr>
            </a:br>
            <a:r>
              <a:rPr lang="en-GB" b="0" i="0" u="none" strike="noStrike" dirty="0">
                <a:solidFill>
                  <a:srgbClr val="272822"/>
                </a:solidFill>
                <a:effectLst/>
                <a:latin typeface="Arial" panose="020B0604020202020204" pitchFamily="34" charset="0"/>
              </a:rPr>
              <a:t>( </a:t>
            </a:r>
            <a:r>
              <a:rPr lang="en-GB" b="0" i="0" u="none" strike="noStrike" dirty="0">
                <a:solidFill>
                  <a:srgbClr val="272822"/>
                </a:solidFill>
                <a:effectLst/>
                <a:latin typeface="MJXc-TeX-math-I"/>
              </a:rPr>
              <a:t>r</a:t>
            </a:r>
            <a:r>
              <a:rPr lang="en-GB" b="0" i="0" u="none" strike="noStrike" dirty="0">
                <a:solidFill>
                  <a:srgbClr val="272822"/>
                </a:solidFill>
                <a:effectLst/>
                <a:latin typeface="MJXc-TeX-main-R"/>
              </a:rPr>
              <a:t>∼0.6</a:t>
            </a:r>
            <a:r>
              <a:rPr lang="en-GB" b="0" i="0" u="none" strike="noStrike" dirty="0">
                <a:solidFill>
                  <a:srgbClr val="272822"/>
                </a:solidFill>
                <a:effectLst/>
                <a:latin typeface="Arial" panose="020B0604020202020204" pitchFamily="34" charset="0"/>
              </a:rPr>
              <a:t> ) and correlation is stronger for more committed couples</a:t>
            </a:r>
          </a:p>
          <a:p>
            <a:pPr marL="742950" lvl="1" indent="-285750" algn="l">
              <a:buFont typeface="Arial" panose="020B0604020202020204" pitchFamily="34" charset="0"/>
              <a:buChar char="•"/>
            </a:pPr>
            <a:endParaRPr lang="en-GB" dirty="0">
              <a:solidFill>
                <a:srgbClr val="272822"/>
              </a:solidFill>
            </a:endParaRPr>
          </a:p>
          <a:p>
            <a:pPr marL="742950" lvl="1" indent="-285750"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marL="742950" lvl="1" indent="-285750"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r>
              <a:rPr lang="en-GB" b="0" i="1" u="none" strike="noStrike" dirty="0">
                <a:solidFill>
                  <a:srgbClr val="272822"/>
                </a:solidFill>
                <a:effectLst/>
                <a:latin typeface="Arial" panose="020B0604020202020204" pitchFamily="34" charset="0"/>
              </a:rPr>
              <a:t>The matching hypothesis </a:t>
            </a:r>
            <a:r>
              <a:rPr lang="en-GB" b="0" i="1" u="none" strike="noStrike" dirty="0" err="1">
                <a:solidFill>
                  <a:srgbClr val="272822"/>
                </a:solidFill>
                <a:effectLst/>
                <a:latin typeface="Arial" panose="020B0604020202020204" pitchFamily="34" charset="0"/>
              </a:rPr>
              <a:t>reexamined</a:t>
            </a:r>
            <a:r>
              <a:rPr lang="en-GB" b="0" i="1" u="none" strike="noStrike" dirty="0">
                <a:solidFill>
                  <a:srgbClr val="272822"/>
                </a:solidFill>
                <a:effectLst/>
                <a:latin typeface="Arial" panose="020B0604020202020204" pitchFamily="34" charset="0"/>
              </a:rPr>
              <a:t>. Michael </a:t>
            </a:r>
            <a:r>
              <a:rPr lang="en-GB" b="0" i="1" u="none" strike="noStrike" dirty="0" err="1">
                <a:solidFill>
                  <a:srgbClr val="272822"/>
                </a:solidFill>
                <a:effectLst/>
                <a:latin typeface="Arial" panose="020B0604020202020204" pitchFamily="34" charset="0"/>
              </a:rPr>
              <a:t>Kalick</a:t>
            </a:r>
            <a:r>
              <a:rPr lang="en-GB" b="0" i="1" u="none" strike="noStrike" dirty="0">
                <a:solidFill>
                  <a:srgbClr val="272822"/>
                </a:solidFill>
                <a:effectLst/>
                <a:latin typeface="Arial" panose="020B0604020202020204" pitchFamily="34" charset="0"/>
              </a:rPr>
              <a:t> and Thomas Hamilton. Journal of Personality and Social Psychology, 1986.</a:t>
            </a:r>
            <a:endParaRPr lang="en-GB"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118141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85FD-F06E-DE78-1319-349A51E273B9}"/>
              </a:ext>
            </a:extLst>
          </p:cNvPr>
          <p:cNvSpPr>
            <a:spLocks noGrp="1"/>
          </p:cNvSpPr>
          <p:nvPr>
            <p:ph type="title"/>
          </p:nvPr>
        </p:nvSpPr>
        <p:spPr>
          <a:xfrm>
            <a:off x="685800" y="726732"/>
            <a:ext cx="7772400" cy="681038"/>
          </a:xfrm>
        </p:spPr>
        <p:txBody>
          <a:bodyPr/>
          <a:lstStyle/>
          <a:p>
            <a:r>
              <a:rPr lang="en-US" dirty="0"/>
              <a:t>The dating model</a:t>
            </a:r>
          </a:p>
        </p:txBody>
      </p:sp>
      <p:sp>
        <p:nvSpPr>
          <p:cNvPr id="4" name="TextBox 3">
            <a:extLst>
              <a:ext uri="{FF2B5EF4-FFF2-40B4-BE49-F238E27FC236}">
                <a16:creationId xmlns:a16="http://schemas.microsoft.com/office/drawing/2014/main" id="{9DE813E3-06DE-DC74-B2E8-487242117825}"/>
              </a:ext>
            </a:extLst>
          </p:cNvPr>
          <p:cNvSpPr txBox="1"/>
          <p:nvPr/>
        </p:nvSpPr>
        <p:spPr>
          <a:xfrm>
            <a:off x="794896" y="2384853"/>
            <a:ext cx="7904728" cy="1200329"/>
          </a:xfrm>
          <a:prstGeom prst="rect">
            <a:avLst/>
          </a:prstGeom>
          <a:noFill/>
        </p:spPr>
        <p:txBody>
          <a:bodyPr wrap="none" rtlCol="0">
            <a:spAutoFit/>
          </a:bodyPr>
          <a:lstStyle/>
          <a:p>
            <a:r>
              <a:rPr lang="en-US" dirty="0"/>
              <a:t>How would you model this to consolidate these two competing hypotheses?</a:t>
            </a:r>
          </a:p>
          <a:p>
            <a:endParaRPr lang="en-US" dirty="0"/>
          </a:p>
          <a:p>
            <a:endParaRPr lang="en-US" dirty="0"/>
          </a:p>
          <a:p>
            <a:r>
              <a:rPr lang="en-US" dirty="0"/>
              <a:t>Work in group of 2; 15 min  </a:t>
            </a:r>
          </a:p>
        </p:txBody>
      </p:sp>
    </p:spTree>
    <p:extLst>
      <p:ext uri="{BB962C8B-B14F-4D97-AF65-F5344CB8AC3E}">
        <p14:creationId xmlns:p14="http://schemas.microsoft.com/office/powerpoint/2010/main" val="4038248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B73B-B119-A3A9-368F-6E4542CA5227}"/>
              </a:ext>
            </a:extLst>
          </p:cNvPr>
          <p:cNvSpPr>
            <a:spLocks noGrp="1"/>
          </p:cNvSpPr>
          <p:nvPr>
            <p:ph type="title"/>
          </p:nvPr>
        </p:nvSpPr>
        <p:spPr/>
        <p:txBody>
          <a:bodyPr/>
          <a:lstStyle/>
          <a:p>
            <a:r>
              <a:rPr lang="en-GB" b="1" dirty="0">
                <a:effectLst/>
                <a:latin typeface="var(--header-font-family)"/>
              </a:rPr>
              <a:t>The </a:t>
            </a:r>
            <a:r>
              <a:rPr lang="en-GB" b="1" dirty="0" err="1">
                <a:effectLst/>
                <a:latin typeface="var(--header-font-family)"/>
              </a:rPr>
              <a:t>Kalick</a:t>
            </a:r>
            <a:r>
              <a:rPr lang="en-GB" b="1" dirty="0">
                <a:effectLst/>
                <a:latin typeface="var(--header-font-family)"/>
              </a:rPr>
              <a:t> and Hamilton dating model</a:t>
            </a:r>
            <a:endParaRPr lang="en-US" dirty="0"/>
          </a:p>
        </p:txBody>
      </p:sp>
      <p:sp>
        <p:nvSpPr>
          <p:cNvPr id="5" name="TextBox 4">
            <a:extLst>
              <a:ext uri="{FF2B5EF4-FFF2-40B4-BE49-F238E27FC236}">
                <a16:creationId xmlns:a16="http://schemas.microsoft.com/office/drawing/2014/main" id="{1092B8AA-8D2C-4128-5001-0F9216E3E728}"/>
              </a:ext>
            </a:extLst>
          </p:cNvPr>
          <p:cNvSpPr txBox="1"/>
          <p:nvPr/>
        </p:nvSpPr>
        <p:spPr>
          <a:xfrm>
            <a:off x="815546" y="1655805"/>
            <a:ext cx="7278130" cy="4401205"/>
          </a:xfrm>
          <a:prstGeom prst="rect">
            <a:avLst/>
          </a:prstGeom>
          <a:noFill/>
        </p:spPr>
        <p:txBody>
          <a:bodyPr wrap="square">
            <a:spAutoFit/>
          </a:bodyPr>
          <a:lstStyle/>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Start with N male and N female agents, all are uncoupled</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Each agent has a constant attractiveness number randomly sampled between 1 and 10 at the beginning of the simulation</a:t>
            </a:r>
          </a:p>
          <a:p>
            <a:pPr algn="l">
              <a:buFont typeface="Arial" panose="020B0604020202020204" pitchFamily="34" charset="0"/>
              <a:buChar char="•"/>
            </a:pPr>
            <a:endParaRPr lang="en-GB" sz="2000"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Repeat while there are uncoupled agents:</a:t>
            </a:r>
          </a:p>
          <a:p>
            <a:pPr marL="742950" lvl="1" indent="-285750"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All male and female agents are randomly paired for a date</a:t>
            </a:r>
          </a:p>
          <a:p>
            <a:pPr marL="742950" lvl="1" indent="-285750"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Dates consist on each individual accepting or rejecting their partner. The probability of accept is based on a rule taking into account their attractiveness levels (e.g. matching or seeking attractiveness)</a:t>
            </a:r>
          </a:p>
          <a:p>
            <a:pPr marL="742950" lvl="1" indent="-285750" algn="l">
              <a:buFont typeface="Arial" panose="020B0604020202020204" pitchFamily="34" charset="0"/>
              <a:buChar char="•"/>
            </a:pPr>
            <a:r>
              <a:rPr lang="en-GB" sz="2000" b="0" i="0" u="none" strike="noStrike" dirty="0">
                <a:solidFill>
                  <a:srgbClr val="272822"/>
                </a:solidFill>
                <a:effectLst/>
                <a:latin typeface="Arial" panose="020B0604020202020204" pitchFamily="34" charset="0"/>
              </a:rPr>
              <a:t>Dates with both agents accepting form a couple and leave the dating pool</a:t>
            </a:r>
          </a:p>
        </p:txBody>
      </p:sp>
    </p:spTree>
    <p:extLst>
      <p:ext uri="{BB962C8B-B14F-4D97-AF65-F5344CB8AC3E}">
        <p14:creationId xmlns:p14="http://schemas.microsoft.com/office/powerpoint/2010/main" val="2795696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C4A4-8555-CF90-35FE-5F1D60AEB69A}"/>
              </a:ext>
            </a:extLst>
          </p:cNvPr>
          <p:cNvSpPr>
            <a:spLocks noGrp="1"/>
          </p:cNvSpPr>
          <p:nvPr>
            <p:ph type="title"/>
          </p:nvPr>
        </p:nvSpPr>
        <p:spPr/>
        <p:txBody>
          <a:bodyPr/>
          <a:lstStyle/>
          <a:p>
            <a:r>
              <a:rPr lang="en-US" dirty="0"/>
              <a:t>Model metrics</a:t>
            </a:r>
          </a:p>
        </p:txBody>
      </p:sp>
      <p:sp>
        <p:nvSpPr>
          <p:cNvPr id="5" name="TextBox 4">
            <a:extLst>
              <a:ext uri="{FF2B5EF4-FFF2-40B4-BE49-F238E27FC236}">
                <a16:creationId xmlns:a16="http://schemas.microsoft.com/office/drawing/2014/main" id="{3A1AEC91-3515-E0F0-BFC7-23313B5980CB}"/>
              </a:ext>
            </a:extLst>
          </p:cNvPr>
          <p:cNvSpPr txBox="1"/>
          <p:nvPr/>
        </p:nvSpPr>
        <p:spPr>
          <a:xfrm>
            <a:off x="704335" y="1954074"/>
            <a:ext cx="7648833" cy="3693319"/>
          </a:xfrm>
          <a:prstGeom prst="rect">
            <a:avLst/>
          </a:prstGeom>
          <a:noFill/>
        </p:spPr>
        <p:txBody>
          <a:bodyPr wrap="square">
            <a:spAutoFit/>
          </a:bodyPr>
          <a:lstStyle/>
          <a:p>
            <a:pPr algn="l">
              <a:buFont typeface="+mj-lt"/>
              <a:buAutoNum type="arabicPeriod"/>
            </a:pPr>
            <a:r>
              <a:rPr lang="en-GB" b="0" i="0" u="none" strike="noStrike" dirty="0">
                <a:solidFill>
                  <a:srgbClr val="272822"/>
                </a:solidFill>
                <a:effectLst/>
                <a:latin typeface="Arial" panose="020B0604020202020204" pitchFamily="34" charset="0"/>
              </a:rPr>
              <a:t>Model "time" </a:t>
            </a:r>
            <a:r>
              <a:rPr lang="en-GB" b="0" i="0" u="none" strike="noStrike" dirty="0">
                <a:solidFill>
                  <a:srgbClr val="272822"/>
                </a:solidFill>
                <a:effectLst/>
                <a:latin typeface="MJXc-TeX-math-I"/>
              </a:rPr>
              <a:t>t</a:t>
            </a:r>
            <a:r>
              <a:rPr lang="en-GB" b="0" i="0" u="none" strike="noStrike" dirty="0">
                <a:solidFill>
                  <a:srgbClr val="272822"/>
                </a:solidFill>
                <a:effectLst/>
                <a:latin typeface="Arial" panose="020B0604020202020204" pitchFamily="34" charset="0"/>
              </a:rPr>
              <a:t>: Percentage of agents that are in a couple</a:t>
            </a: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It grows with simulation iterations, starting from </a:t>
            </a:r>
            <a:r>
              <a:rPr lang="en-GB" b="0" i="0" u="none" strike="noStrike" dirty="0">
                <a:solidFill>
                  <a:srgbClr val="272822"/>
                </a:solidFill>
                <a:effectLst/>
                <a:latin typeface="MJXc-TeX-main-R"/>
              </a:rPr>
              <a:t>0</a:t>
            </a:r>
            <a:r>
              <a:rPr lang="en-GB" b="0" i="0" u="none" strike="noStrike" dirty="0">
                <a:solidFill>
                  <a:srgbClr val="272822"/>
                </a:solidFill>
                <a:effectLst/>
                <a:latin typeface="Arial" panose="020B0604020202020204" pitchFamily="34" charset="0"/>
              </a:rPr>
              <a:t> and approaching </a:t>
            </a:r>
            <a:r>
              <a:rPr lang="en-GB" b="0" i="0" u="none" strike="noStrike" dirty="0">
                <a:solidFill>
                  <a:srgbClr val="272822"/>
                </a:solidFill>
                <a:effectLst/>
                <a:latin typeface="MJXc-TeX-main-R"/>
              </a:rPr>
              <a:t>100</a:t>
            </a:r>
            <a:endParaRPr lang="en-GB" b="0" i="0" u="none" strike="noStrike" dirty="0">
              <a:solidFill>
                <a:srgbClr val="272822"/>
              </a:solidFill>
              <a:effectLst/>
              <a:latin typeface="Arial" panose="020B0604020202020204" pitchFamily="34" charset="0"/>
            </a:endParaRPr>
          </a:p>
          <a:p>
            <a:pPr algn="l">
              <a:buFont typeface="+mj-lt"/>
              <a:buAutoNum type="arabicPeriod"/>
            </a:pPr>
            <a:r>
              <a:rPr lang="en-GB" b="0" i="0" u="none" strike="noStrike" dirty="0">
                <a:solidFill>
                  <a:srgbClr val="272822"/>
                </a:solidFill>
                <a:effectLst/>
                <a:latin typeface="Arial" panose="020B0604020202020204" pitchFamily="34" charset="0"/>
              </a:rPr>
              <a:t>Correlation coefficient between paired couples ( </a:t>
            </a:r>
            <a:r>
              <a:rPr lang="en-GB" b="0" i="0" u="none" strike="noStrike" dirty="0" err="1">
                <a:solidFill>
                  <a:srgbClr val="272822"/>
                </a:solidFill>
                <a:effectLst/>
                <a:latin typeface="MJXc-TeX-math-I"/>
              </a:rPr>
              <a:t>r_t</a:t>
            </a:r>
            <a:r>
              <a:rPr lang="en-GB" b="0" i="0" u="none" strike="noStrike" dirty="0">
                <a:solidFill>
                  <a:srgbClr val="272822"/>
                </a:solidFill>
                <a:effectLst/>
                <a:latin typeface="MJXc-TeX-math-I"/>
              </a:rPr>
              <a:t> </a:t>
            </a:r>
            <a:r>
              <a:rPr lang="en-GB" b="0" i="0" u="none" strike="noStrike" dirty="0">
                <a:solidFill>
                  <a:srgbClr val="272822"/>
                </a:solidFill>
                <a:effectLst/>
                <a:latin typeface="Arial" panose="020B0604020202020204" pitchFamily="34" charset="0"/>
              </a:rPr>
              <a:t> ) at time </a:t>
            </a:r>
            <a:r>
              <a:rPr lang="en-GB" b="0" i="0" u="none" strike="noStrike" dirty="0">
                <a:solidFill>
                  <a:srgbClr val="272822"/>
                </a:solidFill>
                <a:effectLst/>
                <a:latin typeface="MJXc-TeX-math-I"/>
              </a:rPr>
              <a:t>t</a:t>
            </a:r>
            <a:r>
              <a:rPr lang="en-GB" b="0" i="0" u="none" strike="noStrike" dirty="0">
                <a:solidFill>
                  <a:srgbClr val="272822"/>
                </a:solidFill>
                <a:effectLst/>
                <a:latin typeface="Arial" panose="020B0604020202020204" pitchFamily="34" charset="0"/>
              </a:rPr>
              <a:t>:</a:t>
            </a:r>
          </a:p>
          <a:p>
            <a:pPr marL="742950" lvl="1" indent="-285750" algn="l">
              <a:buFont typeface="+mj-lt"/>
              <a:buAutoNum type="arabicPeriod"/>
            </a:pPr>
            <a:endParaRPr lang="en-GB" b="0" i="0" u="none" strike="noStrike" dirty="0">
              <a:solidFill>
                <a:srgbClr val="272822"/>
              </a:solidFill>
              <a:effectLst/>
              <a:latin typeface="Arial" panose="020B0604020202020204" pitchFamily="34" charset="0"/>
            </a:endParaRPr>
          </a:p>
          <a:p>
            <a:pPr lvl="1" algn="l"/>
            <a:endParaRPr lang="en-GB" dirty="0">
              <a:solidFill>
                <a:srgbClr val="272822"/>
              </a:solidFill>
            </a:endParaRPr>
          </a:p>
          <a:p>
            <a:pPr lvl="1" algn="l"/>
            <a:endParaRPr lang="en-GB" b="0" i="0" u="none" strike="noStrike" dirty="0">
              <a:solidFill>
                <a:srgbClr val="272822"/>
              </a:solidFill>
              <a:effectLst/>
              <a:latin typeface="MJXc-TeX-math-I"/>
            </a:endParaRPr>
          </a:p>
          <a:p>
            <a:pPr lvl="1" algn="l"/>
            <a:endParaRPr lang="en-GB" b="0" i="0" u="none" strike="noStrike" dirty="0">
              <a:solidFill>
                <a:srgbClr val="272822"/>
              </a:solidFill>
              <a:effectLst/>
              <a:latin typeface="MJXc-TeX-math-I"/>
            </a:endParaRPr>
          </a:p>
          <a:p>
            <a:pPr lvl="1" algn="l"/>
            <a:endParaRPr lang="en-GB" dirty="0">
              <a:solidFill>
                <a:srgbClr val="272822"/>
              </a:solidFill>
              <a:latin typeface="MJXc-TeX-math-I"/>
            </a:endParaRPr>
          </a:p>
          <a:p>
            <a:pPr marL="742950" lvl="1" indent="-285750" algn="l">
              <a:buFont typeface="Arial" panose="020B0604020202020204" pitchFamily="34" charset="0"/>
              <a:buChar char="•"/>
            </a:pPr>
            <a:r>
              <a:rPr lang="en-GB" b="0" i="0" u="none" strike="noStrike" dirty="0" err="1">
                <a:solidFill>
                  <a:srgbClr val="272822"/>
                </a:solidFill>
                <a:effectLst/>
                <a:latin typeface="MJXc-TeX-math-I"/>
              </a:rPr>
              <a:t>M_t</a:t>
            </a:r>
            <a:r>
              <a:rPr lang="en-GB" b="0" i="0" u="none" strike="noStrike" dirty="0">
                <a:solidFill>
                  <a:srgbClr val="272822"/>
                </a:solidFill>
                <a:effectLst/>
                <a:latin typeface="Arial" panose="020B0604020202020204" pitchFamily="34" charset="0"/>
              </a:rPr>
              <a:t> and </a:t>
            </a:r>
            <a:r>
              <a:rPr lang="en-GB" b="0" i="0" u="none" strike="noStrike" dirty="0" err="1">
                <a:solidFill>
                  <a:srgbClr val="272822"/>
                </a:solidFill>
                <a:effectLst/>
                <a:latin typeface="MJXc-TeX-math-I"/>
              </a:rPr>
              <a:t>F_t</a:t>
            </a:r>
            <a:r>
              <a:rPr lang="en-GB" b="0" i="0" u="none" strike="noStrike" dirty="0">
                <a:solidFill>
                  <a:srgbClr val="272822"/>
                </a:solidFill>
                <a:effectLst/>
                <a:latin typeface="MJXc-TeX-math-I"/>
              </a:rPr>
              <a:t> </a:t>
            </a:r>
            <a:r>
              <a:rPr lang="en-GB" b="0" i="0" u="none" strike="noStrike" dirty="0">
                <a:solidFill>
                  <a:srgbClr val="272822"/>
                </a:solidFill>
                <a:effectLst/>
                <a:latin typeface="Arial" panose="020B0604020202020204" pitchFamily="34" charset="0"/>
              </a:rPr>
              <a:t> are the vectors of male and female attractiveness in couples formed up to time </a:t>
            </a:r>
            <a:r>
              <a:rPr lang="en-GB" b="0" i="0" u="none" strike="noStrike" dirty="0">
                <a:solidFill>
                  <a:srgbClr val="272822"/>
                </a:solidFill>
                <a:effectLst/>
                <a:latin typeface="MJXc-TeX-math-I"/>
              </a:rPr>
              <a:t>t</a:t>
            </a:r>
            <a:r>
              <a:rPr lang="en-GB" b="0" i="0" u="none" strike="noStrike" dirty="0">
                <a:solidFill>
                  <a:srgbClr val="272822"/>
                </a:solidFill>
                <a:effectLst/>
                <a:latin typeface="Arial" panose="020B0604020202020204" pitchFamily="34" charset="0"/>
              </a:rPr>
              <a:t>, denoted as </a:t>
            </a:r>
            <a:r>
              <a:rPr lang="en-GB" b="0" i="0" u="none" strike="noStrike" dirty="0">
                <a:solidFill>
                  <a:srgbClr val="272822"/>
                </a:solidFill>
                <a:effectLst/>
                <a:latin typeface="MJXc-TeX-math-I"/>
              </a:rPr>
              <a:t>Ct</a:t>
            </a:r>
          </a:p>
          <a:p>
            <a:pPr marL="742950" lvl="1" indent="-285750"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mj-lt"/>
              <a:buAutoNum type="arabicPeriod"/>
            </a:pPr>
            <a:r>
              <a:rPr lang="en-GB" b="0" i="0" u="none" strike="noStrike" dirty="0">
                <a:solidFill>
                  <a:srgbClr val="272822"/>
                </a:solidFill>
                <a:effectLst/>
                <a:latin typeface="Arial" panose="020B0604020202020204" pitchFamily="34" charset="0"/>
              </a:rPr>
              <a:t>Mean attractiveness of the </a:t>
            </a:r>
            <a:r>
              <a:rPr lang="en-GB" b="0" i="0" u="none" strike="noStrike" dirty="0" err="1">
                <a:solidFill>
                  <a:srgbClr val="272822"/>
                </a:solidFill>
                <a:effectLst/>
                <a:latin typeface="MJXc-TeX-math-I"/>
              </a:rPr>
              <a:t>N_t</a:t>
            </a:r>
            <a:r>
              <a:rPr lang="en-GB" b="0" i="0" u="none" strike="noStrike" dirty="0">
                <a:solidFill>
                  <a:srgbClr val="272822"/>
                </a:solidFill>
                <a:effectLst/>
                <a:latin typeface="Arial" panose="020B0604020202020204" pitchFamily="34" charset="0"/>
              </a:rPr>
              <a:t> paired couples at time </a:t>
            </a:r>
            <a:r>
              <a:rPr lang="en-GB" b="0" i="0" u="none" strike="noStrike" dirty="0">
                <a:solidFill>
                  <a:srgbClr val="272822"/>
                </a:solidFill>
                <a:effectLst/>
                <a:latin typeface="MJXc-TeX-math-I"/>
              </a:rPr>
              <a:t>t</a:t>
            </a:r>
            <a:r>
              <a:rPr lang="en-GB" b="0" i="0" u="none" strike="noStrike" dirty="0">
                <a:solidFill>
                  <a:srgbClr val="272822"/>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BB0D2D67-E2C4-FDD7-49BF-977DC3C0CF7C}"/>
              </a:ext>
            </a:extLst>
          </p:cNvPr>
          <p:cNvPicPr>
            <a:picLocks noChangeAspect="1"/>
          </p:cNvPicPr>
          <p:nvPr/>
        </p:nvPicPr>
        <p:blipFill>
          <a:blip r:embed="rId2"/>
          <a:stretch>
            <a:fillRect/>
          </a:stretch>
        </p:blipFill>
        <p:spPr>
          <a:xfrm>
            <a:off x="939800" y="3335937"/>
            <a:ext cx="4942016" cy="863989"/>
          </a:xfrm>
          <a:prstGeom prst="rect">
            <a:avLst/>
          </a:prstGeom>
        </p:spPr>
      </p:pic>
      <p:pic>
        <p:nvPicPr>
          <p:cNvPr id="7" name="Picture 6">
            <a:extLst>
              <a:ext uri="{FF2B5EF4-FFF2-40B4-BE49-F238E27FC236}">
                <a16:creationId xmlns:a16="http://schemas.microsoft.com/office/drawing/2014/main" id="{5D621663-4FCD-5C73-FFD3-E76C49E2F74B}"/>
              </a:ext>
            </a:extLst>
          </p:cNvPr>
          <p:cNvPicPr>
            <a:picLocks noChangeAspect="1"/>
          </p:cNvPicPr>
          <p:nvPr/>
        </p:nvPicPr>
        <p:blipFill>
          <a:blip r:embed="rId3"/>
          <a:stretch>
            <a:fillRect/>
          </a:stretch>
        </p:blipFill>
        <p:spPr>
          <a:xfrm>
            <a:off x="1050324" y="5814626"/>
            <a:ext cx="5004487" cy="657997"/>
          </a:xfrm>
          <a:prstGeom prst="rect">
            <a:avLst/>
          </a:prstGeom>
        </p:spPr>
      </p:pic>
    </p:spTree>
    <p:extLst>
      <p:ext uri="{BB962C8B-B14F-4D97-AF65-F5344CB8AC3E}">
        <p14:creationId xmlns:p14="http://schemas.microsoft.com/office/powerpoint/2010/main" val="4049597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926D-42C8-3B37-8468-969B6733F716}"/>
              </a:ext>
            </a:extLst>
          </p:cNvPr>
          <p:cNvSpPr>
            <a:spLocks noGrp="1"/>
          </p:cNvSpPr>
          <p:nvPr>
            <p:ph type="title"/>
          </p:nvPr>
        </p:nvSpPr>
        <p:spPr/>
        <p:txBody>
          <a:bodyPr/>
          <a:lstStyle/>
          <a:p>
            <a:r>
              <a:rPr lang="en-GB" b="1" i="0" u="none" strike="noStrike" dirty="0">
                <a:effectLst/>
                <a:latin typeface="var(--header-font-family)"/>
              </a:rPr>
              <a:t>Seeking similar match: outcomes</a:t>
            </a:r>
            <a:endParaRPr lang="en-US" dirty="0"/>
          </a:p>
        </p:txBody>
      </p:sp>
      <p:pic>
        <p:nvPicPr>
          <p:cNvPr id="10242" name="Picture 2">
            <a:extLst>
              <a:ext uri="{FF2B5EF4-FFF2-40B4-BE49-F238E27FC236}">
                <a16:creationId xmlns:a16="http://schemas.microsoft.com/office/drawing/2014/main" id="{F6B94DDD-67D2-6147-FF4F-1A574DE37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50" y="1656799"/>
            <a:ext cx="4975311" cy="44868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0C503C-CB8A-2785-6793-79477FC342B9}"/>
              </a:ext>
            </a:extLst>
          </p:cNvPr>
          <p:cNvSpPr txBox="1"/>
          <p:nvPr/>
        </p:nvSpPr>
        <p:spPr>
          <a:xfrm>
            <a:off x="5160661" y="1868887"/>
            <a:ext cx="3526139" cy="3139321"/>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Outcomes over simulation time (% matched couples) for the case of seeking similar partners</a:t>
            </a: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Correlation starts very high (0.8)</a:t>
            </a:r>
          </a:p>
          <a:p>
            <a:pPr algn="l"/>
            <a:endParaRPr lang="en-GB" b="0" i="0" u="none" strike="noStrike" dirty="0">
              <a:solidFill>
                <a:srgbClr val="272822"/>
              </a:solidFill>
              <a:effectLst/>
              <a:latin typeface="Arial" panose="020B0604020202020204" pitchFamily="34" charset="0"/>
            </a:endParaRPr>
          </a:p>
          <a:p>
            <a:pPr algn="l"/>
            <a:r>
              <a:rPr lang="en-GB" dirty="0">
                <a:solidFill>
                  <a:srgbClr val="272822"/>
                </a:solidFill>
              </a:rPr>
              <a:t>. </a:t>
            </a:r>
            <a:r>
              <a:rPr lang="en-GB" b="0" i="0" u="none" strike="noStrike" dirty="0">
                <a:solidFill>
                  <a:srgbClr val="272822"/>
                </a:solidFill>
                <a:effectLst/>
                <a:latin typeface="Arial" panose="020B0604020202020204" pitchFamily="34" charset="0"/>
              </a:rPr>
              <a:t>No real trend in correlation</a:t>
            </a:r>
          </a:p>
          <a:p>
            <a:pPr algn="l"/>
            <a:endParaRPr lang="en-GB" b="0" i="0" u="none" strike="noStrike" dirty="0">
              <a:solidFill>
                <a:srgbClr val="272822"/>
              </a:solidFill>
              <a:effectLst/>
              <a:latin typeface="Arial" panose="020B0604020202020204" pitchFamily="34" charset="0"/>
            </a:endParaRPr>
          </a:p>
          <a:p>
            <a:pPr algn="l"/>
            <a:r>
              <a:rPr lang="en-GB" dirty="0">
                <a:solidFill>
                  <a:srgbClr val="272822"/>
                </a:solidFill>
              </a:rPr>
              <a:t>. </a:t>
            </a:r>
            <a:r>
              <a:rPr lang="en-GB" b="0" i="0" u="none" strike="noStrike" dirty="0">
                <a:solidFill>
                  <a:srgbClr val="272822"/>
                </a:solidFill>
                <a:effectLst/>
                <a:latin typeface="Arial" panose="020B0604020202020204" pitchFamily="34" charset="0"/>
              </a:rPr>
              <a:t>Mean couple attractiveness is around the average the whole simulation</a:t>
            </a:r>
          </a:p>
        </p:txBody>
      </p:sp>
    </p:spTree>
    <p:extLst>
      <p:ext uri="{BB962C8B-B14F-4D97-AF65-F5344CB8AC3E}">
        <p14:creationId xmlns:p14="http://schemas.microsoft.com/office/powerpoint/2010/main" val="2574769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1630-BA63-D7EB-086E-A0176087CE6D}"/>
              </a:ext>
            </a:extLst>
          </p:cNvPr>
          <p:cNvSpPr>
            <a:spLocks noGrp="1"/>
          </p:cNvSpPr>
          <p:nvPr>
            <p:ph type="title"/>
          </p:nvPr>
        </p:nvSpPr>
        <p:spPr>
          <a:xfrm>
            <a:off x="914400" y="664947"/>
            <a:ext cx="7772400" cy="681038"/>
          </a:xfrm>
        </p:spPr>
        <p:txBody>
          <a:bodyPr/>
          <a:lstStyle/>
          <a:p>
            <a:r>
              <a:rPr lang="en-GB" b="1" i="0" u="none" strike="noStrike" dirty="0">
                <a:effectLst/>
                <a:latin typeface="var(--header-font-family)"/>
              </a:rPr>
              <a:t>Maximizing partner attractiveness</a:t>
            </a:r>
            <a:endParaRPr lang="en-US" dirty="0"/>
          </a:p>
        </p:txBody>
      </p:sp>
      <p:pic>
        <p:nvPicPr>
          <p:cNvPr id="11266" name="Picture 2">
            <a:extLst>
              <a:ext uri="{FF2B5EF4-FFF2-40B4-BE49-F238E27FC236}">
                <a16:creationId xmlns:a16="http://schemas.microsoft.com/office/drawing/2014/main" id="{C9252BF1-1B55-C3A3-9591-B85F405A0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0" y="1708894"/>
            <a:ext cx="4823597" cy="44201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AF017C-EC16-4434-E8DF-FFD25D153CB6}"/>
              </a:ext>
            </a:extLst>
          </p:cNvPr>
          <p:cNvSpPr txBox="1"/>
          <p:nvPr/>
        </p:nvSpPr>
        <p:spPr>
          <a:xfrm>
            <a:off x="4917987" y="1993101"/>
            <a:ext cx="3892381" cy="3693319"/>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Outcomes over simulation time (% matched couples) for the case of preferring attractive partners regardless of own attractiveness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Correlation starts low but raises pretty fast up to about 0.55</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Mean couple attractiveness starts much above average and approaches average</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Attractive agents couple earlier</a:t>
            </a:r>
          </a:p>
        </p:txBody>
      </p:sp>
    </p:spTree>
    <p:extLst>
      <p:ext uri="{BB962C8B-B14F-4D97-AF65-F5344CB8AC3E}">
        <p14:creationId xmlns:p14="http://schemas.microsoft.com/office/powerpoint/2010/main" val="928623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84D1-042F-ED8B-9122-FB4B531386FD}"/>
              </a:ext>
            </a:extLst>
          </p:cNvPr>
          <p:cNvSpPr>
            <a:spLocks noGrp="1"/>
          </p:cNvSpPr>
          <p:nvPr>
            <p:ph type="title"/>
          </p:nvPr>
        </p:nvSpPr>
        <p:spPr/>
        <p:txBody>
          <a:bodyPr/>
          <a:lstStyle/>
          <a:p>
            <a:r>
              <a:rPr lang="en-US" dirty="0"/>
              <a:t>Results of dating model</a:t>
            </a:r>
          </a:p>
        </p:txBody>
      </p:sp>
      <p:sp>
        <p:nvSpPr>
          <p:cNvPr id="5" name="TextBox 4">
            <a:extLst>
              <a:ext uri="{FF2B5EF4-FFF2-40B4-BE49-F238E27FC236}">
                <a16:creationId xmlns:a16="http://schemas.microsoft.com/office/drawing/2014/main" id="{52983851-4654-630C-E9AD-887404631BD1}"/>
              </a:ext>
            </a:extLst>
          </p:cNvPr>
          <p:cNvSpPr txBox="1"/>
          <p:nvPr/>
        </p:nvSpPr>
        <p:spPr>
          <a:xfrm>
            <a:off x="778475" y="1631091"/>
            <a:ext cx="7661189" cy="4247317"/>
          </a:xfrm>
          <a:prstGeom prst="rect">
            <a:avLst/>
          </a:prstGeom>
          <a:noFill/>
        </p:spPr>
        <p:txBody>
          <a:bodyPr wrap="square">
            <a:spAutoFit/>
          </a:bodyPr>
          <a:lstStyle/>
          <a:p>
            <a:pPr algn="l">
              <a:buFont typeface="Arial" panose="020B0604020202020204" pitchFamily="34" charset="0"/>
              <a:buChar char="•"/>
            </a:pPr>
            <a:r>
              <a:rPr lang="en-GB" b="1" i="0" u="none" strike="noStrike" dirty="0">
                <a:solidFill>
                  <a:srgbClr val="272822"/>
                </a:solidFill>
                <a:effectLst/>
                <a:latin typeface="Arial" panose="020B0604020202020204" pitchFamily="34" charset="0"/>
              </a:rPr>
              <a:t>Main result:</a:t>
            </a:r>
            <a:r>
              <a:rPr lang="en-GB" b="0" i="0" u="none" strike="noStrike" dirty="0">
                <a:solidFill>
                  <a:srgbClr val="272822"/>
                </a:solidFill>
                <a:effectLst/>
                <a:latin typeface="Arial" panose="020B0604020202020204" pitchFamily="34" charset="0"/>
              </a:rPr>
              <a:t> attractiveness matching is not necessary for observed correlations, they can be produced by attractiveness seeking alone.</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ABM reconciles apparently conflicting empirical results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1" i="0" u="none" strike="noStrike" dirty="0">
                <a:solidFill>
                  <a:srgbClr val="272822"/>
                </a:solidFill>
                <a:effectLst/>
                <a:latin typeface="Arial" panose="020B0604020202020204" pitchFamily="34" charset="0"/>
              </a:rPr>
              <a:t>Comparison with empirical data:</a:t>
            </a:r>
            <a:r>
              <a:rPr lang="en-GB" b="0" i="0" u="none" strike="noStrike" dirty="0">
                <a:solidFill>
                  <a:srgbClr val="272822"/>
                </a:solidFill>
                <a:effectLst/>
                <a:latin typeface="Arial" panose="020B0604020202020204" pitchFamily="34" charset="0"/>
              </a:rPr>
              <a:t> observed empirical correlation is closer to 0.55 than to 0.9</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marL="742950" lvl="1" indent="-285750" algn="l">
              <a:buFont typeface="Arial" panose="020B0604020202020204" pitchFamily="34" charset="0"/>
              <a:buChar char="•"/>
            </a:pPr>
            <a:r>
              <a:rPr lang="en-GB" b="0" i="0" u="none" strike="noStrike" dirty="0">
                <a:solidFill>
                  <a:srgbClr val="272822"/>
                </a:solidFill>
                <a:effectLst/>
                <a:latin typeface="Arial" panose="020B0604020202020204" pitchFamily="34" charset="0"/>
              </a:rPr>
              <a:t>This could also be due to measurement error in attractiveness </a:t>
            </a:r>
          </a:p>
          <a:p>
            <a:pPr marL="742950" lvl="1" indent="-285750" algn="l">
              <a:buFont typeface="Arial" panose="020B0604020202020204" pitchFamily="34" charset="0"/>
              <a:buChar char="•"/>
            </a:pPr>
            <a:endParaRPr lang="en-GB" dirty="0">
              <a:solidFill>
                <a:srgbClr val="272822"/>
              </a:solidFill>
            </a:endParaRPr>
          </a:p>
          <a:p>
            <a:pPr marL="742950" lvl="1" indent="-285750"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buFont typeface="Arial" panose="020B0604020202020204" pitchFamily="34" charset="0"/>
              <a:buChar char="•"/>
            </a:pPr>
            <a:r>
              <a:rPr lang="en-GB" b="1" i="0" u="none" strike="noStrike" dirty="0">
                <a:solidFill>
                  <a:srgbClr val="272822"/>
                </a:solidFill>
                <a:effectLst/>
                <a:latin typeface="Arial" panose="020B0604020202020204" pitchFamily="34" charset="0"/>
              </a:rPr>
              <a:t>Many simplifications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a:p>
            <a:pPr algn="l"/>
            <a:r>
              <a:rPr lang="en-GB" b="0" i="1" u="none" strike="noStrike" dirty="0">
                <a:solidFill>
                  <a:srgbClr val="272822"/>
                </a:solidFill>
                <a:effectLst/>
                <a:latin typeface="Arial" panose="020B0604020202020204" pitchFamily="34" charset="0"/>
              </a:rPr>
              <a:t>The matching hypothesis </a:t>
            </a:r>
            <a:r>
              <a:rPr lang="en-GB" b="0" i="1" u="none" strike="noStrike" dirty="0" err="1">
                <a:solidFill>
                  <a:srgbClr val="272822"/>
                </a:solidFill>
                <a:effectLst/>
                <a:latin typeface="Arial" panose="020B0604020202020204" pitchFamily="34" charset="0"/>
              </a:rPr>
              <a:t>reexamined</a:t>
            </a:r>
            <a:r>
              <a:rPr lang="en-GB" b="0" i="1" u="none" strike="noStrike" dirty="0">
                <a:solidFill>
                  <a:srgbClr val="272822"/>
                </a:solidFill>
                <a:effectLst/>
                <a:latin typeface="Arial" panose="020B0604020202020204" pitchFamily="34" charset="0"/>
              </a:rPr>
              <a:t>. Michael </a:t>
            </a:r>
            <a:r>
              <a:rPr lang="en-GB" b="0" i="1" u="none" strike="noStrike" dirty="0" err="1">
                <a:solidFill>
                  <a:srgbClr val="272822"/>
                </a:solidFill>
                <a:effectLst/>
                <a:latin typeface="Arial" panose="020B0604020202020204" pitchFamily="34" charset="0"/>
              </a:rPr>
              <a:t>Kalick</a:t>
            </a:r>
            <a:r>
              <a:rPr lang="en-GB" b="0" i="1" u="none" strike="noStrike" dirty="0">
                <a:solidFill>
                  <a:srgbClr val="272822"/>
                </a:solidFill>
                <a:effectLst/>
                <a:latin typeface="Arial" panose="020B0604020202020204" pitchFamily="34" charset="0"/>
              </a:rPr>
              <a:t> and Thomas Hamilton. Journal of Personality and Social Psychology, 1986.</a:t>
            </a:r>
            <a:endParaRPr lang="en-GB"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78632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C08-8491-9812-86B1-98B864E0472B}"/>
              </a:ext>
            </a:extLst>
          </p:cNvPr>
          <p:cNvSpPr>
            <a:spLocks noGrp="1"/>
          </p:cNvSpPr>
          <p:nvPr>
            <p:ph type="title"/>
          </p:nvPr>
        </p:nvSpPr>
        <p:spPr/>
        <p:txBody>
          <a:bodyPr/>
          <a:lstStyle/>
          <a:p>
            <a:pPr algn="l"/>
            <a:r>
              <a:rPr lang="en-US" dirty="0"/>
              <a:t>Overview</a:t>
            </a:r>
          </a:p>
        </p:txBody>
      </p:sp>
      <p:sp>
        <p:nvSpPr>
          <p:cNvPr id="3" name="Content Placeholder 2">
            <a:extLst>
              <a:ext uri="{FF2B5EF4-FFF2-40B4-BE49-F238E27FC236}">
                <a16:creationId xmlns:a16="http://schemas.microsoft.com/office/drawing/2014/main" id="{E0C6D996-AAAB-2F27-2A13-0CDEDCCC628E}"/>
              </a:ext>
            </a:extLst>
          </p:cNvPr>
          <p:cNvSpPr>
            <a:spLocks noGrp="1"/>
          </p:cNvSpPr>
          <p:nvPr>
            <p:ph idx="1"/>
          </p:nvPr>
        </p:nvSpPr>
        <p:spPr/>
        <p:txBody>
          <a:bodyPr/>
          <a:lstStyle/>
          <a:p>
            <a:pPr algn="l"/>
            <a:r>
              <a:rPr lang="en-GB" i="0" u="none" strike="noStrike" dirty="0">
                <a:effectLst/>
                <a:latin typeface="var(--header-font-family)"/>
              </a:rPr>
              <a:t>1. Why models? Complex Social </a:t>
            </a:r>
            <a:r>
              <a:rPr lang="en-GB" i="0" u="none" strike="noStrike" dirty="0" err="1">
                <a:effectLst/>
                <a:latin typeface="var(--header-font-family)"/>
              </a:rPr>
              <a:t>Behavior</a:t>
            </a:r>
            <a:endParaRPr lang="en-GB" i="0" u="none" strike="noStrike" dirty="0">
              <a:effectLst/>
              <a:latin typeface="var(--header-font-family)"/>
            </a:endParaRPr>
          </a:p>
          <a:p>
            <a:pPr algn="l"/>
            <a:r>
              <a:rPr lang="en-GB" i="0" u="none" strike="noStrike" dirty="0">
                <a:effectLst/>
                <a:latin typeface="var(--header-font-family)"/>
              </a:rPr>
              <a:t>2. Agent-Based Modelling (ABM)</a:t>
            </a:r>
          </a:p>
          <a:p>
            <a:pPr algn="l"/>
            <a:r>
              <a:rPr lang="en-GB" i="0" u="none" strike="noStrike" dirty="0">
                <a:effectLst/>
                <a:latin typeface="var(--header-font-family)"/>
              </a:rPr>
              <a:t>3. ABM Example: Date Choice Model</a:t>
            </a:r>
          </a:p>
          <a:p>
            <a:pPr algn="l"/>
            <a:r>
              <a:rPr lang="en-GB" i="0" u="none" strike="noStrike" dirty="0">
                <a:effectLst/>
                <a:latin typeface="var(--header-font-family)"/>
              </a:rPr>
              <a:t>4. About this Course</a:t>
            </a:r>
          </a:p>
          <a:p>
            <a:endParaRPr lang="en-US" dirty="0"/>
          </a:p>
        </p:txBody>
      </p:sp>
    </p:spTree>
    <p:extLst>
      <p:ext uri="{BB962C8B-B14F-4D97-AF65-F5344CB8AC3E}">
        <p14:creationId xmlns:p14="http://schemas.microsoft.com/office/powerpoint/2010/main" val="592150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5C08-8491-9812-86B1-98B864E0472B}"/>
              </a:ext>
            </a:extLst>
          </p:cNvPr>
          <p:cNvSpPr>
            <a:spLocks noGrp="1"/>
          </p:cNvSpPr>
          <p:nvPr>
            <p:ph type="title"/>
          </p:nvPr>
        </p:nvSpPr>
        <p:spPr/>
        <p:txBody>
          <a:bodyPr/>
          <a:lstStyle/>
          <a:p>
            <a:pPr algn="l"/>
            <a:r>
              <a:rPr lang="en-US" dirty="0"/>
              <a:t>Overview</a:t>
            </a:r>
          </a:p>
        </p:txBody>
      </p:sp>
      <p:sp>
        <p:nvSpPr>
          <p:cNvPr id="3" name="Content Placeholder 2">
            <a:extLst>
              <a:ext uri="{FF2B5EF4-FFF2-40B4-BE49-F238E27FC236}">
                <a16:creationId xmlns:a16="http://schemas.microsoft.com/office/drawing/2014/main" id="{E0C6D996-AAAB-2F27-2A13-0CDEDCCC628E}"/>
              </a:ext>
            </a:extLst>
          </p:cNvPr>
          <p:cNvSpPr>
            <a:spLocks noGrp="1"/>
          </p:cNvSpPr>
          <p:nvPr>
            <p:ph idx="1"/>
          </p:nvPr>
        </p:nvSpPr>
        <p:spPr/>
        <p:txBody>
          <a:bodyPr/>
          <a:lstStyle/>
          <a:p>
            <a:pPr algn="l"/>
            <a:r>
              <a:rPr lang="en-GB" i="0" u="none" strike="noStrike" dirty="0">
                <a:effectLst/>
                <a:latin typeface="var(--header-font-family)"/>
              </a:rPr>
              <a:t>1. Why models? Complex Social </a:t>
            </a:r>
            <a:r>
              <a:rPr lang="en-GB" i="0" u="none" strike="noStrike" dirty="0" err="1">
                <a:effectLst/>
                <a:latin typeface="var(--header-font-family)"/>
              </a:rPr>
              <a:t>Behavior</a:t>
            </a:r>
            <a:endParaRPr lang="en-GB" i="0" u="none" strike="noStrike" dirty="0">
              <a:effectLst/>
              <a:latin typeface="var(--header-font-family)"/>
            </a:endParaRPr>
          </a:p>
          <a:p>
            <a:pPr algn="l"/>
            <a:r>
              <a:rPr lang="en-GB" i="0" u="none" strike="noStrike" dirty="0">
                <a:effectLst/>
                <a:latin typeface="var(--header-font-family)"/>
              </a:rPr>
              <a:t>2. Agent-Based Modelling (ABM)</a:t>
            </a:r>
          </a:p>
          <a:p>
            <a:pPr algn="l"/>
            <a:r>
              <a:rPr lang="en-GB" i="0" u="none" strike="noStrike" dirty="0">
                <a:effectLst/>
                <a:latin typeface="var(--header-font-family)"/>
              </a:rPr>
              <a:t>3. ABM Example: Date Choice Model</a:t>
            </a:r>
          </a:p>
          <a:p>
            <a:pPr algn="l"/>
            <a:r>
              <a:rPr lang="en-GB" i="0" u="none" strike="noStrike" dirty="0">
                <a:effectLst/>
                <a:latin typeface="var(--header-font-family)"/>
              </a:rPr>
              <a:t>4. About this Course</a:t>
            </a:r>
          </a:p>
          <a:p>
            <a:endParaRPr lang="en-US" dirty="0"/>
          </a:p>
        </p:txBody>
      </p:sp>
    </p:spTree>
    <p:extLst>
      <p:ext uri="{BB962C8B-B14F-4D97-AF65-F5344CB8AC3E}">
        <p14:creationId xmlns:p14="http://schemas.microsoft.com/office/powerpoint/2010/main" val="148078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0A93-D912-8144-EBE8-B46FE848FD0C}"/>
              </a:ext>
            </a:extLst>
          </p:cNvPr>
          <p:cNvSpPr>
            <a:spLocks noGrp="1"/>
          </p:cNvSpPr>
          <p:nvPr>
            <p:ph type="title"/>
          </p:nvPr>
        </p:nvSpPr>
        <p:spPr/>
        <p:txBody>
          <a:bodyPr/>
          <a:lstStyle/>
          <a:p>
            <a:r>
              <a:rPr lang="en-US" dirty="0"/>
              <a:t>Course objectives</a:t>
            </a:r>
          </a:p>
        </p:txBody>
      </p:sp>
      <p:sp>
        <p:nvSpPr>
          <p:cNvPr id="5" name="TextBox 4">
            <a:extLst>
              <a:ext uri="{FF2B5EF4-FFF2-40B4-BE49-F238E27FC236}">
                <a16:creationId xmlns:a16="http://schemas.microsoft.com/office/drawing/2014/main" id="{7D57217D-227E-8E41-0AFF-E19097A7C7D3}"/>
              </a:ext>
            </a:extLst>
          </p:cNvPr>
          <p:cNvSpPr txBox="1"/>
          <p:nvPr/>
        </p:nvSpPr>
        <p:spPr>
          <a:xfrm>
            <a:off x="605481" y="1767016"/>
            <a:ext cx="7772400" cy="3785652"/>
          </a:xfrm>
          <a:prstGeom prst="rect">
            <a:avLst/>
          </a:prstGeom>
          <a:noFill/>
        </p:spPr>
        <p:txBody>
          <a:bodyPr wrap="square">
            <a:spAutoFit/>
          </a:bodyPr>
          <a:lstStyle/>
          <a:p>
            <a:pPr algn="l">
              <a:buFont typeface="+mj-lt"/>
              <a:buAutoNum type="arabicPeriod"/>
            </a:pPr>
            <a:r>
              <a:rPr lang="en-GB" sz="2400" b="0" i="0" u="none" strike="noStrike" dirty="0">
                <a:solidFill>
                  <a:srgbClr val="272822"/>
                </a:solidFill>
                <a:effectLst/>
                <a:latin typeface="Arial" panose="020B0604020202020204" pitchFamily="34" charset="0"/>
              </a:rPr>
              <a:t> Understanding how to </a:t>
            </a:r>
            <a:r>
              <a:rPr lang="en-GB" sz="2400" b="1" i="0" u="none" strike="noStrike" dirty="0">
                <a:solidFill>
                  <a:srgbClr val="272822"/>
                </a:solidFill>
                <a:effectLst/>
                <a:latin typeface="Arial" panose="020B0604020202020204" pitchFamily="34" charset="0"/>
              </a:rPr>
              <a:t>formulate and </a:t>
            </a:r>
            <a:r>
              <a:rPr lang="en-GB" sz="2400" b="1" i="0" u="none" strike="noStrike" dirty="0" err="1">
                <a:solidFill>
                  <a:srgbClr val="272822"/>
                </a:solidFill>
                <a:effectLst/>
                <a:latin typeface="Arial" panose="020B0604020202020204" pitchFamily="34" charset="0"/>
              </a:rPr>
              <a:t>analyze</a:t>
            </a:r>
            <a:r>
              <a:rPr lang="en-GB" sz="2400" b="0" i="0" u="none" strike="noStrike" dirty="0">
                <a:solidFill>
                  <a:srgbClr val="272822"/>
                </a:solidFill>
                <a:effectLst/>
                <a:latin typeface="Arial" panose="020B0604020202020204" pitchFamily="34" charset="0"/>
              </a:rPr>
              <a:t> computational models of social systems. </a:t>
            </a:r>
          </a:p>
          <a:p>
            <a:pPr algn="l">
              <a:buFont typeface="+mj-lt"/>
              <a:buAutoNum type="arabicPeriod"/>
            </a:pPr>
            <a:endParaRPr lang="en-GB" sz="2400" b="0" i="0" u="none" strike="noStrike" dirty="0">
              <a:solidFill>
                <a:srgbClr val="272822"/>
              </a:solidFill>
              <a:effectLst/>
              <a:latin typeface="Arial" panose="020B0604020202020204" pitchFamily="34" charset="0"/>
            </a:endParaRPr>
          </a:p>
          <a:p>
            <a:pPr algn="l">
              <a:buFont typeface="+mj-lt"/>
              <a:buAutoNum type="arabicPeriod"/>
            </a:pPr>
            <a:r>
              <a:rPr lang="en-GB" sz="2400" b="1" i="0" u="none" strike="noStrike" dirty="0">
                <a:solidFill>
                  <a:srgbClr val="272822"/>
                </a:solidFill>
                <a:effectLst/>
                <a:latin typeface="Arial" panose="020B0604020202020204" pitchFamily="34" charset="0"/>
              </a:rPr>
              <a:t> Integrating knowledge</a:t>
            </a:r>
            <a:r>
              <a:rPr lang="en-GB" sz="2400" b="0" i="0" u="none" strike="noStrike" dirty="0">
                <a:solidFill>
                  <a:srgbClr val="272822"/>
                </a:solidFill>
                <a:effectLst/>
                <a:latin typeface="Arial" panose="020B0604020202020204" pitchFamily="34" charset="0"/>
              </a:rPr>
              <a:t> about social dynamics and analytic tools to understand the </a:t>
            </a:r>
            <a:r>
              <a:rPr lang="en-GB" sz="2400" b="1" i="0" u="none" strike="noStrike" dirty="0">
                <a:solidFill>
                  <a:srgbClr val="272822"/>
                </a:solidFill>
                <a:effectLst/>
                <a:latin typeface="Arial" panose="020B0604020202020204" pitchFamily="34" charset="0"/>
              </a:rPr>
              <a:t>complex </a:t>
            </a:r>
            <a:r>
              <a:rPr lang="en-GB" sz="2400" b="1" i="0" u="none" strike="noStrike" dirty="0" err="1">
                <a:solidFill>
                  <a:srgbClr val="272822"/>
                </a:solidFill>
                <a:effectLst/>
                <a:latin typeface="Arial" panose="020B0604020202020204" pitchFamily="34" charset="0"/>
              </a:rPr>
              <a:t>behavior</a:t>
            </a:r>
            <a:r>
              <a:rPr lang="en-GB" sz="2400" b="0" i="0" u="none" strike="noStrike" dirty="0">
                <a:solidFill>
                  <a:srgbClr val="272822"/>
                </a:solidFill>
                <a:effectLst/>
                <a:latin typeface="Arial" panose="020B0604020202020204" pitchFamily="34" charset="0"/>
              </a:rPr>
              <a:t> of social systems. </a:t>
            </a:r>
          </a:p>
          <a:p>
            <a:pPr algn="l">
              <a:buFont typeface="+mj-lt"/>
              <a:buAutoNum type="arabicPeriod"/>
            </a:pPr>
            <a:endParaRPr lang="en-GB" sz="2400" b="0" i="0" u="none" strike="noStrike" dirty="0">
              <a:solidFill>
                <a:srgbClr val="272822"/>
              </a:solidFill>
              <a:effectLst/>
              <a:latin typeface="Arial" panose="020B0604020202020204" pitchFamily="34" charset="0"/>
            </a:endParaRPr>
          </a:p>
          <a:p>
            <a:pPr algn="l">
              <a:buFont typeface="+mj-lt"/>
              <a:buAutoNum type="arabicPeriod"/>
            </a:pPr>
            <a:r>
              <a:rPr lang="en-GB" sz="2400" b="0" i="0" u="none" strike="noStrike" dirty="0">
                <a:solidFill>
                  <a:srgbClr val="272822"/>
                </a:solidFill>
                <a:effectLst/>
                <a:latin typeface="Arial" panose="020B0604020202020204" pitchFamily="34" charset="0"/>
              </a:rPr>
              <a:t> Acquiring programming skills to </a:t>
            </a:r>
            <a:r>
              <a:rPr lang="en-GB" sz="2400" b="1" i="0" u="none" strike="noStrike" dirty="0">
                <a:solidFill>
                  <a:srgbClr val="272822"/>
                </a:solidFill>
                <a:effectLst/>
                <a:latin typeface="Arial" panose="020B0604020202020204" pitchFamily="34" charset="0"/>
              </a:rPr>
              <a:t>implement, simulate, and visualize </a:t>
            </a:r>
            <a:r>
              <a:rPr lang="en-GB" sz="2400" b="0" i="0" u="none" strike="noStrike" dirty="0">
                <a:solidFill>
                  <a:srgbClr val="272822"/>
                </a:solidFill>
                <a:effectLst/>
                <a:latin typeface="Arial" panose="020B0604020202020204" pitchFamily="34" charset="0"/>
              </a:rPr>
              <a:t>computational models of social systems</a:t>
            </a:r>
          </a:p>
        </p:txBody>
      </p:sp>
    </p:spTree>
    <p:extLst>
      <p:ext uri="{BB962C8B-B14F-4D97-AF65-F5344CB8AC3E}">
        <p14:creationId xmlns:p14="http://schemas.microsoft.com/office/powerpoint/2010/main" val="2565644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7CF-7F28-4866-0E96-DC6ED4A4B037}"/>
              </a:ext>
            </a:extLst>
          </p:cNvPr>
          <p:cNvSpPr>
            <a:spLocks noGrp="1"/>
          </p:cNvSpPr>
          <p:nvPr>
            <p:ph type="title"/>
          </p:nvPr>
        </p:nvSpPr>
        <p:spPr/>
        <p:txBody>
          <a:bodyPr/>
          <a:lstStyle/>
          <a:p>
            <a:r>
              <a:rPr lang="en-US" dirty="0"/>
              <a:t>Course topics: </a:t>
            </a:r>
          </a:p>
        </p:txBody>
      </p:sp>
      <p:sp>
        <p:nvSpPr>
          <p:cNvPr id="5" name="TextBox 4">
            <a:extLst>
              <a:ext uri="{FF2B5EF4-FFF2-40B4-BE49-F238E27FC236}">
                <a16:creationId xmlns:a16="http://schemas.microsoft.com/office/drawing/2014/main" id="{5EEB3794-B4E6-525F-6D7F-0FBABAC47728}"/>
              </a:ext>
            </a:extLst>
          </p:cNvPr>
          <p:cNvSpPr txBox="1"/>
          <p:nvPr/>
        </p:nvSpPr>
        <p:spPr>
          <a:xfrm>
            <a:off x="685800" y="1800151"/>
            <a:ext cx="7772400" cy="4247317"/>
          </a:xfrm>
          <a:prstGeom prst="rect">
            <a:avLst/>
          </a:prstGeom>
          <a:noFill/>
        </p:spPr>
        <p:txBody>
          <a:bodyPr wrap="square">
            <a:spAutoFit/>
          </a:bodyPr>
          <a:lstStyle/>
          <a:p>
            <a:pPr algn="l"/>
            <a:r>
              <a:rPr lang="en-GB" b="0" i="0" u="none" strike="noStrike" dirty="0">
                <a:solidFill>
                  <a:srgbClr val="272822"/>
                </a:solidFill>
                <a:effectLst/>
                <a:latin typeface="Arial" panose="020B0604020202020204" pitchFamily="34" charset="0"/>
              </a:rPr>
              <a:t>1- </a:t>
            </a:r>
            <a:r>
              <a:rPr lang="en-GB" b="1" i="0" u="none" strike="noStrike" dirty="0">
                <a:solidFill>
                  <a:srgbClr val="272822"/>
                </a:solidFill>
                <a:effectLst/>
                <a:latin typeface="Arial" panose="020B0604020202020204" pitchFamily="34" charset="0"/>
              </a:rPr>
              <a:t>Basics of agent-based </a:t>
            </a:r>
            <a:r>
              <a:rPr lang="en-GB" b="1" i="0" u="none" strike="noStrike" dirty="0" err="1">
                <a:solidFill>
                  <a:srgbClr val="272822"/>
                </a:solidFill>
                <a:effectLst/>
                <a:latin typeface="Arial" panose="020B0604020202020204" pitchFamily="34" charset="0"/>
              </a:rPr>
              <a:t>modeling</a:t>
            </a:r>
            <a:r>
              <a:rPr lang="en-GB" b="1" i="0" u="none" strike="noStrike" dirty="0">
                <a:solidFill>
                  <a:srgbClr val="272822"/>
                </a:solidFill>
                <a:effectLst/>
                <a:latin typeface="Arial" panose="020B0604020202020204" pitchFamily="34" charset="0"/>
              </a:rPr>
              <a:t>: the micro-macro gap</a:t>
            </a:r>
            <a:r>
              <a:rPr lang="en-GB" b="0" i="0" u="none" strike="noStrike" dirty="0">
                <a:solidFill>
                  <a:srgbClr val="272822"/>
                </a:solidFill>
                <a:effectLst/>
                <a:latin typeface="Arial" panose="020B0604020202020204" pitchFamily="34" charset="0"/>
              </a:rPr>
              <a:t> </a:t>
            </a:r>
          </a:p>
          <a:p>
            <a:pPr algn="l"/>
            <a:endParaRPr lang="en-GB" b="0" i="0" u="none" strike="noStrike" dirty="0">
              <a:solidFill>
                <a:srgbClr val="272822"/>
              </a:solidFill>
              <a:effectLst/>
              <a:latin typeface="Arial" panose="020B0604020202020204" pitchFamily="34" charset="0"/>
            </a:endParaRPr>
          </a:p>
          <a:p>
            <a:pPr algn="l"/>
            <a:r>
              <a:rPr lang="en-GB" b="0" i="0" u="none" strike="noStrike" dirty="0">
                <a:solidFill>
                  <a:srgbClr val="272822"/>
                </a:solidFill>
                <a:effectLst/>
                <a:latin typeface="Arial" panose="020B0604020202020204" pitchFamily="34" charset="0"/>
              </a:rPr>
              <a:t>2- </a:t>
            </a:r>
            <a:r>
              <a:rPr lang="en-GB" b="1" i="0" u="none" strike="noStrike" dirty="0">
                <a:solidFill>
                  <a:srgbClr val="272822"/>
                </a:solidFill>
                <a:effectLst/>
                <a:latin typeface="Arial" panose="020B0604020202020204" pitchFamily="34" charset="0"/>
              </a:rPr>
              <a:t>Modelling segregation: Schelling's model</a:t>
            </a:r>
            <a:r>
              <a:rPr lang="en-GB" b="0" i="0" u="none" strike="noStrike" dirty="0">
                <a:solidFill>
                  <a:srgbClr val="272822"/>
                </a:solidFill>
                <a:effectLst/>
                <a:latin typeface="Arial" panose="020B0604020202020204" pitchFamily="34" charset="0"/>
              </a:rPr>
              <a:t> </a:t>
            </a:r>
            <a:br>
              <a:rPr lang="en-GB" b="0" i="0" u="none" strike="noStrike" dirty="0">
                <a:solidFill>
                  <a:srgbClr val="272822"/>
                </a:solidFill>
                <a:effectLst/>
                <a:latin typeface="Arial" panose="020B0604020202020204" pitchFamily="34" charset="0"/>
              </a:rPr>
            </a:br>
            <a:r>
              <a:rPr lang="en-GB" b="0" i="1" u="none" strike="noStrike" dirty="0">
                <a:solidFill>
                  <a:srgbClr val="272822"/>
                </a:solidFill>
                <a:effectLst/>
                <a:latin typeface="Arial" panose="020B0604020202020204" pitchFamily="34" charset="0"/>
              </a:rPr>
              <a:t>Tutorial: ABM basics in Python with Mesa </a:t>
            </a:r>
          </a:p>
          <a:p>
            <a:pPr algn="l"/>
            <a:endParaRPr lang="en-GB" b="0" i="0" u="none" strike="noStrike" dirty="0">
              <a:solidFill>
                <a:srgbClr val="272822"/>
              </a:solidFill>
              <a:effectLst/>
              <a:latin typeface="Arial" panose="020B0604020202020204" pitchFamily="34" charset="0"/>
            </a:endParaRPr>
          </a:p>
          <a:p>
            <a:pPr algn="l"/>
            <a:r>
              <a:rPr lang="en-GB" b="0" i="0" u="none" strike="noStrike" dirty="0">
                <a:solidFill>
                  <a:srgbClr val="272822"/>
                </a:solidFill>
                <a:effectLst/>
                <a:latin typeface="Arial" panose="020B0604020202020204" pitchFamily="34" charset="0"/>
              </a:rPr>
              <a:t>3- </a:t>
            </a:r>
            <a:r>
              <a:rPr lang="en-GB" b="1" i="0" u="none" strike="noStrike" dirty="0">
                <a:solidFill>
                  <a:srgbClr val="272822"/>
                </a:solidFill>
                <a:effectLst/>
                <a:latin typeface="Arial" panose="020B0604020202020204" pitchFamily="34" charset="0"/>
              </a:rPr>
              <a:t>Modelling cultures</a:t>
            </a:r>
            <a:r>
              <a:rPr lang="en-GB" b="0" i="0" u="none" strike="noStrike" dirty="0">
                <a:solidFill>
                  <a:srgbClr val="272822"/>
                </a:solidFill>
                <a:effectLst/>
                <a:latin typeface="Arial" panose="020B0604020202020204" pitchFamily="34" charset="0"/>
              </a:rPr>
              <a:t> </a:t>
            </a:r>
            <a:br>
              <a:rPr lang="en-GB" b="0" i="0" u="none" strike="noStrike" dirty="0">
                <a:solidFill>
                  <a:srgbClr val="272822"/>
                </a:solidFill>
                <a:effectLst/>
                <a:latin typeface="Arial" panose="020B0604020202020204" pitchFamily="34" charset="0"/>
              </a:rPr>
            </a:br>
            <a:r>
              <a:rPr lang="en-GB" b="0" i="1" u="none" strike="noStrike" dirty="0">
                <a:solidFill>
                  <a:srgbClr val="272822"/>
                </a:solidFill>
                <a:effectLst/>
                <a:latin typeface="Arial" panose="020B0604020202020204" pitchFamily="34" charset="0"/>
              </a:rPr>
              <a:t>Tutorial: ABM basics in Python with Mesa</a:t>
            </a:r>
          </a:p>
          <a:p>
            <a:endParaRPr lang="en-GB" b="1" i="0" u="none" strike="noStrike" dirty="0">
              <a:effectLst/>
              <a:latin typeface="var(--header-font-family)"/>
            </a:endParaRPr>
          </a:p>
          <a:p>
            <a:pPr algn="l"/>
            <a:r>
              <a:rPr lang="en-GB" b="1" i="0" u="none" strike="noStrike" dirty="0">
                <a:solidFill>
                  <a:srgbClr val="272822"/>
                </a:solidFill>
                <a:effectLst/>
                <a:latin typeface="Arial" panose="020B0604020202020204" pitchFamily="34" charset="0"/>
              </a:rPr>
              <a:t>4- Basics of spreading: </a:t>
            </a:r>
            <a:r>
              <a:rPr lang="en-GB" b="1" i="0" u="none" strike="noStrike" dirty="0" err="1">
                <a:solidFill>
                  <a:srgbClr val="272822"/>
                </a:solidFill>
                <a:effectLst/>
                <a:latin typeface="Arial" panose="020B0604020202020204" pitchFamily="34" charset="0"/>
              </a:rPr>
              <a:t>Granovetter's</a:t>
            </a:r>
            <a:r>
              <a:rPr lang="en-GB" b="1" i="0" u="none" strike="noStrike" dirty="0">
                <a:solidFill>
                  <a:srgbClr val="272822"/>
                </a:solidFill>
                <a:effectLst/>
                <a:latin typeface="Arial" panose="020B0604020202020204" pitchFamily="34" charset="0"/>
              </a:rPr>
              <a:t> threshold model</a:t>
            </a:r>
            <a:r>
              <a:rPr lang="en-GB" b="0" i="0" u="none" strike="noStrike" dirty="0">
                <a:solidFill>
                  <a:srgbClr val="272822"/>
                </a:solidFill>
                <a:effectLst/>
                <a:latin typeface="Arial" panose="020B0604020202020204" pitchFamily="34" charset="0"/>
              </a:rPr>
              <a:t> </a:t>
            </a:r>
            <a:br>
              <a:rPr lang="en-GB" b="0" i="0" u="none" strike="noStrike" dirty="0">
                <a:solidFill>
                  <a:srgbClr val="272822"/>
                </a:solidFill>
                <a:effectLst/>
                <a:latin typeface="Arial" panose="020B0604020202020204" pitchFamily="34" charset="0"/>
              </a:rPr>
            </a:br>
            <a:endParaRPr lang="en-GB" b="0" i="0" u="none" strike="noStrike" dirty="0">
              <a:solidFill>
                <a:srgbClr val="272822"/>
              </a:solidFill>
              <a:effectLst/>
              <a:latin typeface="Arial" panose="020B0604020202020204" pitchFamily="34" charset="0"/>
            </a:endParaRPr>
          </a:p>
          <a:p>
            <a:pPr algn="l"/>
            <a:r>
              <a:rPr lang="en-GB" b="0" i="0" u="none" strike="noStrike" dirty="0">
                <a:solidFill>
                  <a:srgbClr val="272822"/>
                </a:solidFill>
                <a:effectLst/>
                <a:latin typeface="Arial" panose="020B0604020202020204" pitchFamily="34" charset="0"/>
              </a:rPr>
              <a:t>5- </a:t>
            </a:r>
            <a:r>
              <a:rPr lang="en-GB" b="1" i="0" u="none" strike="noStrike" dirty="0">
                <a:solidFill>
                  <a:srgbClr val="272822"/>
                </a:solidFill>
                <a:effectLst/>
                <a:latin typeface="Arial" panose="020B0604020202020204" pitchFamily="34" charset="0"/>
              </a:rPr>
              <a:t>Opinion dynamics</a:t>
            </a:r>
            <a:r>
              <a:rPr lang="en-GB" b="0" i="0" u="none" strike="noStrike" dirty="0">
                <a:solidFill>
                  <a:srgbClr val="272822"/>
                </a:solidFill>
                <a:effectLst/>
                <a:latin typeface="Arial" panose="020B0604020202020204" pitchFamily="34" charset="0"/>
              </a:rPr>
              <a:t> </a:t>
            </a:r>
            <a:endParaRPr lang="en-GB" b="0" i="1" u="none" strike="noStrike" dirty="0">
              <a:solidFill>
                <a:srgbClr val="272822"/>
              </a:solidFill>
              <a:effectLst/>
              <a:latin typeface="Arial" panose="020B0604020202020204" pitchFamily="34" charset="0"/>
            </a:endParaRPr>
          </a:p>
          <a:p>
            <a:pPr algn="l"/>
            <a:endParaRPr lang="en-GB" b="0" i="0" u="none" strike="noStrike" dirty="0">
              <a:solidFill>
                <a:srgbClr val="272822"/>
              </a:solidFill>
              <a:effectLst/>
              <a:latin typeface="Arial" panose="020B0604020202020204" pitchFamily="34" charset="0"/>
            </a:endParaRPr>
          </a:p>
          <a:p>
            <a:pPr algn="l"/>
            <a:r>
              <a:rPr lang="en-GB" b="0" i="0" u="none" strike="noStrike" dirty="0">
                <a:solidFill>
                  <a:srgbClr val="272822"/>
                </a:solidFill>
                <a:effectLst/>
                <a:latin typeface="Arial" panose="020B0604020202020204" pitchFamily="34" charset="0"/>
              </a:rPr>
              <a:t>6- </a:t>
            </a:r>
            <a:r>
              <a:rPr lang="en-GB" b="1" i="0" u="none" strike="noStrike" dirty="0">
                <a:solidFill>
                  <a:srgbClr val="272822"/>
                </a:solidFill>
                <a:effectLst/>
                <a:latin typeface="Arial" panose="020B0604020202020204" pitchFamily="34" charset="0"/>
              </a:rPr>
              <a:t>Information spreading dynamics</a:t>
            </a:r>
            <a:br>
              <a:rPr lang="en-GB" b="0" i="0" u="none" strike="noStrike" dirty="0">
                <a:solidFill>
                  <a:srgbClr val="272822"/>
                </a:solidFill>
                <a:effectLst/>
                <a:latin typeface="Arial" panose="020B0604020202020204" pitchFamily="34" charset="0"/>
              </a:rPr>
            </a:br>
            <a:r>
              <a:rPr lang="en-GB" b="0" i="0" u="none" strike="noStrike" dirty="0">
                <a:solidFill>
                  <a:srgbClr val="272822"/>
                </a:solidFill>
                <a:effectLst/>
                <a:latin typeface="Arial" panose="020B0604020202020204" pitchFamily="34" charset="0"/>
              </a:rPr>
              <a:t>Guest lecture by </a:t>
            </a:r>
            <a:r>
              <a:rPr lang="en-GB" dirty="0">
                <a:solidFill>
                  <a:srgbClr val="272822"/>
                </a:solidFill>
              </a:rPr>
              <a:t>P</a:t>
            </a:r>
            <a:r>
              <a:rPr lang="en-GB" b="0" i="0" u="none" strike="noStrike" dirty="0">
                <a:solidFill>
                  <a:srgbClr val="272822"/>
                </a:solidFill>
                <a:effectLst/>
                <a:latin typeface="Arial" panose="020B0604020202020204" pitchFamily="34" charset="0"/>
              </a:rPr>
              <a:t>rof. Jana </a:t>
            </a:r>
            <a:r>
              <a:rPr lang="en-GB" b="0" i="0" u="none" strike="noStrike" dirty="0" err="1">
                <a:solidFill>
                  <a:srgbClr val="272822"/>
                </a:solidFill>
                <a:effectLst/>
                <a:latin typeface="Arial" panose="020B0604020202020204" pitchFamily="34" charset="0"/>
              </a:rPr>
              <a:t>Lasser</a:t>
            </a:r>
            <a:endParaRPr lang="en-GB" b="0" i="0" u="none" strike="noStrike" dirty="0">
              <a:solidFill>
                <a:srgbClr val="272822"/>
              </a:solidFill>
              <a:effectLst/>
              <a:latin typeface="Arial" panose="020B0604020202020204" pitchFamily="34" charset="0"/>
            </a:endParaRPr>
          </a:p>
          <a:p>
            <a:pPr algn="l"/>
            <a:endParaRPr lang="en-GB"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41389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7CF-7F28-4866-0E96-DC6ED4A4B037}"/>
              </a:ext>
            </a:extLst>
          </p:cNvPr>
          <p:cNvSpPr>
            <a:spLocks noGrp="1"/>
          </p:cNvSpPr>
          <p:nvPr>
            <p:ph type="title"/>
          </p:nvPr>
        </p:nvSpPr>
        <p:spPr/>
        <p:txBody>
          <a:bodyPr/>
          <a:lstStyle/>
          <a:p>
            <a:r>
              <a:rPr lang="en-US" dirty="0"/>
              <a:t>Course topics: </a:t>
            </a:r>
          </a:p>
        </p:txBody>
      </p:sp>
      <p:sp>
        <p:nvSpPr>
          <p:cNvPr id="5" name="TextBox 4">
            <a:extLst>
              <a:ext uri="{FF2B5EF4-FFF2-40B4-BE49-F238E27FC236}">
                <a16:creationId xmlns:a16="http://schemas.microsoft.com/office/drawing/2014/main" id="{5EEB3794-B4E6-525F-6D7F-0FBABAC47728}"/>
              </a:ext>
            </a:extLst>
          </p:cNvPr>
          <p:cNvSpPr txBox="1"/>
          <p:nvPr/>
        </p:nvSpPr>
        <p:spPr>
          <a:xfrm>
            <a:off x="543697" y="1544595"/>
            <a:ext cx="7772400" cy="3970318"/>
          </a:xfrm>
          <a:prstGeom prst="rect">
            <a:avLst/>
          </a:prstGeom>
          <a:noFill/>
        </p:spPr>
        <p:txBody>
          <a:bodyPr wrap="square">
            <a:spAutoFit/>
          </a:bodyPr>
          <a:lstStyle/>
          <a:p>
            <a:pPr algn="l"/>
            <a:endParaRPr lang="en-GB" b="0" i="0" u="none" strike="noStrike" dirty="0">
              <a:solidFill>
                <a:srgbClr val="272822"/>
              </a:solidFill>
              <a:effectLst/>
              <a:latin typeface="Arial" panose="020B0604020202020204" pitchFamily="34" charset="0"/>
            </a:endParaRPr>
          </a:p>
          <a:p>
            <a:pPr algn="l"/>
            <a:r>
              <a:rPr lang="en-GB" b="0" i="1" u="none" strike="noStrike" dirty="0">
                <a:solidFill>
                  <a:srgbClr val="272822"/>
                </a:solidFill>
                <a:effectLst/>
                <a:latin typeface="Arial" panose="020B0604020202020204" pitchFamily="34" charset="0"/>
              </a:rPr>
              <a:t>No class between </a:t>
            </a:r>
            <a:r>
              <a:rPr lang="en-GB" i="1" dirty="0">
                <a:solidFill>
                  <a:srgbClr val="272822"/>
                </a:solidFill>
              </a:rPr>
              <a:t>14</a:t>
            </a:r>
            <a:r>
              <a:rPr lang="en-GB" b="0" i="1" u="none" strike="noStrike" dirty="0">
                <a:solidFill>
                  <a:srgbClr val="272822"/>
                </a:solidFill>
                <a:effectLst/>
                <a:latin typeface="Arial" panose="020B0604020202020204" pitchFamily="34" charset="0"/>
              </a:rPr>
              <a:t>.04.2025 and 25.04.2025: </a:t>
            </a:r>
            <a:r>
              <a:rPr lang="en-GB" b="1" i="1" u="none" strike="noStrike" dirty="0">
                <a:solidFill>
                  <a:srgbClr val="272822"/>
                </a:solidFill>
                <a:effectLst/>
                <a:latin typeface="Arial" panose="020B0604020202020204" pitchFamily="34" charset="0"/>
              </a:rPr>
              <a:t>Easter holidays</a:t>
            </a:r>
            <a:endParaRPr lang="en-GB" b="1" i="0" u="none" strike="noStrike" dirty="0">
              <a:effectLst/>
              <a:latin typeface="var(--header-font-family)"/>
            </a:endParaRPr>
          </a:p>
          <a:p>
            <a:pPr algn="l"/>
            <a:endParaRPr lang="en-GB" b="1" i="0" u="none" strike="noStrike" dirty="0">
              <a:solidFill>
                <a:srgbClr val="272822"/>
              </a:solidFill>
              <a:effectLst/>
              <a:latin typeface="Arial" panose="020B0604020202020204" pitchFamily="34" charset="0"/>
            </a:endParaRPr>
          </a:p>
          <a:p>
            <a:pPr algn="l"/>
            <a:r>
              <a:rPr lang="en-GB" b="1" i="0" u="none" strike="noStrike" dirty="0">
                <a:solidFill>
                  <a:srgbClr val="272822"/>
                </a:solidFill>
                <a:effectLst/>
                <a:latin typeface="Arial" panose="020B0604020202020204" pitchFamily="34" charset="0"/>
              </a:rPr>
              <a:t>7- Basic network models </a:t>
            </a:r>
            <a:br>
              <a:rPr lang="en-GB" b="1" i="0" u="none" strike="noStrike" dirty="0">
                <a:solidFill>
                  <a:srgbClr val="272822"/>
                </a:solidFill>
                <a:effectLst/>
                <a:latin typeface="Arial" panose="020B0604020202020204" pitchFamily="34" charset="0"/>
              </a:rPr>
            </a:br>
            <a:endParaRPr lang="en-GB" b="1" i="0" u="none" strike="noStrike" dirty="0">
              <a:solidFill>
                <a:srgbClr val="272822"/>
              </a:solidFill>
              <a:effectLst/>
              <a:latin typeface="Arial" panose="020B0604020202020204" pitchFamily="34" charset="0"/>
            </a:endParaRPr>
          </a:p>
          <a:p>
            <a:pPr algn="l"/>
            <a:r>
              <a:rPr lang="en-GB" b="1" i="0" u="none" strike="noStrike" dirty="0">
                <a:solidFill>
                  <a:srgbClr val="272822"/>
                </a:solidFill>
                <a:effectLst/>
                <a:latin typeface="Arial" panose="020B0604020202020204" pitchFamily="34" charset="0"/>
              </a:rPr>
              <a:t>8- Modelling small worlds </a:t>
            </a:r>
            <a:endParaRPr lang="en-GB" b="1" i="1" u="none" strike="noStrike" dirty="0">
              <a:solidFill>
                <a:srgbClr val="272822"/>
              </a:solidFill>
              <a:effectLst/>
              <a:latin typeface="Arial" panose="020B0604020202020204" pitchFamily="34" charset="0"/>
            </a:endParaRPr>
          </a:p>
          <a:p>
            <a:pPr algn="l"/>
            <a:endParaRPr lang="en-GB" b="1" i="0" u="none" strike="noStrike" dirty="0">
              <a:solidFill>
                <a:srgbClr val="272822"/>
              </a:solidFill>
              <a:effectLst/>
              <a:latin typeface="Arial" panose="020B0604020202020204" pitchFamily="34" charset="0"/>
            </a:endParaRPr>
          </a:p>
          <a:p>
            <a:pPr algn="l"/>
            <a:r>
              <a:rPr lang="en-GB" b="1" i="0" u="none" strike="noStrike" dirty="0">
                <a:solidFill>
                  <a:srgbClr val="272822"/>
                </a:solidFill>
                <a:effectLst/>
                <a:latin typeface="Arial" panose="020B0604020202020204" pitchFamily="34" charset="0"/>
              </a:rPr>
              <a:t>9- Scale-free networks</a:t>
            </a:r>
          </a:p>
          <a:p>
            <a:pPr algn="l"/>
            <a:endParaRPr lang="en-GB" b="1" dirty="0">
              <a:solidFill>
                <a:srgbClr val="272822"/>
              </a:solidFill>
            </a:endParaRPr>
          </a:p>
          <a:p>
            <a:pPr algn="l"/>
            <a:r>
              <a:rPr lang="en-GB" b="1" dirty="0">
                <a:solidFill>
                  <a:srgbClr val="272822"/>
                </a:solidFill>
              </a:rPr>
              <a:t>10 </a:t>
            </a:r>
            <a:r>
              <a:rPr lang="en-GB" b="1" i="0" u="none" strike="noStrike" dirty="0">
                <a:solidFill>
                  <a:srgbClr val="272822"/>
                </a:solidFill>
                <a:effectLst/>
                <a:latin typeface="Arial" panose="020B0604020202020204" pitchFamily="34" charset="0"/>
              </a:rPr>
              <a:t>- Game theory </a:t>
            </a:r>
            <a:endParaRPr lang="en-GB" b="1" i="1" dirty="0">
              <a:solidFill>
                <a:srgbClr val="272822"/>
              </a:solidFill>
            </a:endParaRPr>
          </a:p>
          <a:p>
            <a:pPr algn="l"/>
            <a:endParaRPr lang="en-GB" b="1" i="0" u="none" strike="noStrike" dirty="0">
              <a:solidFill>
                <a:srgbClr val="272822"/>
              </a:solidFill>
              <a:effectLst/>
              <a:latin typeface="Arial" panose="020B0604020202020204" pitchFamily="34" charset="0"/>
            </a:endParaRPr>
          </a:p>
          <a:p>
            <a:pPr algn="l"/>
            <a:r>
              <a:rPr lang="en-GB" b="1" dirty="0">
                <a:solidFill>
                  <a:srgbClr val="272822"/>
                </a:solidFill>
              </a:rPr>
              <a:t>11</a:t>
            </a:r>
            <a:r>
              <a:rPr lang="en-GB" b="1" i="0" u="none" strike="noStrike" dirty="0">
                <a:solidFill>
                  <a:srgbClr val="272822"/>
                </a:solidFill>
                <a:effectLst/>
                <a:latin typeface="Arial" panose="020B0604020202020204" pitchFamily="34" charset="0"/>
              </a:rPr>
              <a:t>- Project final presentations, 4 hours , 15.06.2025</a:t>
            </a:r>
          </a:p>
          <a:p>
            <a:pPr algn="l"/>
            <a:r>
              <a:rPr lang="en-GB" b="0" i="0" u="none" strike="noStrike" dirty="0">
                <a:solidFill>
                  <a:srgbClr val="272822"/>
                </a:solidFill>
                <a:effectLst/>
                <a:latin typeface="Arial" panose="020B0604020202020204" pitchFamily="34" charset="0"/>
              </a:rPr>
              <a:t> </a:t>
            </a:r>
            <a:endParaRPr lang="en-GB" b="0" i="1" u="none" strike="noStrike" dirty="0">
              <a:solidFill>
                <a:srgbClr val="272822"/>
              </a:solidFill>
              <a:effectLst/>
              <a:latin typeface="Arial" panose="020B0604020202020204" pitchFamily="34" charset="0"/>
            </a:endParaRPr>
          </a:p>
          <a:p>
            <a:pPr algn="l"/>
            <a:endParaRPr lang="en-GB" b="0" i="0" u="none" strike="noStrike" dirty="0">
              <a:solidFill>
                <a:srgbClr val="272822"/>
              </a:solidFill>
              <a:effectLst/>
              <a:latin typeface="Arial" panose="020B0604020202020204" pitchFamily="34" charset="0"/>
            </a:endParaRPr>
          </a:p>
        </p:txBody>
      </p:sp>
    </p:spTree>
    <p:extLst>
      <p:ext uri="{BB962C8B-B14F-4D97-AF65-F5344CB8AC3E}">
        <p14:creationId xmlns:p14="http://schemas.microsoft.com/office/powerpoint/2010/main" val="3744752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3FD8-C15E-269F-D0FF-B949F84346F1}"/>
              </a:ext>
            </a:extLst>
          </p:cNvPr>
          <p:cNvSpPr>
            <a:spLocks noGrp="1"/>
          </p:cNvSpPr>
          <p:nvPr>
            <p:ph type="title"/>
          </p:nvPr>
        </p:nvSpPr>
        <p:spPr/>
        <p:txBody>
          <a:bodyPr/>
          <a:lstStyle/>
          <a:p>
            <a:r>
              <a:rPr lang="en-US" dirty="0"/>
              <a:t>Time, place </a:t>
            </a:r>
          </a:p>
        </p:txBody>
      </p:sp>
      <p:sp>
        <p:nvSpPr>
          <p:cNvPr id="5" name="TextBox 4">
            <a:extLst>
              <a:ext uri="{FF2B5EF4-FFF2-40B4-BE49-F238E27FC236}">
                <a16:creationId xmlns:a16="http://schemas.microsoft.com/office/drawing/2014/main" id="{3FA4E319-624F-17BB-DA83-ADC482723992}"/>
              </a:ext>
            </a:extLst>
          </p:cNvPr>
          <p:cNvSpPr txBox="1"/>
          <p:nvPr/>
        </p:nvSpPr>
        <p:spPr>
          <a:xfrm>
            <a:off x="457200" y="1519881"/>
            <a:ext cx="8229600" cy="4801314"/>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Lecture time: Wednesdays at 15:00 (sharp)</a:t>
            </a:r>
          </a:p>
          <a:p>
            <a:pPr algn="l"/>
            <a:r>
              <a:rPr lang="en-GB" b="0" i="0" u="none" strike="noStrike" dirty="0">
                <a:solidFill>
                  <a:srgbClr val="272822"/>
                </a:solidFill>
                <a:effectLst/>
                <a:latin typeface="Arial" panose="020B0604020202020204" pitchFamily="34" charset="0"/>
              </a:rPr>
              <a:t>Lecture place: </a:t>
            </a:r>
            <a:r>
              <a:rPr lang="en-GB" b="1" i="0" u="none" strike="noStrike" dirty="0">
                <a:solidFill>
                  <a:srgbClr val="3C4043"/>
                </a:solidFill>
                <a:effectLst/>
                <a:latin typeface="Roboto" panose="02000000000000000000" pitchFamily="2" charset="0"/>
              </a:rPr>
              <a:t>HS A (NT01004)</a:t>
            </a:r>
          </a:p>
          <a:p>
            <a:pPr algn="l"/>
            <a:endParaRPr lang="en-GB" b="1" i="0" u="none" strike="noStrike" dirty="0">
              <a:solidFill>
                <a:srgbClr val="3C4043"/>
              </a:solidFill>
              <a:effectLst/>
              <a:latin typeface="Roboto" panose="02000000000000000000" pitchFamily="2" charset="0"/>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 Exercise group 18:00 – 19:00 </a:t>
            </a:r>
            <a:r>
              <a:rPr lang="en-GB" b="1" i="0" u="none" strike="noStrike" dirty="0">
                <a:solidFill>
                  <a:srgbClr val="272822"/>
                </a:solidFill>
                <a:effectLst/>
                <a:latin typeface="Arial" panose="020B0604020202020204" pitchFamily="34" charset="0"/>
              </a:rPr>
              <a:t>HS E (NT01088)</a:t>
            </a:r>
          </a:p>
          <a:p>
            <a:pPr algn="l">
              <a:buFont typeface="Arial" panose="020B0604020202020204" pitchFamily="34" charset="0"/>
              <a:buChar char="•"/>
            </a:pPr>
            <a:endParaRPr lang="en-GB" dirty="0">
              <a:solidFill>
                <a:srgbClr val="272822"/>
              </a:solidFill>
            </a:endParaRP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Handouts, codes, and data can be found on the TC and </a:t>
            </a:r>
            <a:r>
              <a:rPr lang="en-GB" b="0" i="0" u="none" strike="noStrike" dirty="0" err="1">
                <a:solidFill>
                  <a:srgbClr val="272822"/>
                </a:solidFill>
                <a:effectLst/>
                <a:latin typeface="Arial" panose="020B0604020202020204" pitchFamily="34" charset="0"/>
              </a:rPr>
              <a:t>Github</a:t>
            </a:r>
            <a:r>
              <a:rPr lang="en-GB" b="0" i="0" u="none" strike="noStrike" dirty="0">
                <a:solidFill>
                  <a:srgbClr val="272822"/>
                </a:solidFill>
                <a:effectLst/>
                <a:latin typeface="Arial" panose="020B0604020202020204" pitchFamily="34" charset="0"/>
              </a:rPr>
              <a:t> repository of the course: </a:t>
            </a:r>
            <a:r>
              <a:rPr lang="en-GB" b="0" i="0" u="none" strike="noStrike" dirty="0" err="1">
                <a:solidFill>
                  <a:srgbClr val="272822"/>
                </a:solidFill>
                <a:effectLst/>
                <a:latin typeface="Arial" panose="020B0604020202020204" pitchFamily="34" charset="0"/>
              </a:rPr>
              <a:t>github</a:t>
            </a:r>
            <a:r>
              <a:rPr lang="en-GB" b="0" i="0" u="none" strike="noStrike" dirty="0">
                <a:solidFill>
                  <a:srgbClr val="272822"/>
                </a:solidFill>
                <a:effectLst/>
                <a:latin typeface="Arial" panose="020B0604020202020204" pitchFamily="34" charset="0"/>
              </a:rPr>
              <a:t> </a:t>
            </a:r>
            <a:r>
              <a:rPr lang="en-GB" b="0" i="0" u="sng" strike="noStrike" dirty="0">
                <a:solidFill>
                  <a:srgbClr val="0070C0"/>
                </a:solidFill>
                <a:effectLst/>
                <a:latin typeface="Arial" panose="020B0604020202020204" pitchFamily="34" charset="0"/>
                <a:hlinkClick r:id="rId2">
                  <a:extLst>
                    <a:ext uri="{A12FA001-AC4F-418D-AE19-62706E023703}">
                      <ahyp:hlinkClr xmlns:ahyp="http://schemas.microsoft.com/office/drawing/2018/hyperlinkcolor" val="tx"/>
                    </a:ext>
                  </a:extLst>
                </a:hlinkClick>
              </a:rPr>
              <a:t>ComputationalModellingSocialSytems</a:t>
            </a:r>
            <a:r>
              <a:rPr lang="en-GB" b="0" i="0" u="sng" strike="noStrike" dirty="0">
                <a:solidFill>
                  <a:srgbClr val="0070C0"/>
                </a:solidFill>
                <a:effectLst/>
                <a:latin typeface="Arial" panose="020B0604020202020204" pitchFamily="34" charset="0"/>
              </a:rPr>
              <a:t>2025</a:t>
            </a:r>
          </a:p>
          <a:p>
            <a:pPr algn="l">
              <a:buFont typeface="Arial" panose="020B0604020202020204" pitchFamily="34" charset="0"/>
              <a:buChar char="•"/>
            </a:pPr>
            <a:endParaRPr lang="en-GB" b="0" i="0" u="none" strike="noStrike" dirty="0">
              <a:solidFill>
                <a:srgbClr val="0070C0"/>
              </a:solidFill>
              <a:effectLst/>
              <a:latin typeface="Arial" panose="020B0604020202020204" pitchFamily="34" charset="0"/>
            </a:endParaRPr>
          </a:p>
          <a:p>
            <a:pPr algn="l"/>
            <a:r>
              <a:rPr lang="en-GB" b="1" i="0" u="none" strike="noStrike" dirty="0">
                <a:solidFill>
                  <a:srgbClr val="272822"/>
                </a:solidFill>
                <a:effectLst/>
                <a:latin typeface="Arial" panose="020B0604020202020204" pitchFamily="34" charset="0"/>
              </a:rPr>
              <a:t>1-2 readings for each lecture:</a:t>
            </a:r>
            <a:r>
              <a:rPr lang="en-GB" b="0" i="0" u="none" strike="noStrike" dirty="0">
                <a:solidFill>
                  <a:srgbClr val="272822"/>
                </a:solidFill>
                <a:effectLst/>
                <a:latin typeface="Arial" panose="020B0604020202020204" pitchFamily="34" charset="0"/>
              </a:rPr>
              <a:t> Links on </a:t>
            </a:r>
            <a:r>
              <a:rPr lang="en-GB" b="0" i="0" u="none" strike="noStrike" dirty="0" err="1">
                <a:solidFill>
                  <a:srgbClr val="272822"/>
                </a:solidFill>
                <a:effectLst/>
                <a:latin typeface="Arial" panose="020B0604020202020204" pitchFamily="34" charset="0"/>
              </a:rPr>
              <a:t>github</a:t>
            </a:r>
            <a:r>
              <a:rPr lang="en-GB" b="0" i="0" u="none" strike="noStrike" dirty="0">
                <a:solidFill>
                  <a:srgbClr val="272822"/>
                </a:solidFill>
                <a:effectLst/>
                <a:latin typeface="Arial" panose="020B0604020202020204" pitchFamily="34" charset="0"/>
              </a:rPr>
              <a:t> and PDF on Teach </a:t>
            </a:r>
            <a:r>
              <a:rPr lang="en-GB" b="0" i="0" u="none" strike="noStrike" dirty="0" err="1">
                <a:solidFill>
                  <a:srgbClr val="272822"/>
                </a:solidFill>
                <a:effectLst/>
                <a:latin typeface="Arial" panose="020B0604020202020204" pitchFamily="34" charset="0"/>
              </a:rPr>
              <a:t>Center</a:t>
            </a:r>
            <a:endParaRPr lang="en-GB" b="0" i="0" u="none" strike="noStrike" dirty="0">
              <a:solidFill>
                <a:srgbClr val="272822"/>
              </a:solidFill>
              <a:effectLst/>
              <a:latin typeface="Arial" panose="020B0604020202020204" pitchFamily="34" charset="0"/>
            </a:endParaRPr>
          </a:p>
          <a:p>
            <a:pPr algn="l"/>
            <a:r>
              <a:rPr lang="en-GB" b="0" i="0" u="none" strike="noStrike" dirty="0">
                <a:solidFill>
                  <a:srgbClr val="272822"/>
                </a:solidFill>
                <a:effectLst/>
                <a:latin typeface="Arial" panose="020B0604020202020204" pitchFamily="34" charset="0"/>
              </a:rPr>
              <a:t>Computational Modelling of Social Systems </a:t>
            </a:r>
          </a:p>
          <a:p>
            <a:pPr algn="l"/>
            <a:endParaRPr lang="en-GB" dirty="0">
              <a:solidFill>
                <a:srgbClr val="272822"/>
              </a:solidFill>
            </a:endParaRPr>
          </a:p>
          <a:p>
            <a:pPr algn="l"/>
            <a:r>
              <a:rPr lang="en-GB" dirty="0">
                <a:solidFill>
                  <a:srgbClr val="272822"/>
                </a:solidFill>
              </a:rPr>
              <a:t>2 Assignments 25 points each: replicating 2 selected modelling papers</a:t>
            </a:r>
          </a:p>
          <a:p>
            <a:pPr algn="l"/>
            <a:endParaRPr lang="en-GB" dirty="0">
              <a:solidFill>
                <a:srgbClr val="272822"/>
              </a:solidFill>
            </a:endParaRPr>
          </a:p>
          <a:p>
            <a:pPr algn="l"/>
            <a:r>
              <a:rPr lang="en-GB" dirty="0">
                <a:solidFill>
                  <a:srgbClr val="272822"/>
                </a:solidFill>
              </a:rPr>
              <a:t>25 points: poster presentations </a:t>
            </a:r>
          </a:p>
          <a:p>
            <a:pPr algn="l"/>
            <a:r>
              <a:rPr lang="en-GB" dirty="0">
                <a:solidFill>
                  <a:srgbClr val="272822"/>
                </a:solidFill>
              </a:rPr>
              <a:t>25 points: submitting report   </a:t>
            </a:r>
          </a:p>
          <a:p>
            <a:pPr algn="l"/>
            <a:endParaRPr lang="en-GB" dirty="0">
              <a:solidFill>
                <a:srgbClr val="272822"/>
              </a:solidFill>
            </a:endParaRPr>
          </a:p>
          <a:p>
            <a:pPr algn="l"/>
            <a:endParaRPr lang="en-GB" dirty="0">
              <a:solidFill>
                <a:srgbClr val="272822"/>
              </a:solidFill>
            </a:endParaRPr>
          </a:p>
        </p:txBody>
      </p:sp>
    </p:spTree>
    <p:extLst>
      <p:ext uri="{BB962C8B-B14F-4D97-AF65-F5344CB8AC3E}">
        <p14:creationId xmlns:p14="http://schemas.microsoft.com/office/powerpoint/2010/main" val="1591605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D766-2685-EE58-11E7-3D1BDDF91B1C}"/>
              </a:ext>
            </a:extLst>
          </p:cNvPr>
          <p:cNvSpPr>
            <a:spLocks noGrp="1"/>
          </p:cNvSpPr>
          <p:nvPr>
            <p:ph type="title"/>
          </p:nvPr>
        </p:nvSpPr>
        <p:spPr>
          <a:xfrm>
            <a:off x="852617" y="328141"/>
            <a:ext cx="7772400" cy="1324490"/>
          </a:xfrm>
        </p:spPr>
        <p:txBody>
          <a:bodyPr/>
          <a:lstStyle/>
          <a:p>
            <a:r>
              <a:rPr lang="en-US" dirty="0"/>
              <a:t>Suggested inspirations for modeling exercise and final presentation  </a:t>
            </a:r>
          </a:p>
        </p:txBody>
      </p:sp>
      <p:pic>
        <p:nvPicPr>
          <p:cNvPr id="3" name="Picture 2">
            <a:extLst>
              <a:ext uri="{FF2B5EF4-FFF2-40B4-BE49-F238E27FC236}">
                <a16:creationId xmlns:a16="http://schemas.microsoft.com/office/drawing/2014/main" id="{6BEA8E19-223D-D06B-7110-967D08BCFD97}"/>
              </a:ext>
            </a:extLst>
          </p:cNvPr>
          <p:cNvPicPr>
            <a:picLocks noChangeAspect="1"/>
          </p:cNvPicPr>
          <p:nvPr/>
        </p:nvPicPr>
        <p:blipFill>
          <a:blip r:embed="rId2"/>
          <a:stretch>
            <a:fillRect/>
          </a:stretch>
        </p:blipFill>
        <p:spPr>
          <a:xfrm>
            <a:off x="3458353" y="2360427"/>
            <a:ext cx="5359821" cy="1122717"/>
          </a:xfrm>
          <a:prstGeom prst="rect">
            <a:avLst/>
          </a:prstGeom>
        </p:spPr>
      </p:pic>
      <p:pic>
        <p:nvPicPr>
          <p:cNvPr id="15362" name="Picture 2" descr="Explaining Social Behavior: More Nuts and Bolts for the Social Sciences -  Elster, Jon: 9780521777445 - AbeBooks">
            <a:extLst>
              <a:ext uri="{FF2B5EF4-FFF2-40B4-BE49-F238E27FC236}">
                <a16:creationId xmlns:a16="http://schemas.microsoft.com/office/drawing/2014/main" id="{9C42FDD7-22E3-C355-B047-208A12D81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34" y="2199502"/>
            <a:ext cx="2875357" cy="43303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Model Thinker: What You Need to Know to Make Data Work for You:  9780465094622: Medicine &amp; Health Science Books @ Amazon.com">
            <a:extLst>
              <a:ext uri="{FF2B5EF4-FFF2-40B4-BE49-F238E27FC236}">
                <a16:creationId xmlns:a16="http://schemas.microsoft.com/office/drawing/2014/main" id="{57FC3A12-6F41-609D-3F39-E190D598EB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567" y="3239386"/>
            <a:ext cx="2059391" cy="319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96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0F28-175B-4AF3-8C65-B25F461A8F87}"/>
              </a:ext>
            </a:extLst>
          </p:cNvPr>
          <p:cNvSpPr>
            <a:spLocks noGrp="1"/>
          </p:cNvSpPr>
          <p:nvPr>
            <p:ph type="title"/>
          </p:nvPr>
        </p:nvSpPr>
        <p:spPr/>
        <p:txBody>
          <a:bodyPr/>
          <a:lstStyle/>
          <a:p>
            <a:r>
              <a:rPr lang="en-US" sz="3800" dirty="0"/>
              <a:t>Attention!!!</a:t>
            </a:r>
            <a:endParaRPr lang="de-DE" sz="3800" dirty="0"/>
          </a:p>
        </p:txBody>
      </p:sp>
      <p:sp>
        <p:nvSpPr>
          <p:cNvPr id="3" name="TextBox 2">
            <a:extLst>
              <a:ext uri="{FF2B5EF4-FFF2-40B4-BE49-F238E27FC236}">
                <a16:creationId xmlns:a16="http://schemas.microsoft.com/office/drawing/2014/main" id="{32DD434C-9D87-4721-B53E-FF3A997CC5AB}"/>
              </a:ext>
            </a:extLst>
          </p:cNvPr>
          <p:cNvSpPr txBox="1"/>
          <p:nvPr/>
        </p:nvSpPr>
        <p:spPr>
          <a:xfrm>
            <a:off x="1376978" y="2086984"/>
            <a:ext cx="6443831" cy="2769989"/>
          </a:xfrm>
          <a:prstGeom prst="rect">
            <a:avLst/>
          </a:prstGeom>
          <a:noFill/>
        </p:spPr>
        <p:txBody>
          <a:bodyPr wrap="square" rtlCol="0">
            <a:spAutoFit/>
          </a:bodyPr>
          <a:lstStyle/>
          <a:p>
            <a:r>
              <a:rPr lang="en-US" sz="2600" dirty="0"/>
              <a:t>Until next week please!!!</a:t>
            </a:r>
          </a:p>
          <a:p>
            <a:endParaRPr lang="en-US" sz="2600" dirty="0"/>
          </a:p>
          <a:p>
            <a:r>
              <a:rPr lang="en-US" sz="2600" dirty="0"/>
              <a:t>Update Python to version 3.11 or newer</a:t>
            </a:r>
          </a:p>
          <a:p>
            <a:endParaRPr lang="en-US" sz="2600" dirty="0"/>
          </a:p>
          <a:p>
            <a:r>
              <a:rPr lang="en-US" sz="2600" dirty="0"/>
              <a:t>Update install Mesa with version 3.1 or newer</a:t>
            </a:r>
          </a:p>
          <a:p>
            <a:endParaRPr lang="de-DE" dirty="0"/>
          </a:p>
        </p:txBody>
      </p:sp>
    </p:spTree>
    <p:extLst>
      <p:ext uri="{BB962C8B-B14F-4D97-AF65-F5344CB8AC3E}">
        <p14:creationId xmlns:p14="http://schemas.microsoft.com/office/powerpoint/2010/main" val="358069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F0A4-C0A3-62E7-CDC1-223E7F1912CD}"/>
              </a:ext>
            </a:extLst>
          </p:cNvPr>
          <p:cNvSpPr>
            <a:spLocks noGrp="1"/>
          </p:cNvSpPr>
          <p:nvPr>
            <p:ph type="title"/>
          </p:nvPr>
        </p:nvSpPr>
        <p:spPr/>
        <p:txBody>
          <a:bodyPr/>
          <a:lstStyle/>
          <a:p>
            <a:r>
              <a:rPr lang="en-US" dirty="0"/>
              <a:t>Why models?</a:t>
            </a:r>
          </a:p>
        </p:txBody>
      </p:sp>
      <p:sp>
        <p:nvSpPr>
          <p:cNvPr id="4" name="TextBox 3">
            <a:extLst>
              <a:ext uri="{FF2B5EF4-FFF2-40B4-BE49-F238E27FC236}">
                <a16:creationId xmlns:a16="http://schemas.microsoft.com/office/drawing/2014/main" id="{C79C6C27-FC33-554E-2854-EBE356799DDF}"/>
              </a:ext>
            </a:extLst>
          </p:cNvPr>
          <p:cNvSpPr txBox="1"/>
          <p:nvPr/>
        </p:nvSpPr>
        <p:spPr>
          <a:xfrm>
            <a:off x="444843" y="1779374"/>
            <a:ext cx="7982465" cy="2585323"/>
          </a:xfrm>
          <a:prstGeom prst="rect">
            <a:avLst/>
          </a:prstGeom>
          <a:noFill/>
        </p:spPr>
        <p:txBody>
          <a:bodyPr wrap="square">
            <a:spAutoFit/>
          </a:bodyPr>
          <a:lstStyle/>
          <a:p>
            <a:r>
              <a:rPr lang="en-US" dirty="0"/>
              <a:t>Models are the construction of reality and a way of explaining what we see in the world. </a:t>
            </a:r>
          </a:p>
          <a:p>
            <a:endParaRPr lang="en-US" dirty="0"/>
          </a:p>
          <a:p>
            <a:r>
              <a:rPr lang="en-US" b="1" dirty="0"/>
              <a:t>Without models, we can’t explain why we see what we see.</a:t>
            </a:r>
            <a:r>
              <a:rPr lang="en-US" dirty="0"/>
              <a:t> Models make us smarter and help us not only understand the world but also say something about the future or even </a:t>
            </a:r>
            <a:r>
              <a:rPr lang="en-US" b="1" dirty="0"/>
              <a:t>build the future </a:t>
            </a:r>
          </a:p>
          <a:p>
            <a:endParaRPr lang="en-US" dirty="0"/>
          </a:p>
          <a:p>
            <a:r>
              <a:rPr lang="en-US" dirty="0"/>
              <a:t>In a broader sense, </a:t>
            </a:r>
            <a:r>
              <a:rPr lang="en-US" b="1" dirty="0"/>
              <a:t>model thinking allows us to frame the world, make logical connections, and also reframe the world. </a:t>
            </a:r>
          </a:p>
        </p:txBody>
      </p:sp>
    </p:spTree>
    <p:extLst>
      <p:ext uri="{BB962C8B-B14F-4D97-AF65-F5344CB8AC3E}">
        <p14:creationId xmlns:p14="http://schemas.microsoft.com/office/powerpoint/2010/main" val="206012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F0A4-C0A3-62E7-CDC1-223E7F1912CD}"/>
              </a:ext>
            </a:extLst>
          </p:cNvPr>
          <p:cNvSpPr>
            <a:spLocks noGrp="1"/>
          </p:cNvSpPr>
          <p:nvPr>
            <p:ph type="title"/>
          </p:nvPr>
        </p:nvSpPr>
        <p:spPr>
          <a:xfrm>
            <a:off x="914400" y="504308"/>
            <a:ext cx="7772400" cy="681038"/>
          </a:xfrm>
        </p:spPr>
        <p:txBody>
          <a:bodyPr/>
          <a:lstStyle/>
          <a:p>
            <a:r>
              <a:rPr lang="en-US" dirty="0"/>
              <a:t>Model thinking helps us become framers </a:t>
            </a:r>
          </a:p>
        </p:txBody>
      </p:sp>
      <p:pic>
        <p:nvPicPr>
          <p:cNvPr id="4" name="Picture 3" descr="A book cover with blue text&#10;&#10;Description automatically generated">
            <a:extLst>
              <a:ext uri="{FF2B5EF4-FFF2-40B4-BE49-F238E27FC236}">
                <a16:creationId xmlns:a16="http://schemas.microsoft.com/office/drawing/2014/main" id="{6B9B7A5C-B018-360C-ABD6-DE060A113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75387"/>
            <a:ext cx="3022600" cy="4668238"/>
          </a:xfrm>
          <a:prstGeom prst="rect">
            <a:avLst/>
          </a:prstGeom>
        </p:spPr>
      </p:pic>
      <p:sp>
        <p:nvSpPr>
          <p:cNvPr id="6" name="TextBox 5">
            <a:extLst>
              <a:ext uri="{FF2B5EF4-FFF2-40B4-BE49-F238E27FC236}">
                <a16:creationId xmlns:a16="http://schemas.microsoft.com/office/drawing/2014/main" id="{8C630874-F2D4-749B-E622-43A97EBA6560}"/>
              </a:ext>
            </a:extLst>
          </p:cNvPr>
          <p:cNvSpPr txBox="1"/>
          <p:nvPr/>
        </p:nvSpPr>
        <p:spPr>
          <a:xfrm>
            <a:off x="3765550" y="1818839"/>
            <a:ext cx="4584700" cy="3139321"/>
          </a:xfrm>
          <a:prstGeom prst="rect">
            <a:avLst/>
          </a:prstGeom>
          <a:noFill/>
        </p:spPr>
        <p:txBody>
          <a:bodyPr wrap="square">
            <a:spAutoFit/>
          </a:bodyPr>
          <a:lstStyle/>
          <a:p>
            <a:pPr algn="l"/>
            <a:r>
              <a:rPr lang="en-GB" b="1" i="1" u="none" strike="noStrike" dirty="0">
                <a:solidFill>
                  <a:srgbClr val="242424"/>
                </a:solidFill>
                <a:effectLst/>
                <a:latin typeface="source-serif-pro"/>
              </a:rPr>
              <a:t>Framers</a:t>
            </a:r>
            <a:r>
              <a:rPr lang="en-GB" b="0" i="0" u="none" strike="noStrike" dirty="0">
                <a:solidFill>
                  <a:srgbClr val="242424"/>
                </a:solidFill>
                <a:effectLst/>
                <a:latin typeface="source-serif-pro"/>
              </a:rPr>
              <a:t> is defined by the idea that when we “frame” something, we “create a mental model enabling us to see patterns,” almost able to see into the future of our ideas. </a:t>
            </a:r>
          </a:p>
          <a:p>
            <a:br>
              <a:rPr lang="en-GB" dirty="0"/>
            </a:br>
            <a:r>
              <a:rPr lang="en-GB" dirty="0"/>
              <a:t>Framing helps us in 3 dimensions:</a:t>
            </a:r>
          </a:p>
          <a:p>
            <a:endParaRPr lang="en-GB" dirty="0"/>
          </a:p>
          <a:p>
            <a:pPr marL="285750" indent="-285750">
              <a:buFontTx/>
              <a:buChar char="-"/>
            </a:pPr>
            <a:r>
              <a:rPr lang="en-GB" dirty="0"/>
              <a:t>Causality </a:t>
            </a:r>
          </a:p>
          <a:p>
            <a:pPr marL="285750" indent="-285750">
              <a:buFontTx/>
              <a:buChar char="-"/>
            </a:pPr>
            <a:r>
              <a:rPr lang="en-GB" dirty="0"/>
              <a:t>Counterfactuals (what-if scenarios)</a:t>
            </a:r>
          </a:p>
          <a:p>
            <a:pPr marL="285750" indent="-285750">
              <a:buFontTx/>
              <a:buChar char="-"/>
            </a:pPr>
            <a:r>
              <a:rPr lang="en-GB" dirty="0"/>
              <a:t>Constraints </a:t>
            </a:r>
          </a:p>
          <a:p>
            <a:endParaRPr lang="en-US" dirty="0"/>
          </a:p>
        </p:txBody>
      </p:sp>
    </p:spTree>
    <p:extLst>
      <p:ext uri="{BB962C8B-B14F-4D97-AF65-F5344CB8AC3E}">
        <p14:creationId xmlns:p14="http://schemas.microsoft.com/office/powerpoint/2010/main" val="79574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747-20B6-443F-DD29-BEAD0CA1FED1}"/>
              </a:ext>
            </a:extLst>
          </p:cNvPr>
          <p:cNvSpPr>
            <a:spLocks noGrp="1"/>
          </p:cNvSpPr>
          <p:nvPr>
            <p:ph type="title"/>
          </p:nvPr>
        </p:nvSpPr>
        <p:spPr>
          <a:xfrm>
            <a:off x="914400" y="380741"/>
            <a:ext cx="7772400" cy="681038"/>
          </a:xfrm>
        </p:spPr>
        <p:txBody>
          <a:bodyPr/>
          <a:lstStyle/>
          <a:p>
            <a:r>
              <a:rPr lang="en-US" dirty="0"/>
              <a:t>Complex social </a:t>
            </a:r>
            <a:r>
              <a:rPr lang="en-US" dirty="0" err="1"/>
              <a:t>behvior</a:t>
            </a:r>
            <a:r>
              <a:rPr lang="en-US" dirty="0"/>
              <a:t>: extreme opinion and polarization</a:t>
            </a:r>
          </a:p>
        </p:txBody>
      </p:sp>
      <p:sp>
        <p:nvSpPr>
          <p:cNvPr id="3" name="Content Placeholder 2">
            <a:extLst>
              <a:ext uri="{FF2B5EF4-FFF2-40B4-BE49-F238E27FC236}">
                <a16:creationId xmlns:a16="http://schemas.microsoft.com/office/drawing/2014/main" id="{FD34BC33-3141-585B-7CDA-687C0F9B59C9}"/>
              </a:ext>
            </a:extLst>
          </p:cNvPr>
          <p:cNvSpPr>
            <a:spLocks noGrp="1"/>
          </p:cNvSpPr>
          <p:nvPr>
            <p:ph idx="1"/>
          </p:nvPr>
        </p:nvSpPr>
        <p:spPr>
          <a:xfrm>
            <a:off x="210065" y="4970066"/>
            <a:ext cx="7772400" cy="1974431"/>
          </a:xfrm>
        </p:spPr>
        <p:txBody>
          <a:bodyPr/>
          <a:lstStyle/>
          <a:p>
            <a:pPr algn="l">
              <a:buFont typeface="Arial" panose="020B0604020202020204" pitchFamily="34" charset="0"/>
              <a:buChar char="•"/>
            </a:pPr>
            <a:r>
              <a:rPr lang="en-GB" sz="2200" b="0" i="0" u="none" strike="noStrike" dirty="0">
                <a:solidFill>
                  <a:srgbClr val="272822"/>
                </a:solidFill>
                <a:effectLst/>
                <a:latin typeface="Arial" panose="020B0604020202020204" pitchFamily="34" charset="0"/>
              </a:rPr>
              <a:t>Two opposing groups can become more extreme due to their perception of the </a:t>
            </a:r>
            <a:r>
              <a:rPr lang="en-GB" sz="2200" b="0" i="0" u="none" strike="noStrike" dirty="0" err="1">
                <a:solidFill>
                  <a:srgbClr val="272822"/>
                </a:solidFill>
                <a:effectLst/>
                <a:latin typeface="Arial" panose="020B0604020202020204" pitchFamily="34" charset="0"/>
              </a:rPr>
              <a:t>behavior</a:t>
            </a:r>
            <a:r>
              <a:rPr lang="en-GB" sz="2200" b="0" i="0" u="none" strike="noStrike" dirty="0">
                <a:solidFill>
                  <a:srgbClr val="272822"/>
                </a:solidFill>
                <a:effectLst/>
                <a:latin typeface="Arial" panose="020B0604020202020204" pitchFamily="34" charset="0"/>
              </a:rPr>
              <a:t> and opinions of the other group. </a:t>
            </a:r>
            <a:endParaRPr lang="en-US" sz="2200" b="0" i="0" u="none" strike="noStrike" dirty="0">
              <a:solidFill>
                <a:srgbClr val="272822"/>
              </a:solidFill>
              <a:effectLst/>
              <a:latin typeface="Arial" panose="020B0604020202020204" pitchFamily="34" charset="0"/>
            </a:endParaRPr>
          </a:p>
          <a:p>
            <a:pPr>
              <a:buFont typeface="Arial" panose="020B0604020202020204" pitchFamily="34" charset="0"/>
              <a:buChar char="•"/>
            </a:pPr>
            <a:r>
              <a:rPr lang="en-GB" sz="2200" b="0" i="0" u="none" strike="noStrike" dirty="0">
                <a:solidFill>
                  <a:srgbClr val="272822"/>
                </a:solidFill>
                <a:effectLst/>
                <a:latin typeface="Arial" panose="020B0604020202020204" pitchFamily="34" charset="0"/>
              </a:rPr>
              <a:t>Individuals in isolation do not naturally tend to have extreme opinions.</a:t>
            </a:r>
          </a:p>
          <a:p>
            <a:pPr algn="l">
              <a:buFont typeface="Arial" panose="020B0604020202020204" pitchFamily="34" charset="0"/>
              <a:buChar char="•"/>
            </a:pPr>
            <a:endParaRPr lang="en-GB" b="0" i="0" u="none" strike="noStrike" dirty="0">
              <a:solidFill>
                <a:srgbClr val="272822"/>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57B95ECF-757E-6033-0159-FBC2E911B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887" y="1364971"/>
            <a:ext cx="5880100" cy="330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2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0AF8-2C71-7E8D-872F-7CF4A27B4FA4}"/>
              </a:ext>
            </a:extLst>
          </p:cNvPr>
          <p:cNvSpPr>
            <a:spLocks noGrp="1"/>
          </p:cNvSpPr>
          <p:nvPr>
            <p:ph type="title"/>
          </p:nvPr>
        </p:nvSpPr>
        <p:spPr>
          <a:xfrm>
            <a:off x="914400" y="430168"/>
            <a:ext cx="7772400" cy="681038"/>
          </a:xfrm>
        </p:spPr>
        <p:txBody>
          <a:bodyPr/>
          <a:lstStyle/>
          <a:p>
            <a:r>
              <a:rPr lang="en-GB" b="1" i="0" u="none" strike="noStrike" dirty="0">
                <a:effectLst/>
                <a:latin typeface="var(--header-font-family)"/>
              </a:rPr>
              <a:t>Complex social </a:t>
            </a:r>
            <a:r>
              <a:rPr lang="en-GB" b="1" i="0" u="none" strike="noStrike" dirty="0" err="1">
                <a:effectLst/>
                <a:latin typeface="var(--header-font-family)"/>
              </a:rPr>
              <a:t>behavior</a:t>
            </a:r>
            <a:r>
              <a:rPr lang="en-GB" b="1" i="0" u="none" strike="noStrike" dirty="0">
                <a:effectLst/>
                <a:latin typeface="var(--header-font-family)"/>
              </a:rPr>
              <a:t> example: Bank runs</a:t>
            </a:r>
            <a:endParaRPr lang="en-US" dirty="0"/>
          </a:p>
        </p:txBody>
      </p:sp>
      <p:sp>
        <p:nvSpPr>
          <p:cNvPr id="3" name="Content Placeholder 2">
            <a:extLst>
              <a:ext uri="{FF2B5EF4-FFF2-40B4-BE49-F238E27FC236}">
                <a16:creationId xmlns:a16="http://schemas.microsoft.com/office/drawing/2014/main" id="{298BC7DA-621A-5920-294B-D5CEEE98ADB1}"/>
              </a:ext>
            </a:extLst>
          </p:cNvPr>
          <p:cNvSpPr>
            <a:spLocks noGrp="1"/>
          </p:cNvSpPr>
          <p:nvPr>
            <p:ph idx="1"/>
          </p:nvPr>
        </p:nvSpPr>
        <p:spPr>
          <a:xfrm>
            <a:off x="210065" y="4843848"/>
            <a:ext cx="8476735" cy="681038"/>
          </a:xfrm>
        </p:spPr>
        <p:txBody>
          <a:bodyPr/>
          <a:lstStyle/>
          <a:p>
            <a:r>
              <a:rPr lang="en-GB" sz="1600" b="0" i="0" u="none" strike="noStrike" dirty="0">
                <a:solidFill>
                  <a:srgbClr val="202122"/>
                </a:solidFill>
                <a:effectLst/>
                <a:latin typeface="Arial" panose="020B0604020202020204" pitchFamily="34" charset="0"/>
              </a:rPr>
              <a:t>A run on a bank of </a:t>
            </a:r>
            <a:r>
              <a:rPr lang="en-GB" sz="1600" dirty="0">
                <a:solidFill>
                  <a:srgbClr val="202122"/>
                </a:solidFill>
                <a:latin typeface="Arial" panose="020B0604020202020204" pitchFamily="34" charset="0"/>
              </a:rPr>
              <a:t>East Asia </a:t>
            </a:r>
            <a:r>
              <a:rPr lang="en-GB" sz="1600" b="0" i="0" u="none" strike="noStrike" dirty="0">
                <a:solidFill>
                  <a:srgbClr val="202122"/>
                </a:solidFill>
                <a:effectLst/>
                <a:latin typeface="Arial" panose="020B0604020202020204" pitchFamily="34" charset="0"/>
              </a:rPr>
              <a:t>branch in Hong Kong, caused by "malicious rumours" in 2008</a:t>
            </a:r>
            <a:endParaRPr lang="en-US" sz="1600" dirty="0"/>
          </a:p>
        </p:txBody>
      </p:sp>
      <p:pic>
        <p:nvPicPr>
          <p:cNvPr id="3074" name="Picture 2">
            <a:extLst>
              <a:ext uri="{FF2B5EF4-FFF2-40B4-BE49-F238E27FC236}">
                <a16:creationId xmlns:a16="http://schemas.microsoft.com/office/drawing/2014/main" id="{D68FBB7E-11E4-705A-C532-9CA5AF4F7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124" y="1395413"/>
            <a:ext cx="6000579" cy="3375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A51EA0-30EA-1995-E4A0-99B1FE966E04}"/>
              </a:ext>
            </a:extLst>
          </p:cNvPr>
          <p:cNvSpPr txBox="1"/>
          <p:nvPr/>
        </p:nvSpPr>
        <p:spPr>
          <a:xfrm>
            <a:off x="420129" y="5394915"/>
            <a:ext cx="8093676" cy="1477328"/>
          </a:xfrm>
          <a:prstGeom prst="rect">
            <a:avLst/>
          </a:prstGeom>
          <a:noFill/>
        </p:spPr>
        <p:txBody>
          <a:bodyPr wrap="square">
            <a:spAutoFit/>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Banks operate without all the savings in their reserves</a:t>
            </a: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If customers believe that many others withdraw their money, they will do it too</a:t>
            </a: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The </a:t>
            </a:r>
            <a:r>
              <a:rPr lang="en-GB" b="0" i="0" u="none" strike="noStrike" dirty="0" err="1">
                <a:solidFill>
                  <a:srgbClr val="272822"/>
                </a:solidFill>
                <a:effectLst/>
                <a:latin typeface="Arial" panose="020B0604020202020204" pitchFamily="34" charset="0"/>
              </a:rPr>
              <a:t>rumor</a:t>
            </a:r>
            <a:r>
              <a:rPr lang="en-GB" b="0" i="0" u="none" strike="noStrike" dirty="0">
                <a:solidFill>
                  <a:srgbClr val="272822"/>
                </a:solidFill>
                <a:effectLst/>
                <a:latin typeface="Arial" panose="020B0604020202020204" pitchFamily="34" charset="0"/>
              </a:rPr>
              <a:t> and spreading distrust results in a bank run (</a:t>
            </a:r>
            <a:r>
              <a:rPr lang="en-GB" b="1" i="0" u="none" strike="noStrike" dirty="0">
                <a:solidFill>
                  <a:srgbClr val="272822"/>
                </a:solidFill>
                <a:effectLst/>
                <a:latin typeface="Arial" panose="020B0604020202020204" pitchFamily="34" charset="0"/>
              </a:rPr>
              <a:t>the tragedy of the commons</a:t>
            </a:r>
            <a:r>
              <a:rPr lang="en-GB" b="0" i="0" u="none" strike="noStrike" dirty="0">
                <a:solidFill>
                  <a:srgbClr val="272822"/>
                </a:solidFill>
                <a:effectLst/>
                <a:latin typeface="Arial" panose="020B0604020202020204" pitchFamily="34" charset="0"/>
              </a:rPr>
              <a:t>)</a:t>
            </a:r>
          </a:p>
          <a:p>
            <a:pPr algn="l">
              <a:buFont typeface="Arial" panose="020B0604020202020204" pitchFamily="34" charset="0"/>
              <a:buChar char="•"/>
            </a:pPr>
            <a:r>
              <a:rPr lang="en-GB" dirty="0">
                <a:solidFill>
                  <a:srgbClr val="272822"/>
                </a:solidFill>
              </a:rPr>
              <a:t>Would </a:t>
            </a:r>
            <a:r>
              <a:rPr lang="en-GB" b="0" i="0" u="none" strike="noStrike" dirty="0">
                <a:solidFill>
                  <a:srgbClr val="272822"/>
                </a:solidFill>
                <a:effectLst/>
                <a:latin typeface="Arial" panose="020B0604020202020204" pitchFamily="34" charset="0"/>
              </a:rPr>
              <a:t>customers in isolation create a bank run??  </a:t>
            </a:r>
          </a:p>
        </p:txBody>
      </p:sp>
    </p:spTree>
    <p:extLst>
      <p:ext uri="{BB962C8B-B14F-4D97-AF65-F5344CB8AC3E}">
        <p14:creationId xmlns:p14="http://schemas.microsoft.com/office/powerpoint/2010/main" val="200286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2E53-0ACC-1397-1E4B-29EA3CD47D21}"/>
              </a:ext>
            </a:extLst>
          </p:cNvPr>
          <p:cNvSpPr>
            <a:spLocks noGrp="1"/>
          </p:cNvSpPr>
          <p:nvPr>
            <p:ph type="title"/>
          </p:nvPr>
        </p:nvSpPr>
        <p:spPr>
          <a:xfrm>
            <a:off x="914400" y="271849"/>
            <a:ext cx="7772400" cy="1123564"/>
          </a:xfrm>
        </p:spPr>
        <p:txBody>
          <a:bodyPr/>
          <a:lstStyle/>
          <a:p>
            <a:r>
              <a:rPr lang="en-US" dirty="0"/>
              <a:t>Tragedy of the commons/social traps/social dilemmas </a:t>
            </a:r>
          </a:p>
        </p:txBody>
      </p:sp>
      <p:pic>
        <p:nvPicPr>
          <p:cNvPr id="4" name="Picture 3">
            <a:extLst>
              <a:ext uri="{FF2B5EF4-FFF2-40B4-BE49-F238E27FC236}">
                <a16:creationId xmlns:a16="http://schemas.microsoft.com/office/drawing/2014/main" id="{2CAE6BC6-ACEE-97BE-14AD-708D62F72D2F}"/>
              </a:ext>
            </a:extLst>
          </p:cNvPr>
          <p:cNvPicPr>
            <a:picLocks noChangeAspect="1"/>
          </p:cNvPicPr>
          <p:nvPr/>
        </p:nvPicPr>
        <p:blipFill>
          <a:blip r:embed="rId3"/>
          <a:stretch>
            <a:fillRect/>
          </a:stretch>
        </p:blipFill>
        <p:spPr>
          <a:xfrm>
            <a:off x="-56707" y="1920949"/>
            <a:ext cx="5727443" cy="2058980"/>
          </a:xfrm>
          <a:prstGeom prst="rect">
            <a:avLst/>
          </a:prstGeom>
        </p:spPr>
      </p:pic>
      <p:pic>
        <p:nvPicPr>
          <p:cNvPr id="1026" name="Picture 2" descr="Don't Look Up - Wikipedia">
            <a:extLst>
              <a:ext uri="{FF2B5EF4-FFF2-40B4-BE49-F238E27FC236}">
                <a16:creationId xmlns:a16="http://schemas.microsoft.com/office/drawing/2014/main" id="{FEEE59D1-46FF-495B-171C-17FC5BEEE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2503" y="2439943"/>
            <a:ext cx="3175000" cy="397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58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61E5-A435-CA24-1852-A7D6DCF721B0}"/>
              </a:ext>
            </a:extLst>
          </p:cNvPr>
          <p:cNvSpPr>
            <a:spLocks noGrp="1"/>
          </p:cNvSpPr>
          <p:nvPr>
            <p:ph type="title"/>
          </p:nvPr>
        </p:nvSpPr>
        <p:spPr/>
        <p:txBody>
          <a:bodyPr/>
          <a:lstStyle/>
          <a:p>
            <a:r>
              <a:rPr lang="en-GB" b="1" i="0" u="none" strike="noStrike" dirty="0">
                <a:effectLst/>
                <a:latin typeface="var(--header-font-family)"/>
              </a:rPr>
              <a:t>Complex social </a:t>
            </a:r>
            <a:r>
              <a:rPr lang="en-GB" b="1" i="0" u="none" strike="noStrike" dirty="0" err="1">
                <a:effectLst/>
                <a:latin typeface="var(--header-font-family)"/>
              </a:rPr>
              <a:t>behaviors</a:t>
            </a:r>
            <a:r>
              <a:rPr lang="en-GB" b="1" i="0" u="none" strike="noStrike" dirty="0">
                <a:effectLst/>
                <a:latin typeface="var(--header-font-family)"/>
              </a:rPr>
              <a:t>: Activation and inhibition</a:t>
            </a:r>
            <a:endParaRPr lang="en-US" dirty="0"/>
          </a:p>
        </p:txBody>
      </p:sp>
      <p:sp>
        <p:nvSpPr>
          <p:cNvPr id="3" name="Content Placeholder 2">
            <a:extLst>
              <a:ext uri="{FF2B5EF4-FFF2-40B4-BE49-F238E27FC236}">
                <a16:creationId xmlns:a16="http://schemas.microsoft.com/office/drawing/2014/main" id="{DB767D97-193F-8849-2783-D804174349D0}"/>
              </a:ext>
            </a:extLst>
          </p:cNvPr>
          <p:cNvSpPr>
            <a:spLocks noGrp="1"/>
          </p:cNvSpPr>
          <p:nvPr>
            <p:ph idx="1"/>
          </p:nvPr>
        </p:nvSpPr>
        <p:spPr>
          <a:xfrm>
            <a:off x="432486" y="4621427"/>
            <a:ext cx="8353168" cy="1890584"/>
          </a:xfrm>
        </p:spPr>
        <p:txBody>
          <a:bodyPr/>
          <a:lstStyle/>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Individuals demonstrating in isolation are peaceful, but in a group a riot can emerge without a clear antecedent</a:t>
            </a:r>
          </a:p>
          <a:p>
            <a:pPr algn="l">
              <a:buFont typeface="Arial" panose="020B0604020202020204" pitchFamily="34" charset="0"/>
              <a:buChar char="•"/>
            </a:pPr>
            <a:r>
              <a:rPr lang="en-GB" b="0" i="0" u="none" strike="noStrike" dirty="0">
                <a:solidFill>
                  <a:srgbClr val="272822"/>
                </a:solidFill>
                <a:effectLst/>
                <a:latin typeface="Arial" panose="020B0604020202020204" pitchFamily="34" charset="0"/>
              </a:rPr>
              <a:t>People alone in the street offer help, but when many are watching they don't act (</a:t>
            </a:r>
            <a:r>
              <a:rPr lang="en-GB" b="1" i="0" u="none" strike="noStrike" dirty="0">
                <a:solidFill>
                  <a:srgbClr val="272822"/>
                </a:solidFill>
                <a:effectLst/>
                <a:latin typeface="Arial" panose="020B0604020202020204" pitchFamily="34" charset="0"/>
              </a:rPr>
              <a:t>bystander effect</a:t>
            </a:r>
            <a:r>
              <a:rPr lang="en-GB" b="0" i="0" u="none" strike="noStrike" dirty="0">
                <a:solidFill>
                  <a:srgbClr val="272822"/>
                </a:solidFill>
                <a:effectLst/>
                <a:latin typeface="Arial" panose="020B0604020202020204" pitchFamily="34" charset="0"/>
              </a:rPr>
              <a:t>)</a:t>
            </a:r>
          </a:p>
        </p:txBody>
      </p:sp>
      <p:pic>
        <p:nvPicPr>
          <p:cNvPr id="5122" name="Picture 2">
            <a:extLst>
              <a:ext uri="{FF2B5EF4-FFF2-40B4-BE49-F238E27FC236}">
                <a16:creationId xmlns:a16="http://schemas.microsoft.com/office/drawing/2014/main" id="{8E9E1518-07B8-0A25-93B7-A3BCF7831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829" y="1762126"/>
            <a:ext cx="7253416" cy="264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898272"/>
      </p:ext>
    </p:extLst>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tandard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2848</Words>
  <Application>Microsoft Office PowerPoint</Application>
  <PresentationFormat>On-screen Show (4:3)</PresentationFormat>
  <Paragraphs>303</Paragraphs>
  <Slides>36</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BookmanOldStyle</vt:lpstr>
      <vt:lpstr>Calibri</vt:lpstr>
      <vt:lpstr>CourierNewPSMT</vt:lpstr>
      <vt:lpstr>Google Sans</vt:lpstr>
      <vt:lpstr>MJXc-TeX-main-R</vt:lpstr>
      <vt:lpstr>MJXc-TeX-math-I</vt:lpstr>
      <vt:lpstr>Roboto</vt:lpstr>
      <vt:lpstr>source-serif-pro</vt:lpstr>
      <vt:lpstr>TimesNewRomanPS</vt:lpstr>
      <vt:lpstr>TimesNewRomanPSMT</vt:lpstr>
      <vt:lpstr>var(--header-font-family)</vt:lpstr>
      <vt:lpstr>Standarddesign</vt:lpstr>
      <vt:lpstr>Computational Modeling of Social Systems</vt:lpstr>
      <vt:lpstr>About the teaching team</vt:lpstr>
      <vt:lpstr>Overview</vt:lpstr>
      <vt:lpstr>Why models?</vt:lpstr>
      <vt:lpstr>Model thinking helps us become framers </vt:lpstr>
      <vt:lpstr>Complex social behvior: extreme opinion and polarization</vt:lpstr>
      <vt:lpstr>Complex social behavior example: Bank runs</vt:lpstr>
      <vt:lpstr>Tragedy of the commons/social traps/social dilemmas </vt:lpstr>
      <vt:lpstr>Complex social behaviors: Activation and inhibition</vt:lpstr>
      <vt:lpstr>The micro-macro gap </vt:lpstr>
      <vt:lpstr>The micro-macro gap </vt:lpstr>
      <vt:lpstr>Interdisciplinarity in complex social behavior </vt:lpstr>
      <vt:lpstr>Overview</vt:lpstr>
      <vt:lpstr>Agent-Based Modelling (ABM)</vt:lpstr>
      <vt:lpstr>Explaining behavior with ABM</vt:lpstr>
      <vt:lpstr>Explaining behavior with ABM</vt:lpstr>
      <vt:lpstr>Explaining behavior with ABM</vt:lpstr>
      <vt:lpstr>Beyond exploration: computational theory and framing</vt:lpstr>
      <vt:lpstr>Properties of good ABM</vt:lpstr>
      <vt:lpstr>Why Ockham’s Razor principle? </vt:lpstr>
      <vt:lpstr>Overview</vt:lpstr>
      <vt:lpstr>Dating choice </vt:lpstr>
      <vt:lpstr>The question of attractiveness matching</vt:lpstr>
      <vt:lpstr>The dating model</vt:lpstr>
      <vt:lpstr>The Kalick and Hamilton dating model</vt:lpstr>
      <vt:lpstr>Model metrics</vt:lpstr>
      <vt:lpstr>Seeking similar match: outcomes</vt:lpstr>
      <vt:lpstr>Maximizing partner attractiveness</vt:lpstr>
      <vt:lpstr>Results of dating model</vt:lpstr>
      <vt:lpstr>Overview</vt:lpstr>
      <vt:lpstr>Course objectives</vt:lpstr>
      <vt:lpstr>Course topics: </vt:lpstr>
      <vt:lpstr>Course topics: </vt:lpstr>
      <vt:lpstr>Time, place </vt:lpstr>
      <vt:lpstr>Suggested inspirations for modeling exercise and final presentation  </vt:lpstr>
      <vt:lpstr>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pavle savkovic</cp:lastModifiedBy>
  <cp:revision>643</cp:revision>
  <cp:lastPrinted>2014-04-30T13:55:25Z</cp:lastPrinted>
  <dcterms:created xsi:type="dcterms:W3CDTF">1601-01-01T00:00:00Z</dcterms:created>
  <dcterms:modified xsi:type="dcterms:W3CDTF">2025-03-05T14:08:56Z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