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Najbile" userId="3706b799a7ac74bf" providerId="LiveId" clId="{00DE653E-998F-4FB1-949A-8A315D3DE49D}"/>
    <pc:docChg chg="modSld">
      <pc:chgData name="Abhishek Najbile" userId="3706b799a7ac74bf" providerId="LiveId" clId="{00DE653E-998F-4FB1-949A-8A315D3DE49D}" dt="2019-08-21T02:14:22.763" v="4" actId="20577"/>
      <pc:docMkLst>
        <pc:docMk/>
      </pc:docMkLst>
      <pc:sldChg chg="modSp">
        <pc:chgData name="Abhishek Najbile" userId="3706b799a7ac74bf" providerId="LiveId" clId="{00DE653E-998F-4FB1-949A-8A315D3DE49D}" dt="2019-08-21T02:14:22.763" v="4" actId="20577"/>
        <pc:sldMkLst>
          <pc:docMk/>
          <pc:sldMk cId="4159861585" sldId="260"/>
        </pc:sldMkLst>
        <pc:spChg chg="mod">
          <ac:chgData name="Abhishek Najbile" userId="3706b799a7ac74bf" providerId="LiveId" clId="{00DE653E-998F-4FB1-949A-8A315D3DE49D}" dt="2019-08-21T02:14:22.763" v="4" actId="20577"/>
          <ac:spMkLst>
            <pc:docMk/>
            <pc:sldMk cId="4159861585" sldId="260"/>
            <ac:spMk id="8" creationId="{EC013198-4064-4BB4-984A-78A93517924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C577-20E1-496F-BA02-57F62B43D0F1}"/>
              </a:ext>
            </a:extLst>
          </p:cNvPr>
          <p:cNvSpPr>
            <a:spLocks noGrp="1"/>
          </p:cNvSpPr>
          <p:nvPr>
            <p:ph type="ctrTitle"/>
          </p:nvPr>
        </p:nvSpPr>
        <p:spPr/>
        <p:txBody>
          <a:bodyPr/>
          <a:lstStyle/>
          <a:p>
            <a:r>
              <a:rPr lang="en-CA" spc="-1" dirty="0">
                <a:solidFill>
                  <a:srgbClr val="FFFFFF"/>
                </a:solidFill>
                <a:latin typeface="Arial"/>
              </a:rPr>
              <a:t>Detecting Diabetic Retinopathy</a:t>
            </a:r>
            <a:br>
              <a:rPr lang="en-CA" spc="-1" dirty="0">
                <a:solidFill>
                  <a:srgbClr val="FFFFFF"/>
                </a:solidFill>
                <a:latin typeface="Arial"/>
              </a:rPr>
            </a:br>
            <a:endParaRPr lang="en-CA" dirty="0"/>
          </a:p>
        </p:txBody>
      </p:sp>
      <p:sp>
        <p:nvSpPr>
          <p:cNvPr id="3" name="Subtitle 2">
            <a:extLst>
              <a:ext uri="{FF2B5EF4-FFF2-40B4-BE49-F238E27FC236}">
                <a16:creationId xmlns:a16="http://schemas.microsoft.com/office/drawing/2014/main" id="{20196BD2-64C1-47C7-9939-39F6CE2C0EA8}"/>
              </a:ext>
            </a:extLst>
          </p:cNvPr>
          <p:cNvSpPr>
            <a:spLocks noGrp="1"/>
          </p:cNvSpPr>
          <p:nvPr>
            <p:ph type="subTitle" idx="1"/>
          </p:nvPr>
        </p:nvSpPr>
        <p:spPr/>
        <p:txBody>
          <a:bodyPr>
            <a:normAutofit fontScale="92500" lnSpcReduction="20000"/>
          </a:bodyPr>
          <a:lstStyle/>
          <a:p>
            <a:pPr algn="ctr"/>
            <a:r>
              <a:rPr lang="en-CA" spc="-1" dirty="0">
                <a:solidFill>
                  <a:srgbClr val="FFFFFF"/>
                </a:solidFill>
                <a:latin typeface="Arial"/>
              </a:rPr>
              <a:t>Abhishek Najbile</a:t>
            </a:r>
          </a:p>
          <a:p>
            <a:pPr algn="ctr"/>
            <a:r>
              <a:rPr lang="en-CA" spc="-1" dirty="0">
                <a:solidFill>
                  <a:srgbClr val="FFFFFF"/>
                </a:solidFill>
                <a:latin typeface="Arial"/>
              </a:rPr>
              <a:t>Kerry Mui</a:t>
            </a:r>
          </a:p>
          <a:p>
            <a:pPr algn="ctr"/>
            <a:r>
              <a:rPr lang="en-CA" spc="-1" dirty="0" err="1">
                <a:solidFill>
                  <a:srgbClr val="FFFFFF"/>
                </a:solidFill>
                <a:latin typeface="Arial"/>
              </a:rPr>
              <a:t>Yidan</a:t>
            </a:r>
            <a:r>
              <a:rPr lang="en-CA" spc="-1" dirty="0">
                <a:solidFill>
                  <a:srgbClr val="FFFFFF"/>
                </a:solidFill>
                <a:latin typeface="Arial"/>
              </a:rPr>
              <a:t> Zhu</a:t>
            </a:r>
          </a:p>
          <a:p>
            <a:pPr algn="ctr"/>
            <a:r>
              <a:rPr lang="en-CA" spc="-1" dirty="0" err="1">
                <a:solidFill>
                  <a:srgbClr val="FFFFFF"/>
                </a:solidFill>
                <a:latin typeface="Arial"/>
              </a:rPr>
              <a:t>Shibo</a:t>
            </a:r>
            <a:r>
              <a:rPr lang="en-CA" spc="-1" dirty="0">
                <a:solidFill>
                  <a:srgbClr val="FFFFFF"/>
                </a:solidFill>
                <a:latin typeface="Arial"/>
              </a:rPr>
              <a:t> Liu</a:t>
            </a:r>
          </a:p>
          <a:p>
            <a:endParaRPr lang="en-CA" dirty="0"/>
          </a:p>
        </p:txBody>
      </p:sp>
    </p:spTree>
    <p:extLst>
      <p:ext uri="{BB962C8B-B14F-4D97-AF65-F5344CB8AC3E}">
        <p14:creationId xmlns:p14="http://schemas.microsoft.com/office/powerpoint/2010/main" val="1800054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4DCF-6790-4256-833F-7233836F53F6}"/>
              </a:ext>
            </a:extLst>
          </p:cNvPr>
          <p:cNvSpPr>
            <a:spLocks noGrp="1"/>
          </p:cNvSpPr>
          <p:nvPr>
            <p:ph type="title"/>
          </p:nvPr>
        </p:nvSpPr>
        <p:spPr/>
        <p:txBody>
          <a:bodyPr/>
          <a:lstStyle/>
          <a:p>
            <a:r>
              <a:rPr lang="en-CA" dirty="0"/>
              <a:t>Conclusions</a:t>
            </a:r>
          </a:p>
        </p:txBody>
      </p:sp>
      <p:sp>
        <p:nvSpPr>
          <p:cNvPr id="3" name="Content Placeholder 2">
            <a:extLst>
              <a:ext uri="{FF2B5EF4-FFF2-40B4-BE49-F238E27FC236}">
                <a16:creationId xmlns:a16="http://schemas.microsoft.com/office/drawing/2014/main" id="{1FD3ACCD-C330-4606-B5F6-2478E6AEF872}"/>
              </a:ext>
            </a:extLst>
          </p:cNvPr>
          <p:cNvSpPr>
            <a:spLocks noGrp="1"/>
          </p:cNvSpPr>
          <p:nvPr>
            <p:ph idx="1"/>
          </p:nvPr>
        </p:nvSpPr>
        <p:spPr/>
        <p:txBody>
          <a:bodyPr/>
          <a:lstStyle/>
          <a:p>
            <a:pPr>
              <a:lnSpc>
                <a:spcPct val="110000"/>
              </a:lnSpc>
              <a:spcAft>
                <a:spcPts val="1414"/>
              </a:spcAft>
              <a:buClr>
                <a:srgbClr val="000000"/>
              </a:buClr>
            </a:pPr>
            <a:r>
              <a:rPr lang="en-US" sz="1500" spc="-1" dirty="0"/>
              <a:t>Image classification can be computationally expensive</a:t>
            </a:r>
          </a:p>
          <a:p>
            <a:pPr>
              <a:lnSpc>
                <a:spcPct val="110000"/>
              </a:lnSpc>
              <a:spcAft>
                <a:spcPts val="1414"/>
              </a:spcAft>
              <a:buClr>
                <a:srgbClr val="000000"/>
              </a:buClr>
            </a:pPr>
            <a:r>
              <a:rPr lang="en-US" sz="1500" spc="-1" dirty="0"/>
              <a:t>Image augmentation and regularization techniques such as L1 regularization, Early Stopping and adjusting the Learning Rate greatly reduces overfitting</a:t>
            </a:r>
          </a:p>
          <a:p>
            <a:pPr>
              <a:lnSpc>
                <a:spcPct val="110000"/>
              </a:lnSpc>
              <a:spcAft>
                <a:spcPts val="1414"/>
              </a:spcAft>
              <a:buClr>
                <a:srgbClr val="000000"/>
              </a:buClr>
            </a:pPr>
            <a:r>
              <a:rPr lang="en-US" sz="1500" spc="-1" dirty="0"/>
              <a:t>Larger models tend to become memory banks that can memorize the training data but cannot generalize well</a:t>
            </a:r>
          </a:p>
          <a:p>
            <a:pPr>
              <a:lnSpc>
                <a:spcPct val="110000"/>
              </a:lnSpc>
              <a:spcAft>
                <a:spcPts val="1414"/>
              </a:spcAft>
              <a:buClr>
                <a:srgbClr val="000000"/>
              </a:buClr>
            </a:pPr>
            <a:r>
              <a:rPr lang="en-US" sz="1500" spc="-1" dirty="0"/>
              <a:t>Smaller models and image sizes help with reduce overfitting</a:t>
            </a:r>
          </a:p>
          <a:p>
            <a:endParaRPr lang="en-CA" dirty="0"/>
          </a:p>
        </p:txBody>
      </p:sp>
    </p:spTree>
    <p:extLst>
      <p:ext uri="{BB962C8B-B14F-4D97-AF65-F5344CB8AC3E}">
        <p14:creationId xmlns:p14="http://schemas.microsoft.com/office/powerpoint/2010/main" val="3891773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0B44-B3A7-4690-91CE-AE2E8A41F2D5}"/>
              </a:ext>
            </a:extLst>
          </p:cNvPr>
          <p:cNvSpPr>
            <a:spLocks noGrp="1"/>
          </p:cNvSpPr>
          <p:nvPr>
            <p:ph type="title"/>
          </p:nvPr>
        </p:nvSpPr>
        <p:spPr/>
        <p:txBody>
          <a:bodyPr/>
          <a:lstStyle/>
          <a:p>
            <a:r>
              <a:rPr lang="en-CA" dirty="0"/>
              <a:t>recommendations</a:t>
            </a:r>
          </a:p>
        </p:txBody>
      </p:sp>
      <p:sp>
        <p:nvSpPr>
          <p:cNvPr id="3" name="Content Placeholder 2">
            <a:extLst>
              <a:ext uri="{FF2B5EF4-FFF2-40B4-BE49-F238E27FC236}">
                <a16:creationId xmlns:a16="http://schemas.microsoft.com/office/drawing/2014/main" id="{B050CD59-D4FC-40F6-AC3C-1B40110AAB77}"/>
              </a:ext>
            </a:extLst>
          </p:cNvPr>
          <p:cNvSpPr>
            <a:spLocks noGrp="1"/>
          </p:cNvSpPr>
          <p:nvPr>
            <p:ph idx="1"/>
          </p:nvPr>
        </p:nvSpPr>
        <p:spPr/>
        <p:txBody>
          <a:bodyPr/>
          <a:lstStyle/>
          <a:p>
            <a:pPr>
              <a:lnSpc>
                <a:spcPct val="110000"/>
              </a:lnSpc>
              <a:spcAft>
                <a:spcPts val="1414"/>
              </a:spcAft>
              <a:buClr>
                <a:srgbClr val="000000"/>
              </a:buClr>
            </a:pPr>
            <a:r>
              <a:rPr lang="en-US" sz="1500" spc="-1" dirty="0"/>
              <a:t>Use custom callbacks to better evaluate model. The competition uses Quadratic Weighted Kappa score to evaluate.</a:t>
            </a:r>
          </a:p>
          <a:p>
            <a:pPr>
              <a:lnSpc>
                <a:spcPct val="110000"/>
              </a:lnSpc>
              <a:spcAft>
                <a:spcPts val="1414"/>
              </a:spcAft>
              <a:buClr>
                <a:srgbClr val="000000"/>
              </a:buClr>
            </a:pPr>
            <a:r>
              <a:rPr lang="en-US" sz="1500" spc="-1" dirty="0"/>
              <a:t>Consider transfer learning to take advantage of a bigger model that is trained on large number of images</a:t>
            </a:r>
          </a:p>
          <a:p>
            <a:pPr>
              <a:lnSpc>
                <a:spcPct val="110000"/>
              </a:lnSpc>
              <a:spcAft>
                <a:spcPts val="1414"/>
              </a:spcAft>
              <a:buClr>
                <a:srgbClr val="000000"/>
              </a:buClr>
            </a:pPr>
            <a:r>
              <a:rPr lang="en-US" sz="1500" spc="-1" dirty="0"/>
              <a:t>Use cross validation and hyperparameter tuning techniques hardware permitting</a:t>
            </a:r>
          </a:p>
          <a:p>
            <a:endParaRPr lang="en-CA" dirty="0"/>
          </a:p>
        </p:txBody>
      </p:sp>
    </p:spTree>
    <p:extLst>
      <p:ext uri="{BB962C8B-B14F-4D97-AF65-F5344CB8AC3E}">
        <p14:creationId xmlns:p14="http://schemas.microsoft.com/office/powerpoint/2010/main" val="998334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AAD8-DABB-4F5C-B9D1-40180F76F21B}"/>
              </a:ext>
            </a:extLst>
          </p:cNvPr>
          <p:cNvSpPr>
            <a:spLocks noGrp="1"/>
          </p:cNvSpPr>
          <p:nvPr>
            <p:ph type="title"/>
          </p:nvPr>
        </p:nvSpPr>
        <p:spPr/>
        <p:txBody>
          <a:bodyPr/>
          <a:lstStyle/>
          <a:p>
            <a:r>
              <a:rPr lang="en-CA" dirty="0"/>
              <a:t>Overview</a:t>
            </a:r>
          </a:p>
        </p:txBody>
      </p:sp>
      <p:sp>
        <p:nvSpPr>
          <p:cNvPr id="3" name="Content Placeholder 2">
            <a:extLst>
              <a:ext uri="{FF2B5EF4-FFF2-40B4-BE49-F238E27FC236}">
                <a16:creationId xmlns:a16="http://schemas.microsoft.com/office/drawing/2014/main" id="{0BD83A5B-89C0-4F81-9E82-EBAA3905EAA6}"/>
              </a:ext>
            </a:extLst>
          </p:cNvPr>
          <p:cNvSpPr>
            <a:spLocks noGrp="1"/>
          </p:cNvSpPr>
          <p:nvPr>
            <p:ph idx="1"/>
          </p:nvPr>
        </p:nvSpPr>
        <p:spPr/>
        <p:txBody>
          <a:bodyPr/>
          <a:lstStyle/>
          <a:p>
            <a:pPr>
              <a:spcAft>
                <a:spcPts val="1414"/>
              </a:spcAft>
              <a:buClr>
                <a:srgbClr val="000000"/>
              </a:buClr>
            </a:pPr>
            <a:r>
              <a:rPr lang="en-CA" spc="-1" dirty="0"/>
              <a:t>Diabetic complication that affects the eyes</a:t>
            </a:r>
          </a:p>
          <a:p>
            <a:pPr>
              <a:spcAft>
                <a:spcPts val="1414"/>
              </a:spcAft>
              <a:buClr>
                <a:srgbClr val="000000"/>
              </a:buClr>
            </a:pPr>
            <a:r>
              <a:rPr lang="en-CA" spc="-1" dirty="0"/>
              <a:t>Caused by damage to the blood vessels of the light-sensitive tissue in the eye</a:t>
            </a:r>
          </a:p>
          <a:p>
            <a:pPr>
              <a:spcAft>
                <a:spcPts val="1414"/>
              </a:spcAft>
              <a:buClr>
                <a:srgbClr val="000000"/>
              </a:buClr>
            </a:pPr>
            <a:r>
              <a:rPr lang="en-CA" spc="-1" dirty="0"/>
              <a:t>Can be developed in anyone with type 1 or type 2 diabetes</a:t>
            </a:r>
          </a:p>
          <a:p>
            <a:pPr>
              <a:spcAft>
                <a:spcPts val="1414"/>
              </a:spcAft>
              <a:buClr>
                <a:srgbClr val="000000"/>
              </a:buClr>
            </a:pPr>
            <a:r>
              <a:rPr lang="en-CA" spc="-1" dirty="0"/>
              <a:t>Millions suffer from the disease and is the leading cause of blindness among working aged adults</a:t>
            </a:r>
          </a:p>
        </p:txBody>
      </p:sp>
    </p:spTree>
    <p:extLst>
      <p:ext uri="{BB962C8B-B14F-4D97-AF65-F5344CB8AC3E}">
        <p14:creationId xmlns:p14="http://schemas.microsoft.com/office/powerpoint/2010/main" val="314506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7A84-AC4C-4E3B-98A9-220ACA873318}"/>
              </a:ext>
            </a:extLst>
          </p:cNvPr>
          <p:cNvSpPr>
            <a:spLocks noGrp="1"/>
          </p:cNvSpPr>
          <p:nvPr>
            <p:ph type="title"/>
          </p:nvPr>
        </p:nvSpPr>
        <p:spPr/>
        <p:txBody>
          <a:bodyPr/>
          <a:lstStyle/>
          <a:p>
            <a:r>
              <a:rPr lang="en-CA" spc="-1" dirty="0">
                <a:latin typeface="Arial"/>
              </a:rPr>
              <a:t>Dataset and Problem Statement</a:t>
            </a:r>
            <a:br>
              <a:rPr lang="en-CA" spc="-1" dirty="0">
                <a:latin typeface="Arial"/>
              </a:rPr>
            </a:br>
            <a:endParaRPr lang="en-CA" dirty="0"/>
          </a:p>
        </p:txBody>
      </p:sp>
      <p:sp>
        <p:nvSpPr>
          <p:cNvPr id="3" name="Content Placeholder 2">
            <a:extLst>
              <a:ext uri="{FF2B5EF4-FFF2-40B4-BE49-F238E27FC236}">
                <a16:creationId xmlns:a16="http://schemas.microsoft.com/office/drawing/2014/main" id="{2631E176-2B8D-4E46-8D3E-19E939005090}"/>
              </a:ext>
            </a:extLst>
          </p:cNvPr>
          <p:cNvSpPr>
            <a:spLocks noGrp="1"/>
          </p:cNvSpPr>
          <p:nvPr>
            <p:ph idx="1"/>
          </p:nvPr>
        </p:nvSpPr>
        <p:spPr/>
        <p:txBody>
          <a:bodyPr/>
          <a:lstStyle/>
          <a:p>
            <a:pPr>
              <a:spcAft>
                <a:spcPts val="1414"/>
              </a:spcAft>
              <a:buClr>
                <a:srgbClr val="000000"/>
              </a:buClr>
            </a:pPr>
            <a:r>
              <a:rPr lang="en-CA" spc="-1" dirty="0"/>
              <a:t>The dataset is a part of the </a:t>
            </a:r>
            <a:r>
              <a:rPr lang="en-CA" spc="-1" dirty="0" err="1"/>
              <a:t>kaggle</a:t>
            </a:r>
            <a:r>
              <a:rPr lang="en-CA" spc="-1" dirty="0"/>
              <a:t> competition to detect Diabetic Retinopathy in eye images</a:t>
            </a:r>
          </a:p>
          <a:p>
            <a:pPr>
              <a:spcAft>
                <a:spcPts val="1414"/>
              </a:spcAft>
              <a:buClr>
                <a:srgbClr val="000000"/>
              </a:buClr>
            </a:pPr>
            <a:r>
              <a:rPr lang="en-CA" spc="-1" dirty="0"/>
              <a:t>How can Machine Learning help detect the severity of the disease so that doctors can asses and treat patients in a timely manner?</a:t>
            </a:r>
          </a:p>
          <a:p>
            <a:pPr>
              <a:spcAft>
                <a:spcPts val="1414"/>
              </a:spcAft>
              <a:buClr>
                <a:srgbClr val="000000"/>
              </a:buClr>
            </a:pPr>
            <a:r>
              <a:rPr lang="en-CA" spc="-1" dirty="0"/>
              <a:t>Dataset url: https://www.kaggle.com/c/aptos2019-blindness-detection/data</a:t>
            </a:r>
          </a:p>
          <a:p>
            <a:endParaRPr lang="en-CA" dirty="0"/>
          </a:p>
        </p:txBody>
      </p:sp>
    </p:spTree>
    <p:extLst>
      <p:ext uri="{BB962C8B-B14F-4D97-AF65-F5344CB8AC3E}">
        <p14:creationId xmlns:p14="http://schemas.microsoft.com/office/powerpoint/2010/main" val="11144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D2A2-C3D0-4F97-BAE6-6F28A8593EAF}"/>
              </a:ext>
            </a:extLst>
          </p:cNvPr>
          <p:cNvSpPr>
            <a:spLocks noGrp="1"/>
          </p:cNvSpPr>
          <p:nvPr>
            <p:ph type="title"/>
          </p:nvPr>
        </p:nvSpPr>
        <p:spPr>
          <a:xfrm>
            <a:off x="8036041" y="618518"/>
            <a:ext cx="3281003" cy="1478570"/>
          </a:xfrm>
        </p:spPr>
        <p:txBody>
          <a:bodyPr anchor="b">
            <a:normAutofit/>
          </a:bodyPr>
          <a:lstStyle/>
          <a:p>
            <a:r>
              <a:rPr lang="en-CA" sz="2800" spc="-1">
                <a:latin typeface="Arial"/>
              </a:rPr>
              <a:t>Exploring data</a:t>
            </a:r>
            <a:br>
              <a:rPr lang="en-CA" sz="2800" spc="-1">
                <a:latin typeface="Arial"/>
              </a:rPr>
            </a:br>
            <a:endParaRPr lang="en-CA" sz="2800"/>
          </a:p>
        </p:txBody>
      </p:sp>
      <p:sp>
        <p:nvSpPr>
          <p:cNvPr id="14" name="Round Diagonal Corner Rectangle 11">
            <a:extLst>
              <a:ext uri="{FF2B5EF4-FFF2-40B4-BE49-F238E27FC236}">
                <a16:creationId xmlns:a16="http://schemas.microsoft.com/office/drawing/2014/main" id="{73D430B3-B555-4951-AFBC-C9868F0B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7336C23-5814-49EC-918F-B070D2B83517}"/>
              </a:ext>
            </a:extLst>
          </p:cNvPr>
          <p:cNvPicPr/>
          <p:nvPr/>
        </p:nvPicPr>
        <p:blipFill>
          <a:blip r:embed="rId3"/>
          <a:stretch/>
        </p:blipFill>
        <p:spPr>
          <a:xfrm>
            <a:off x="1118988" y="1257289"/>
            <a:ext cx="2974328" cy="1967863"/>
          </a:xfrm>
          <a:prstGeom prst="rect">
            <a:avLst/>
          </a:prstGeom>
        </p:spPr>
      </p:pic>
      <p:pic>
        <p:nvPicPr>
          <p:cNvPr id="6" name="Picture 5">
            <a:extLst>
              <a:ext uri="{FF2B5EF4-FFF2-40B4-BE49-F238E27FC236}">
                <a16:creationId xmlns:a16="http://schemas.microsoft.com/office/drawing/2014/main" id="{2661949D-1C38-4442-9818-A029E630981A}"/>
              </a:ext>
            </a:extLst>
          </p:cNvPr>
          <p:cNvPicPr/>
          <p:nvPr/>
        </p:nvPicPr>
        <p:blipFill>
          <a:blip r:embed="rId3"/>
          <a:stretch/>
        </p:blipFill>
        <p:spPr>
          <a:xfrm>
            <a:off x="4257042" y="1257289"/>
            <a:ext cx="2974328" cy="1967863"/>
          </a:xfrm>
          <a:prstGeom prst="rect">
            <a:avLst/>
          </a:prstGeom>
        </p:spPr>
      </p:pic>
      <p:pic>
        <p:nvPicPr>
          <p:cNvPr id="7" name="Picture 6">
            <a:extLst>
              <a:ext uri="{FF2B5EF4-FFF2-40B4-BE49-F238E27FC236}">
                <a16:creationId xmlns:a16="http://schemas.microsoft.com/office/drawing/2014/main" id="{29E64BC8-B34C-4836-A7FA-BB877FE260B4}"/>
              </a:ext>
            </a:extLst>
          </p:cNvPr>
          <p:cNvPicPr/>
          <p:nvPr/>
        </p:nvPicPr>
        <p:blipFill>
          <a:blip r:embed="rId4"/>
          <a:stretch/>
        </p:blipFill>
        <p:spPr>
          <a:xfrm>
            <a:off x="1118988" y="3640549"/>
            <a:ext cx="2974328" cy="1937475"/>
          </a:xfrm>
          <a:prstGeom prst="rect">
            <a:avLst/>
          </a:prstGeom>
        </p:spPr>
      </p:pic>
      <p:pic>
        <p:nvPicPr>
          <p:cNvPr id="4" name="Content Placeholder 3">
            <a:extLst>
              <a:ext uri="{FF2B5EF4-FFF2-40B4-BE49-F238E27FC236}">
                <a16:creationId xmlns:a16="http://schemas.microsoft.com/office/drawing/2014/main" id="{A6E267DC-CAFF-44FC-87A1-30A7CF84A333}"/>
              </a:ext>
            </a:extLst>
          </p:cNvPr>
          <p:cNvPicPr>
            <a:picLocks/>
          </p:cNvPicPr>
          <p:nvPr/>
        </p:nvPicPr>
        <p:blipFill>
          <a:blip r:embed="rId5"/>
          <a:stretch/>
        </p:blipFill>
        <p:spPr>
          <a:xfrm>
            <a:off x="4257042" y="3676233"/>
            <a:ext cx="2974328" cy="1866104"/>
          </a:xfrm>
          <a:prstGeom prst="rect">
            <a:avLst/>
          </a:prstGeom>
        </p:spPr>
      </p:pic>
      <p:sp>
        <p:nvSpPr>
          <p:cNvPr id="11" name="Content Placeholder 10">
            <a:extLst>
              <a:ext uri="{FF2B5EF4-FFF2-40B4-BE49-F238E27FC236}">
                <a16:creationId xmlns:a16="http://schemas.microsoft.com/office/drawing/2014/main" id="{574D0A09-0E50-4423-B3E5-E3CAF964A936}"/>
              </a:ext>
            </a:extLst>
          </p:cNvPr>
          <p:cNvSpPr>
            <a:spLocks noGrp="1"/>
          </p:cNvSpPr>
          <p:nvPr>
            <p:ph idx="1"/>
          </p:nvPr>
        </p:nvSpPr>
        <p:spPr>
          <a:xfrm>
            <a:off x="8036041" y="2249487"/>
            <a:ext cx="3281004" cy="3541714"/>
          </a:xfrm>
        </p:spPr>
        <p:txBody>
          <a:bodyPr>
            <a:normAutofit/>
          </a:bodyPr>
          <a:lstStyle/>
          <a:p>
            <a:r>
              <a:rPr lang="en-US" sz="1800" dirty="0"/>
              <a:t>Different images from the dataset each with varying degrees of the disease progression</a:t>
            </a:r>
          </a:p>
        </p:txBody>
      </p:sp>
    </p:spTree>
    <p:extLst>
      <p:ext uri="{BB962C8B-B14F-4D97-AF65-F5344CB8AC3E}">
        <p14:creationId xmlns:p14="http://schemas.microsoft.com/office/powerpoint/2010/main" val="304675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4" name="Group 13">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6"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6"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4"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7786F14-7CF4-42FD-967D-C500E190E58E}"/>
              </a:ext>
            </a:extLst>
          </p:cNvPr>
          <p:cNvSpPr>
            <a:spLocks noGrp="1"/>
          </p:cNvSpPr>
          <p:nvPr>
            <p:ph type="title"/>
          </p:nvPr>
        </p:nvSpPr>
        <p:spPr>
          <a:xfrm>
            <a:off x="8036041" y="618518"/>
            <a:ext cx="3281003" cy="1478570"/>
          </a:xfrm>
        </p:spPr>
        <p:txBody>
          <a:bodyPr anchor="b">
            <a:normAutofit/>
          </a:bodyPr>
          <a:lstStyle/>
          <a:p>
            <a:r>
              <a:rPr lang="en-CA" sz="2800" spc="-1">
                <a:solidFill>
                  <a:srgbClr val="FFFFFF"/>
                </a:solidFill>
                <a:latin typeface="Arial"/>
              </a:rPr>
              <a:t>Distribution of labels</a:t>
            </a:r>
            <a:br>
              <a:rPr lang="en-CA" sz="2800" spc="-1">
                <a:solidFill>
                  <a:srgbClr val="FFFFFF"/>
                </a:solidFill>
                <a:latin typeface="Arial"/>
              </a:rPr>
            </a:br>
            <a:endParaRPr lang="en-CA" sz="2800">
              <a:solidFill>
                <a:srgbClr val="FFFFFF"/>
              </a:solidFill>
            </a:endParaRPr>
          </a:p>
        </p:txBody>
      </p:sp>
      <p:sp useBgFill="1">
        <p:nvSpPr>
          <p:cNvPr id="5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CD26172-3EAA-4683-83E3-8C53DCB081F7}"/>
              </a:ext>
            </a:extLst>
          </p:cNvPr>
          <p:cNvPicPr>
            <a:picLocks/>
          </p:cNvPicPr>
          <p:nvPr/>
        </p:nvPicPr>
        <p:blipFill>
          <a:blip r:embed="rId3"/>
          <a:stretch/>
        </p:blipFill>
        <p:spPr>
          <a:xfrm>
            <a:off x="1118988" y="2157950"/>
            <a:ext cx="6112382" cy="2536638"/>
          </a:xfrm>
          <a:prstGeom prst="rect">
            <a:avLst/>
          </a:prstGeom>
        </p:spPr>
      </p:pic>
      <p:sp>
        <p:nvSpPr>
          <p:cNvPr id="8" name="Content Placeholder 7">
            <a:extLst>
              <a:ext uri="{FF2B5EF4-FFF2-40B4-BE49-F238E27FC236}">
                <a16:creationId xmlns:a16="http://schemas.microsoft.com/office/drawing/2014/main" id="{EC013198-4064-4BB4-984A-78A93517924D}"/>
              </a:ext>
            </a:extLst>
          </p:cNvPr>
          <p:cNvSpPr>
            <a:spLocks noGrp="1"/>
          </p:cNvSpPr>
          <p:nvPr>
            <p:ph idx="1"/>
          </p:nvPr>
        </p:nvSpPr>
        <p:spPr>
          <a:xfrm>
            <a:off x="8036041" y="2249487"/>
            <a:ext cx="3281004" cy="3541714"/>
          </a:xfrm>
        </p:spPr>
        <p:txBody>
          <a:bodyPr>
            <a:normAutofit/>
          </a:bodyPr>
          <a:lstStyle/>
          <a:p>
            <a:r>
              <a:rPr lang="en-US" sz="1800" dirty="0">
                <a:solidFill>
                  <a:srgbClr val="FFFFFF"/>
                </a:solidFill>
              </a:rPr>
              <a:t>The labels are from </a:t>
            </a:r>
            <a:r>
              <a:rPr lang="en-US" sz="1800">
                <a:solidFill>
                  <a:srgbClr val="FFFFFF"/>
                </a:solidFill>
              </a:rPr>
              <a:t>the train </a:t>
            </a:r>
            <a:r>
              <a:rPr lang="en-US" sz="1800" dirty="0">
                <a:solidFill>
                  <a:srgbClr val="FFFFFF"/>
                </a:solidFill>
              </a:rPr>
              <a:t>dataset and we can see that it is very imbalanced</a:t>
            </a:r>
          </a:p>
        </p:txBody>
      </p:sp>
    </p:spTree>
    <p:extLst>
      <p:ext uri="{BB962C8B-B14F-4D97-AF65-F5344CB8AC3E}">
        <p14:creationId xmlns:p14="http://schemas.microsoft.com/office/powerpoint/2010/main" val="415986158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0120-AF05-4D29-9A84-D608ACFEF253}"/>
              </a:ext>
            </a:extLst>
          </p:cNvPr>
          <p:cNvSpPr>
            <a:spLocks noGrp="1"/>
          </p:cNvSpPr>
          <p:nvPr>
            <p:ph type="title"/>
          </p:nvPr>
        </p:nvSpPr>
        <p:spPr/>
        <p:txBody>
          <a:bodyPr/>
          <a:lstStyle/>
          <a:p>
            <a:r>
              <a:rPr lang="en-CA" spc="-1" dirty="0">
                <a:latin typeface="Arial"/>
              </a:rPr>
              <a:t>Architecture</a:t>
            </a:r>
            <a:endParaRPr lang="en-CA" dirty="0"/>
          </a:p>
        </p:txBody>
      </p:sp>
      <p:sp>
        <p:nvSpPr>
          <p:cNvPr id="3" name="Content Placeholder 2">
            <a:extLst>
              <a:ext uri="{FF2B5EF4-FFF2-40B4-BE49-F238E27FC236}">
                <a16:creationId xmlns:a16="http://schemas.microsoft.com/office/drawing/2014/main" id="{707CC934-DB86-4FC2-A8AB-DD5E5FCE95A4}"/>
              </a:ext>
            </a:extLst>
          </p:cNvPr>
          <p:cNvSpPr>
            <a:spLocks noGrp="1"/>
          </p:cNvSpPr>
          <p:nvPr>
            <p:ph idx="1"/>
          </p:nvPr>
        </p:nvSpPr>
        <p:spPr/>
        <p:txBody>
          <a:bodyPr>
            <a:normAutofit fontScale="55000" lnSpcReduction="20000"/>
          </a:bodyPr>
          <a:lstStyle/>
          <a:p>
            <a:pPr>
              <a:lnSpc>
                <a:spcPct val="130000"/>
              </a:lnSpc>
              <a:spcAft>
                <a:spcPts val="1414"/>
              </a:spcAft>
              <a:buClr>
                <a:srgbClr val="000000"/>
              </a:buClr>
            </a:pPr>
            <a:r>
              <a:rPr lang="en-CA" sz="2800" spc="-1" dirty="0" err="1"/>
              <a:t>Keras</a:t>
            </a:r>
            <a:r>
              <a:rPr lang="en-CA" sz="2800" spc="-1" dirty="0"/>
              <a:t> API for TensorFlow</a:t>
            </a:r>
          </a:p>
          <a:p>
            <a:pPr>
              <a:lnSpc>
                <a:spcPct val="130000"/>
              </a:lnSpc>
              <a:spcAft>
                <a:spcPts val="1414"/>
              </a:spcAft>
              <a:buClr>
                <a:srgbClr val="000000"/>
              </a:buClr>
            </a:pPr>
            <a:r>
              <a:rPr lang="en-CA" sz="2800" spc="-1" dirty="0"/>
              <a:t>Convolutional Neural Network</a:t>
            </a:r>
          </a:p>
          <a:p>
            <a:pPr>
              <a:lnSpc>
                <a:spcPct val="130000"/>
              </a:lnSpc>
              <a:spcAft>
                <a:spcPts val="1414"/>
              </a:spcAft>
              <a:buClr>
                <a:srgbClr val="000000"/>
              </a:buClr>
            </a:pPr>
            <a:r>
              <a:rPr lang="en-CA" sz="2800" spc="-1" dirty="0"/>
              <a:t>3 Conv2D layers each followed by MaxPooling2D layers and 2 Dense layers</a:t>
            </a:r>
          </a:p>
          <a:p>
            <a:pPr>
              <a:lnSpc>
                <a:spcPct val="130000"/>
              </a:lnSpc>
              <a:spcAft>
                <a:spcPts val="1414"/>
              </a:spcAft>
              <a:buClr>
                <a:srgbClr val="000000"/>
              </a:buClr>
            </a:pPr>
            <a:r>
              <a:rPr lang="en-CA" sz="2800" spc="-1" dirty="0"/>
              <a:t>Used Dropout, Learning Rate adjustment and Early Stopping to reduce overfitting</a:t>
            </a:r>
          </a:p>
          <a:p>
            <a:pPr>
              <a:lnSpc>
                <a:spcPct val="130000"/>
              </a:lnSpc>
              <a:spcAft>
                <a:spcPts val="1414"/>
              </a:spcAft>
              <a:buClr>
                <a:srgbClr val="000000"/>
              </a:buClr>
            </a:pPr>
            <a:r>
              <a:rPr lang="en-CA" sz="2800" spc="-1" dirty="0" err="1"/>
              <a:t>ImageDateGenerator</a:t>
            </a:r>
            <a:r>
              <a:rPr lang="en-CA" sz="2800" spc="-1" dirty="0"/>
              <a:t> used to generate batches of train ,validation and test data</a:t>
            </a:r>
          </a:p>
          <a:p>
            <a:pPr>
              <a:lnSpc>
                <a:spcPct val="130000"/>
              </a:lnSpc>
              <a:spcAft>
                <a:spcPts val="1414"/>
              </a:spcAft>
              <a:buClr>
                <a:srgbClr val="000000"/>
              </a:buClr>
            </a:pPr>
            <a:r>
              <a:rPr lang="en-CA" sz="2800" spc="-1" dirty="0"/>
              <a:t>Image augmentation </a:t>
            </a:r>
          </a:p>
          <a:p>
            <a:endParaRPr lang="en-CA" dirty="0"/>
          </a:p>
        </p:txBody>
      </p:sp>
    </p:spTree>
    <p:extLst>
      <p:ext uri="{BB962C8B-B14F-4D97-AF65-F5344CB8AC3E}">
        <p14:creationId xmlns:p14="http://schemas.microsoft.com/office/powerpoint/2010/main" val="1637273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3" name="Group 12">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0B7FFC28-6E94-4CB4-8213-196663EEC51F}"/>
              </a:ext>
            </a:extLst>
          </p:cNvPr>
          <p:cNvSpPr>
            <a:spLocks noGrp="1"/>
          </p:cNvSpPr>
          <p:nvPr>
            <p:ph type="title"/>
          </p:nvPr>
        </p:nvSpPr>
        <p:spPr>
          <a:xfrm>
            <a:off x="8036041" y="618518"/>
            <a:ext cx="3281003" cy="1478570"/>
          </a:xfrm>
        </p:spPr>
        <p:txBody>
          <a:bodyPr anchor="b">
            <a:normAutofit/>
          </a:bodyPr>
          <a:lstStyle/>
          <a:p>
            <a:r>
              <a:rPr lang="en-CA" sz="2800">
                <a:solidFill>
                  <a:srgbClr val="FFFFFF"/>
                </a:solidFill>
              </a:rPr>
              <a:t>Image Augmentation</a:t>
            </a:r>
          </a:p>
        </p:txBody>
      </p:sp>
      <p:sp useBgFill="1">
        <p:nvSpPr>
          <p:cNvPr id="54"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EFB6B39-898D-40DA-810A-1DEC11C84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88" y="2326041"/>
            <a:ext cx="6112382" cy="2200457"/>
          </a:xfrm>
          <a:prstGeom prst="rect">
            <a:avLst/>
          </a:prstGeom>
        </p:spPr>
      </p:pic>
      <p:sp>
        <p:nvSpPr>
          <p:cNvPr id="3" name="Content Placeholder 2">
            <a:extLst>
              <a:ext uri="{FF2B5EF4-FFF2-40B4-BE49-F238E27FC236}">
                <a16:creationId xmlns:a16="http://schemas.microsoft.com/office/drawing/2014/main" id="{C8FCF269-E0E1-4A56-9E42-7176CFDF02E6}"/>
              </a:ext>
            </a:extLst>
          </p:cNvPr>
          <p:cNvSpPr>
            <a:spLocks noGrp="1"/>
          </p:cNvSpPr>
          <p:nvPr>
            <p:ph idx="1"/>
          </p:nvPr>
        </p:nvSpPr>
        <p:spPr>
          <a:xfrm>
            <a:off x="8036041" y="2249487"/>
            <a:ext cx="3281004" cy="3541714"/>
          </a:xfrm>
        </p:spPr>
        <p:txBody>
          <a:bodyPr>
            <a:normAutofit/>
          </a:bodyPr>
          <a:lstStyle/>
          <a:p>
            <a:pPr marL="0" indent="0">
              <a:spcAft>
                <a:spcPts val="1414"/>
              </a:spcAft>
              <a:buClr>
                <a:srgbClr val="000000"/>
              </a:buClr>
              <a:buNone/>
            </a:pPr>
            <a:r>
              <a:rPr lang="en-US" sz="1800" spc="-1">
                <a:solidFill>
                  <a:srgbClr val="FFFFFF"/>
                </a:solidFill>
              </a:rPr>
              <a:t>Image data augmentation is a great technique to artificially expand the size of the training dataset by creating modified versions of image in the dataset. This can greatly improve the ability of the model to generalize.</a:t>
            </a:r>
          </a:p>
          <a:p>
            <a:endParaRPr lang="en-CA" sz="1800">
              <a:solidFill>
                <a:srgbClr val="FFFFFF"/>
              </a:solidFill>
            </a:endParaRPr>
          </a:p>
        </p:txBody>
      </p:sp>
    </p:spTree>
    <p:extLst>
      <p:ext uri="{BB962C8B-B14F-4D97-AF65-F5344CB8AC3E}">
        <p14:creationId xmlns:p14="http://schemas.microsoft.com/office/powerpoint/2010/main" val="253614086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F7A9-85DC-455A-B7AB-2B96FA502BE6}"/>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pc="-1"/>
              <a:t>Baseline Model</a:t>
            </a:r>
            <a:br>
              <a:rPr lang="en-US" spc="-1"/>
            </a:br>
            <a:endParaRPr lang="en-US"/>
          </a:p>
        </p:txBody>
      </p:sp>
      <p:sp>
        <p:nvSpPr>
          <p:cNvPr id="12" name="Round Diagonal Corner Rectangle 9">
            <a:extLst>
              <a:ext uri="{FF2B5EF4-FFF2-40B4-BE49-F238E27FC236}">
                <a16:creationId xmlns:a16="http://schemas.microsoft.com/office/drawing/2014/main" id="{8B451719-3D51-4EAE-BFF2-306B3D2E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E88C0B-2E03-43FE-B13B-F6F0BB2AA871}"/>
              </a:ext>
            </a:extLst>
          </p:cNvPr>
          <p:cNvPicPr/>
          <p:nvPr/>
        </p:nvPicPr>
        <p:blipFill>
          <a:blip r:embed="rId3"/>
          <a:stretch/>
        </p:blipFill>
        <p:spPr>
          <a:xfrm>
            <a:off x="1639563" y="1147146"/>
            <a:ext cx="3594432" cy="2201590"/>
          </a:xfrm>
          <a:prstGeom prst="rect">
            <a:avLst/>
          </a:prstGeom>
        </p:spPr>
      </p:pic>
      <p:pic>
        <p:nvPicPr>
          <p:cNvPr id="4" name="Content Placeholder 3">
            <a:extLst>
              <a:ext uri="{FF2B5EF4-FFF2-40B4-BE49-F238E27FC236}">
                <a16:creationId xmlns:a16="http://schemas.microsoft.com/office/drawing/2014/main" id="{56B5567C-81C4-43EB-9160-D964C915B76B}"/>
              </a:ext>
            </a:extLst>
          </p:cNvPr>
          <p:cNvPicPr>
            <a:picLocks noGrp="1"/>
          </p:cNvPicPr>
          <p:nvPr>
            <p:ph idx="1"/>
          </p:nvPr>
        </p:nvPicPr>
        <p:blipFill>
          <a:blip r:embed="rId4"/>
          <a:stretch/>
        </p:blipFill>
        <p:spPr>
          <a:xfrm>
            <a:off x="1118988" y="3794690"/>
            <a:ext cx="2237357" cy="1638864"/>
          </a:xfrm>
          <a:prstGeom prst="rect">
            <a:avLst/>
          </a:prstGeom>
        </p:spPr>
      </p:pic>
      <p:pic>
        <p:nvPicPr>
          <p:cNvPr id="6" name="Picture 5">
            <a:extLst>
              <a:ext uri="{FF2B5EF4-FFF2-40B4-BE49-F238E27FC236}">
                <a16:creationId xmlns:a16="http://schemas.microsoft.com/office/drawing/2014/main" id="{77586CFE-569E-49BF-9228-7B0B85FBC6D3}"/>
              </a:ext>
            </a:extLst>
          </p:cNvPr>
          <p:cNvPicPr/>
          <p:nvPr/>
        </p:nvPicPr>
        <p:blipFill>
          <a:blip r:embed="rId5"/>
          <a:stretch/>
        </p:blipFill>
        <p:spPr>
          <a:xfrm>
            <a:off x="3517212" y="3923339"/>
            <a:ext cx="2237357" cy="1381567"/>
          </a:xfrm>
          <a:prstGeom prst="rect">
            <a:avLst/>
          </a:prstGeom>
        </p:spPr>
      </p:pic>
      <p:sp>
        <p:nvSpPr>
          <p:cNvPr id="7" name="TextBox 6">
            <a:extLst>
              <a:ext uri="{FF2B5EF4-FFF2-40B4-BE49-F238E27FC236}">
                <a16:creationId xmlns:a16="http://schemas.microsoft.com/office/drawing/2014/main" id="{98FA7F44-6C73-4DFD-B22F-975503AB2220}"/>
              </a:ext>
            </a:extLst>
          </p:cNvPr>
          <p:cNvSpPr txBox="1"/>
          <p:nvPr/>
        </p:nvSpPr>
        <p:spPr>
          <a:xfrm>
            <a:off x="6569957" y="2249487"/>
            <a:ext cx="4747087"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pc="-1"/>
              <a:t>Large Model with two Dense Layers of 512 and 128 nodes each and one Output layer. Takes ~13 hrs to run on GeForce RTX 2080Ti. Image size is around (224,224,3). Prone to overfitting.</a:t>
            </a:r>
          </a:p>
          <a:p>
            <a:pPr indent="-228600" defTabSz="914400">
              <a:lnSpc>
                <a:spcPct val="120000"/>
              </a:lnSpc>
              <a:spcAft>
                <a:spcPts val="600"/>
              </a:spcAft>
              <a:buSzPct val="125000"/>
              <a:buFont typeface="Arial" panose="020B0604020202020204" pitchFamily="34" charset="0"/>
              <a:buChar char="•"/>
            </a:pPr>
            <a:endParaRPr lang="en-US"/>
          </a:p>
        </p:txBody>
      </p:sp>
    </p:spTree>
    <p:extLst>
      <p:ext uri="{BB962C8B-B14F-4D97-AF65-F5344CB8AC3E}">
        <p14:creationId xmlns:p14="http://schemas.microsoft.com/office/powerpoint/2010/main" val="3900305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5023-FF4B-449B-A4AD-77758B613BA8}"/>
              </a:ext>
            </a:extLst>
          </p:cNvPr>
          <p:cNvSpPr>
            <a:spLocks noGrp="1"/>
          </p:cNvSpPr>
          <p:nvPr>
            <p:ph type="title"/>
          </p:nvPr>
        </p:nvSpPr>
        <p:spPr>
          <a:xfrm>
            <a:off x="8036041" y="618518"/>
            <a:ext cx="3281003" cy="1478570"/>
          </a:xfrm>
        </p:spPr>
        <p:txBody>
          <a:bodyPr anchor="b">
            <a:normAutofit/>
          </a:bodyPr>
          <a:lstStyle/>
          <a:p>
            <a:r>
              <a:rPr lang="en-CA" sz="2800" spc="-1">
                <a:latin typeface="Arial"/>
              </a:rPr>
              <a:t>Regularized Model</a:t>
            </a:r>
            <a:br>
              <a:rPr lang="en-CA" sz="2800" spc="-1">
                <a:latin typeface="Arial"/>
              </a:rPr>
            </a:br>
            <a:endParaRPr lang="en-CA" sz="2800"/>
          </a:p>
        </p:txBody>
      </p:sp>
      <p:sp>
        <p:nvSpPr>
          <p:cNvPr id="12" name="Round Diagonal Corner Rectangle 11">
            <a:extLst>
              <a:ext uri="{FF2B5EF4-FFF2-40B4-BE49-F238E27FC236}">
                <a16:creationId xmlns:a16="http://schemas.microsoft.com/office/drawing/2014/main" id="{3980D26E-23EC-408B-A278-581293030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E127151-019B-427E-A11A-716CC1C040A6}"/>
              </a:ext>
            </a:extLst>
          </p:cNvPr>
          <p:cNvPicPr/>
          <p:nvPr/>
        </p:nvPicPr>
        <p:blipFill>
          <a:blip r:embed="rId3"/>
          <a:stretch/>
        </p:blipFill>
        <p:spPr>
          <a:xfrm>
            <a:off x="1118988" y="1235614"/>
            <a:ext cx="2974328" cy="2011212"/>
          </a:xfrm>
          <a:prstGeom prst="rect">
            <a:avLst/>
          </a:prstGeom>
        </p:spPr>
      </p:pic>
      <p:pic>
        <p:nvPicPr>
          <p:cNvPr id="6" name="Picture 5">
            <a:extLst>
              <a:ext uri="{FF2B5EF4-FFF2-40B4-BE49-F238E27FC236}">
                <a16:creationId xmlns:a16="http://schemas.microsoft.com/office/drawing/2014/main" id="{196977A2-31EC-4175-A46A-6D50EB2248AA}"/>
              </a:ext>
            </a:extLst>
          </p:cNvPr>
          <p:cNvPicPr/>
          <p:nvPr/>
        </p:nvPicPr>
        <p:blipFill>
          <a:blip r:embed="rId4"/>
          <a:stretch/>
        </p:blipFill>
        <p:spPr>
          <a:xfrm>
            <a:off x="1118988" y="3720706"/>
            <a:ext cx="2974328" cy="1777161"/>
          </a:xfrm>
          <a:prstGeom prst="rect">
            <a:avLst/>
          </a:prstGeom>
        </p:spPr>
      </p:pic>
      <p:pic>
        <p:nvPicPr>
          <p:cNvPr id="4" name="Picture 3">
            <a:extLst>
              <a:ext uri="{FF2B5EF4-FFF2-40B4-BE49-F238E27FC236}">
                <a16:creationId xmlns:a16="http://schemas.microsoft.com/office/drawing/2014/main" id="{90D42A95-592E-4843-BF86-A27656E52BFD}"/>
              </a:ext>
            </a:extLst>
          </p:cNvPr>
          <p:cNvPicPr/>
          <p:nvPr/>
        </p:nvPicPr>
        <p:blipFill>
          <a:blip r:embed="rId5"/>
          <a:stretch/>
        </p:blipFill>
        <p:spPr>
          <a:xfrm>
            <a:off x="4742922" y="1137621"/>
            <a:ext cx="2002567" cy="4577297"/>
          </a:xfrm>
          <a:prstGeom prst="rect">
            <a:avLst/>
          </a:prstGeom>
        </p:spPr>
      </p:pic>
      <p:sp>
        <p:nvSpPr>
          <p:cNvPr id="3" name="Content Placeholder 2">
            <a:extLst>
              <a:ext uri="{FF2B5EF4-FFF2-40B4-BE49-F238E27FC236}">
                <a16:creationId xmlns:a16="http://schemas.microsoft.com/office/drawing/2014/main" id="{68AE81D5-9BBB-4647-A355-1E17BE6F4AC5}"/>
              </a:ext>
            </a:extLst>
          </p:cNvPr>
          <p:cNvSpPr>
            <a:spLocks noGrp="1"/>
          </p:cNvSpPr>
          <p:nvPr>
            <p:ph idx="1"/>
          </p:nvPr>
        </p:nvSpPr>
        <p:spPr>
          <a:xfrm>
            <a:off x="8036041" y="2249487"/>
            <a:ext cx="3281004" cy="3541714"/>
          </a:xfrm>
        </p:spPr>
        <p:txBody>
          <a:bodyPr>
            <a:normAutofit/>
          </a:bodyPr>
          <a:lstStyle/>
          <a:p>
            <a:pPr>
              <a:lnSpc>
                <a:spcPct val="110000"/>
              </a:lnSpc>
            </a:pPr>
            <a:r>
              <a:rPr lang="en-US" sz="1400" dirty="0"/>
              <a:t>Model has improved a lot. There is little to no overfitting but the accuracy has taken a hit. The validation and training loss is also very close to each other.</a:t>
            </a:r>
          </a:p>
          <a:p>
            <a:pPr>
              <a:lnSpc>
                <a:spcPct val="110000"/>
              </a:lnSpc>
            </a:pPr>
            <a:r>
              <a:rPr lang="en-US" sz="1400" dirty="0"/>
              <a:t>Evaluation of the test set.</a:t>
            </a:r>
          </a:p>
          <a:p>
            <a:pPr>
              <a:lnSpc>
                <a:spcPct val="110000"/>
              </a:lnSpc>
            </a:pPr>
            <a:r>
              <a:rPr lang="en-US" sz="1400" dirty="0"/>
              <a:t>Loss: 0.801</a:t>
            </a:r>
          </a:p>
          <a:p>
            <a:pPr>
              <a:lnSpc>
                <a:spcPct val="110000"/>
              </a:lnSpc>
            </a:pPr>
            <a:r>
              <a:rPr lang="en-US" sz="1400" dirty="0"/>
              <a:t>Accuracy: 71%</a:t>
            </a:r>
            <a:endParaRPr lang="en-CA" sz="1400" dirty="0"/>
          </a:p>
        </p:txBody>
      </p:sp>
    </p:spTree>
    <p:extLst>
      <p:ext uri="{BB962C8B-B14F-4D97-AF65-F5344CB8AC3E}">
        <p14:creationId xmlns:p14="http://schemas.microsoft.com/office/powerpoint/2010/main" val="1122380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3</TotalTime>
  <Words>428</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Detecting Diabetic Retinopathy </vt:lpstr>
      <vt:lpstr>Overview</vt:lpstr>
      <vt:lpstr>Dataset and Problem Statement </vt:lpstr>
      <vt:lpstr>Exploring data </vt:lpstr>
      <vt:lpstr>Distribution of labels </vt:lpstr>
      <vt:lpstr>Architecture</vt:lpstr>
      <vt:lpstr>Image Augmentation</vt:lpstr>
      <vt:lpstr>Baseline Model </vt:lpstr>
      <vt:lpstr>Regularized Model </vt:lpstr>
      <vt:lpstr>Conclusions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Diabetic Retinopathy </dc:title>
  <dc:creator>Abhishek Najbile</dc:creator>
  <cp:lastModifiedBy>Abhishek Najbile</cp:lastModifiedBy>
  <cp:revision>1</cp:revision>
  <dcterms:created xsi:type="dcterms:W3CDTF">2019-08-21T05:28:20Z</dcterms:created>
  <dcterms:modified xsi:type="dcterms:W3CDTF">2019-08-21T02:14:30Z</dcterms:modified>
</cp:coreProperties>
</file>