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59" r:id="rId6"/>
    <p:sldId id="260" r:id="rId7"/>
    <p:sldId id="261" r:id="rId8"/>
    <p:sldId id="262" r:id="rId9"/>
    <p:sldId id="270" r:id="rId10"/>
    <p:sldId id="264" r:id="rId11"/>
    <p:sldId id="265" r:id="rId12"/>
    <p:sldId id="266" r:id="rId13"/>
    <p:sldId id="267" r:id="rId14"/>
    <p:sldId id="268" r:id="rId15"/>
    <p:sldId id="269"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97" autoAdjust="0"/>
    <p:restoredTop sz="94660"/>
  </p:normalViewPr>
  <p:slideViewPr>
    <p:cSldViewPr snapToGrid="0">
      <p:cViewPr varScale="1">
        <p:scale>
          <a:sx n="97" d="100"/>
          <a:sy n="97" d="100"/>
        </p:scale>
        <p:origin x="48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12/11/21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12/11/21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B8ED8-CF41-474E-A52D-2AFD4D4056D1}"/>
              </a:ext>
            </a:extLst>
          </p:cNvPr>
          <p:cNvSpPr>
            <a:spLocks noGrp="1"/>
          </p:cNvSpPr>
          <p:nvPr>
            <p:ph type="ctrTitle"/>
          </p:nvPr>
        </p:nvSpPr>
        <p:spPr/>
        <p:txBody>
          <a:bodyPr/>
          <a:lstStyle/>
          <a:p>
            <a:r>
              <a:rPr lang="en-US" dirty="0"/>
              <a:t>Feature Engineering Project – Suspicious Objects</a:t>
            </a:r>
            <a:endParaRPr lang="en-CA" dirty="0"/>
          </a:p>
        </p:txBody>
      </p:sp>
      <p:sp>
        <p:nvSpPr>
          <p:cNvPr id="3" name="Subtitle 2">
            <a:extLst>
              <a:ext uri="{FF2B5EF4-FFF2-40B4-BE49-F238E27FC236}">
                <a16:creationId xmlns:a16="http://schemas.microsoft.com/office/drawing/2014/main" id="{C01E32B2-6518-4015-A2DA-DCFA86010ED9}"/>
              </a:ext>
            </a:extLst>
          </p:cNvPr>
          <p:cNvSpPr>
            <a:spLocks noGrp="1"/>
          </p:cNvSpPr>
          <p:nvPr>
            <p:ph type="subTitle" idx="1"/>
          </p:nvPr>
        </p:nvSpPr>
        <p:spPr/>
        <p:txBody>
          <a:bodyPr/>
          <a:lstStyle/>
          <a:p>
            <a:r>
              <a:rPr lang="en-US" dirty="0"/>
              <a:t>Abhishek </a:t>
            </a:r>
            <a:r>
              <a:rPr lang="en-US" dirty="0" err="1"/>
              <a:t>Najbile</a:t>
            </a:r>
            <a:r>
              <a:rPr lang="en-US" dirty="0"/>
              <a:t> and Rahim Jiwa</a:t>
            </a:r>
            <a:endParaRPr lang="en-CA" dirty="0"/>
          </a:p>
        </p:txBody>
      </p:sp>
    </p:spTree>
    <p:extLst>
      <p:ext uri="{BB962C8B-B14F-4D97-AF65-F5344CB8AC3E}">
        <p14:creationId xmlns:p14="http://schemas.microsoft.com/office/powerpoint/2010/main" val="1784423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B3EC-4B83-5940-8C4D-C91A7068F525}"/>
              </a:ext>
            </a:extLst>
          </p:cNvPr>
          <p:cNvSpPr>
            <a:spLocks noGrp="1"/>
          </p:cNvSpPr>
          <p:nvPr>
            <p:ph type="title"/>
          </p:nvPr>
        </p:nvSpPr>
        <p:spPr/>
        <p:txBody>
          <a:bodyPr/>
          <a:lstStyle/>
          <a:p>
            <a:r>
              <a:rPr lang="en-US" dirty="0"/>
              <a:t>Shapes</a:t>
            </a:r>
          </a:p>
        </p:txBody>
      </p:sp>
      <p:sp>
        <p:nvSpPr>
          <p:cNvPr id="3" name="Content Placeholder 2">
            <a:extLst>
              <a:ext uri="{FF2B5EF4-FFF2-40B4-BE49-F238E27FC236}">
                <a16:creationId xmlns:a16="http://schemas.microsoft.com/office/drawing/2014/main" id="{C8FE9C60-17F9-8A40-85D5-E473CD293D50}"/>
              </a:ext>
            </a:extLst>
          </p:cNvPr>
          <p:cNvSpPr>
            <a:spLocks noGrp="1"/>
          </p:cNvSpPr>
          <p:nvPr>
            <p:ph idx="1"/>
          </p:nvPr>
        </p:nvSpPr>
        <p:spPr/>
        <p:txBody>
          <a:bodyPr anchor="t"/>
          <a:lstStyle/>
          <a:p>
            <a:r>
              <a:rPr lang="en-US" dirty="0"/>
              <a:t>In the data, the shape category had 21 different shapes.</a:t>
            </a:r>
          </a:p>
          <a:p>
            <a:r>
              <a:rPr lang="en-US" dirty="0"/>
              <a:t>A number of these shapes are equivalent. To simplify the shapes, they were binned into a smaller number of categories.</a:t>
            </a:r>
          </a:p>
          <a:p>
            <a:endParaRPr lang="en-US" dirty="0"/>
          </a:p>
        </p:txBody>
      </p:sp>
      <p:pic>
        <p:nvPicPr>
          <p:cNvPr id="9" name="Picture 8">
            <a:extLst>
              <a:ext uri="{FF2B5EF4-FFF2-40B4-BE49-F238E27FC236}">
                <a16:creationId xmlns:a16="http://schemas.microsoft.com/office/drawing/2014/main" id="{A06293E7-5131-F040-BCF5-6163C9124BFE}"/>
              </a:ext>
            </a:extLst>
          </p:cNvPr>
          <p:cNvPicPr>
            <a:picLocks noChangeAspect="1"/>
          </p:cNvPicPr>
          <p:nvPr/>
        </p:nvPicPr>
        <p:blipFill>
          <a:blip r:embed="rId2"/>
          <a:stretch>
            <a:fillRect/>
          </a:stretch>
        </p:blipFill>
        <p:spPr>
          <a:xfrm>
            <a:off x="1762539" y="3228492"/>
            <a:ext cx="7671628" cy="3268386"/>
          </a:xfrm>
          <a:prstGeom prst="rect">
            <a:avLst/>
          </a:prstGeom>
        </p:spPr>
      </p:pic>
    </p:spTree>
    <p:extLst>
      <p:ext uri="{BB962C8B-B14F-4D97-AF65-F5344CB8AC3E}">
        <p14:creationId xmlns:p14="http://schemas.microsoft.com/office/powerpoint/2010/main" val="524891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5C3B2-644A-914D-B85A-0256492E6491}"/>
              </a:ext>
            </a:extLst>
          </p:cNvPr>
          <p:cNvSpPr>
            <a:spLocks noGrp="1"/>
          </p:cNvSpPr>
          <p:nvPr>
            <p:ph type="title"/>
          </p:nvPr>
        </p:nvSpPr>
        <p:spPr/>
        <p:txBody>
          <a:bodyPr/>
          <a:lstStyle/>
          <a:p>
            <a:r>
              <a:rPr lang="en-US" dirty="0"/>
              <a:t>Airbases</a:t>
            </a:r>
          </a:p>
        </p:txBody>
      </p:sp>
      <p:sp>
        <p:nvSpPr>
          <p:cNvPr id="3" name="Content Placeholder 2">
            <a:extLst>
              <a:ext uri="{FF2B5EF4-FFF2-40B4-BE49-F238E27FC236}">
                <a16:creationId xmlns:a16="http://schemas.microsoft.com/office/drawing/2014/main" id="{FAC4815E-493C-0348-9BAB-E6CA23485365}"/>
              </a:ext>
            </a:extLst>
          </p:cNvPr>
          <p:cNvSpPr>
            <a:spLocks noGrp="1"/>
          </p:cNvSpPr>
          <p:nvPr>
            <p:ph idx="1"/>
          </p:nvPr>
        </p:nvSpPr>
        <p:spPr/>
        <p:txBody>
          <a:bodyPr anchor="t"/>
          <a:lstStyle/>
          <a:p>
            <a:r>
              <a:rPr lang="en-US" dirty="0"/>
              <a:t>Objective here was to determine if the State which the sighting occurred contained any airbases.</a:t>
            </a:r>
          </a:p>
          <a:p>
            <a:r>
              <a:rPr lang="en-US" dirty="0"/>
              <a:t>If there are airbases present, the likelihood of seeing fly objects (planes, fighter jets, missiles), increases.</a:t>
            </a:r>
          </a:p>
          <a:p>
            <a:r>
              <a:rPr lang="en-US" dirty="0"/>
              <a:t>To determine this, airbase data was added and then merged into the original data by the state.</a:t>
            </a:r>
          </a:p>
          <a:p>
            <a:r>
              <a:rPr lang="en-US" dirty="0"/>
              <a:t>Values were 0 if there are no airbases present, and 1 if the state does have airbases.</a:t>
            </a:r>
          </a:p>
          <a:p>
            <a:endParaRPr lang="en-US" dirty="0"/>
          </a:p>
        </p:txBody>
      </p:sp>
      <p:pic>
        <p:nvPicPr>
          <p:cNvPr id="10" name="Picture 9">
            <a:extLst>
              <a:ext uri="{FF2B5EF4-FFF2-40B4-BE49-F238E27FC236}">
                <a16:creationId xmlns:a16="http://schemas.microsoft.com/office/drawing/2014/main" id="{AD9CAE96-BFA5-304F-81EF-EA28CA2DB412}"/>
              </a:ext>
            </a:extLst>
          </p:cNvPr>
          <p:cNvPicPr>
            <a:picLocks noChangeAspect="1"/>
          </p:cNvPicPr>
          <p:nvPr/>
        </p:nvPicPr>
        <p:blipFill>
          <a:blip r:embed="rId2"/>
          <a:stretch>
            <a:fillRect/>
          </a:stretch>
        </p:blipFill>
        <p:spPr>
          <a:xfrm>
            <a:off x="3273286" y="3847298"/>
            <a:ext cx="4518439" cy="2800599"/>
          </a:xfrm>
          <a:prstGeom prst="rect">
            <a:avLst/>
          </a:prstGeom>
        </p:spPr>
      </p:pic>
    </p:spTree>
    <p:extLst>
      <p:ext uri="{BB962C8B-B14F-4D97-AF65-F5344CB8AC3E}">
        <p14:creationId xmlns:p14="http://schemas.microsoft.com/office/powerpoint/2010/main" val="3660019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0491-0DC3-8341-BD52-BF0D14CFBA79}"/>
              </a:ext>
            </a:extLst>
          </p:cNvPr>
          <p:cNvSpPr>
            <a:spLocks noGrp="1"/>
          </p:cNvSpPr>
          <p:nvPr>
            <p:ph type="title"/>
          </p:nvPr>
        </p:nvSpPr>
        <p:spPr/>
        <p:txBody>
          <a:bodyPr/>
          <a:lstStyle/>
          <a:p>
            <a:r>
              <a:rPr lang="en-US" dirty="0"/>
              <a:t>International Space Station (ISS) Data</a:t>
            </a:r>
          </a:p>
        </p:txBody>
      </p:sp>
      <p:sp>
        <p:nvSpPr>
          <p:cNvPr id="3" name="Content Placeholder 2">
            <a:extLst>
              <a:ext uri="{FF2B5EF4-FFF2-40B4-BE49-F238E27FC236}">
                <a16:creationId xmlns:a16="http://schemas.microsoft.com/office/drawing/2014/main" id="{5F65C108-CFC2-BB40-BDDD-A3501B258891}"/>
              </a:ext>
            </a:extLst>
          </p:cNvPr>
          <p:cNvSpPr>
            <a:spLocks noGrp="1"/>
          </p:cNvSpPr>
          <p:nvPr>
            <p:ph idx="1"/>
          </p:nvPr>
        </p:nvSpPr>
        <p:spPr/>
        <p:txBody>
          <a:bodyPr anchor="t"/>
          <a:lstStyle/>
          <a:p>
            <a:r>
              <a:rPr lang="en-US" dirty="0"/>
              <a:t>A point of interest was whether we would be able to determine if there were other space or astrological elements that could be mistaken for UFOs. For example satellites or meteors.</a:t>
            </a:r>
          </a:p>
          <a:p>
            <a:r>
              <a:rPr lang="en-US" dirty="0"/>
              <a:t>To try this, Two Line Element data was obtained for the ISS. Then using this data, and the date given of the sightings, an approximation of the ISS coordinates was determined.</a:t>
            </a:r>
          </a:p>
          <a:p>
            <a:r>
              <a:rPr lang="en-US" dirty="0"/>
              <a:t>The ISS coordinates were then compared to the sightings coordinates to determine if they within a few degrees of each other. If they were, a feature </a:t>
            </a:r>
            <a:r>
              <a:rPr lang="en-US" dirty="0" err="1"/>
              <a:t>iss_nearby</a:t>
            </a:r>
            <a:r>
              <a:rPr lang="en-US" dirty="0"/>
              <a:t> was True, else it was False.</a:t>
            </a:r>
          </a:p>
          <a:p>
            <a:r>
              <a:rPr lang="en-US" dirty="0"/>
              <a:t>It was determined, that the ISS was nearby in approximately 0.002% of sightings.</a:t>
            </a:r>
          </a:p>
          <a:p>
            <a:r>
              <a:rPr lang="en-US" dirty="0"/>
              <a:t>An extension to this, would be to apply the same concept for other satellites and meteors and then to bring it together as an astrological phenomenon nearby rather than just the ISS.</a:t>
            </a:r>
          </a:p>
          <a:p>
            <a:r>
              <a:rPr lang="en-US" dirty="0"/>
              <a:t>Data was obtained from </a:t>
            </a:r>
            <a:r>
              <a:rPr lang="en-US" dirty="0" err="1"/>
              <a:t>Celestrak</a:t>
            </a:r>
            <a:r>
              <a:rPr lang="en-US" dirty="0"/>
              <a:t> and the </a:t>
            </a:r>
            <a:r>
              <a:rPr lang="en-US" dirty="0" err="1"/>
              <a:t>Skyfield</a:t>
            </a:r>
            <a:r>
              <a:rPr lang="en-US" dirty="0"/>
              <a:t> Package was used.</a:t>
            </a:r>
          </a:p>
        </p:txBody>
      </p:sp>
    </p:spTree>
    <p:extLst>
      <p:ext uri="{BB962C8B-B14F-4D97-AF65-F5344CB8AC3E}">
        <p14:creationId xmlns:p14="http://schemas.microsoft.com/office/powerpoint/2010/main" val="984138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B7AA-1A12-C143-9539-A6AA68426329}"/>
              </a:ext>
            </a:extLst>
          </p:cNvPr>
          <p:cNvSpPr>
            <a:spLocks noGrp="1"/>
          </p:cNvSpPr>
          <p:nvPr>
            <p:ph type="title"/>
          </p:nvPr>
        </p:nvSpPr>
        <p:spPr/>
        <p:txBody>
          <a:bodyPr/>
          <a:lstStyle/>
          <a:p>
            <a:r>
              <a:rPr lang="en-US" dirty="0"/>
              <a:t>Alcohol consumption</a:t>
            </a:r>
          </a:p>
        </p:txBody>
      </p:sp>
      <p:sp>
        <p:nvSpPr>
          <p:cNvPr id="3" name="Content Placeholder 2">
            <a:extLst>
              <a:ext uri="{FF2B5EF4-FFF2-40B4-BE49-F238E27FC236}">
                <a16:creationId xmlns:a16="http://schemas.microsoft.com/office/drawing/2014/main" id="{F294F6FD-0636-7B47-AD5E-FEA330900092}"/>
              </a:ext>
            </a:extLst>
          </p:cNvPr>
          <p:cNvSpPr>
            <a:spLocks noGrp="1"/>
          </p:cNvSpPr>
          <p:nvPr>
            <p:ph idx="1"/>
          </p:nvPr>
        </p:nvSpPr>
        <p:spPr/>
        <p:txBody>
          <a:bodyPr anchor="t"/>
          <a:lstStyle/>
          <a:p>
            <a:r>
              <a:rPr lang="en-US" dirty="0"/>
              <a:t>Data was brought in to look at the alcohol consumption for the State.</a:t>
            </a:r>
          </a:p>
          <a:p>
            <a:r>
              <a:rPr lang="en-US" dirty="0"/>
              <a:t>This could be relevant, as most of the sightings occurred during the evening or night. If one was drinking, they would be more likely to either see something that was not there, or convince themselves that something normal was a UFO sighting.</a:t>
            </a:r>
          </a:p>
          <a:p>
            <a:r>
              <a:rPr lang="en-US" dirty="0"/>
              <a:t>The features that was focused on here is the total number of drinks consumed.</a:t>
            </a:r>
          </a:p>
        </p:txBody>
      </p:sp>
    </p:spTree>
    <p:extLst>
      <p:ext uri="{BB962C8B-B14F-4D97-AF65-F5344CB8AC3E}">
        <p14:creationId xmlns:p14="http://schemas.microsoft.com/office/powerpoint/2010/main" val="2017481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E58B-E347-554F-9B61-CE8372567A92}"/>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F6982F99-98C1-384A-AC54-4DF8BBDEDFF3}"/>
              </a:ext>
            </a:extLst>
          </p:cNvPr>
          <p:cNvSpPr>
            <a:spLocks noGrp="1"/>
          </p:cNvSpPr>
          <p:nvPr>
            <p:ph idx="1"/>
          </p:nvPr>
        </p:nvSpPr>
        <p:spPr/>
        <p:txBody>
          <a:bodyPr anchor="t"/>
          <a:lstStyle/>
          <a:p>
            <a:r>
              <a:rPr lang="en-US" dirty="0"/>
              <a:t>Utilized a Random Forest model with Grid Search in order to find the best parameters.</a:t>
            </a:r>
          </a:p>
          <a:p>
            <a:r>
              <a:rPr lang="en-US" dirty="0"/>
              <a:t>Obtained an accuracy of 0.60 and an f1 score of 0.49.</a:t>
            </a:r>
          </a:p>
          <a:p>
            <a:endParaRPr lang="en-US" dirty="0"/>
          </a:p>
        </p:txBody>
      </p:sp>
      <p:pic>
        <p:nvPicPr>
          <p:cNvPr id="5" name="Picture 4">
            <a:extLst>
              <a:ext uri="{FF2B5EF4-FFF2-40B4-BE49-F238E27FC236}">
                <a16:creationId xmlns:a16="http://schemas.microsoft.com/office/drawing/2014/main" id="{4D827AC9-1BB5-F94F-B719-2586366331E6}"/>
              </a:ext>
            </a:extLst>
          </p:cNvPr>
          <p:cNvPicPr>
            <a:picLocks noChangeAspect="1"/>
          </p:cNvPicPr>
          <p:nvPr/>
        </p:nvPicPr>
        <p:blipFill>
          <a:blip r:embed="rId2"/>
          <a:stretch>
            <a:fillRect/>
          </a:stretch>
        </p:blipFill>
        <p:spPr>
          <a:xfrm>
            <a:off x="921657" y="3138714"/>
            <a:ext cx="4013200" cy="914400"/>
          </a:xfrm>
          <a:prstGeom prst="rect">
            <a:avLst/>
          </a:prstGeom>
        </p:spPr>
      </p:pic>
      <p:pic>
        <p:nvPicPr>
          <p:cNvPr id="7" name="Picture 6">
            <a:extLst>
              <a:ext uri="{FF2B5EF4-FFF2-40B4-BE49-F238E27FC236}">
                <a16:creationId xmlns:a16="http://schemas.microsoft.com/office/drawing/2014/main" id="{EAE40DFF-85E2-3742-963C-02EAF3D18602}"/>
              </a:ext>
            </a:extLst>
          </p:cNvPr>
          <p:cNvPicPr>
            <a:picLocks noChangeAspect="1"/>
          </p:cNvPicPr>
          <p:nvPr/>
        </p:nvPicPr>
        <p:blipFill>
          <a:blip r:embed="rId3"/>
          <a:stretch>
            <a:fillRect/>
          </a:stretch>
        </p:blipFill>
        <p:spPr>
          <a:xfrm>
            <a:off x="5831341" y="3138714"/>
            <a:ext cx="4089400" cy="2159000"/>
          </a:xfrm>
          <a:prstGeom prst="rect">
            <a:avLst/>
          </a:prstGeom>
        </p:spPr>
      </p:pic>
    </p:spTree>
    <p:extLst>
      <p:ext uri="{BB962C8B-B14F-4D97-AF65-F5344CB8AC3E}">
        <p14:creationId xmlns:p14="http://schemas.microsoft.com/office/powerpoint/2010/main" val="2855701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C7719-43AF-2041-B129-2350DA7E8E72}"/>
              </a:ext>
            </a:extLst>
          </p:cNvPr>
          <p:cNvSpPr>
            <a:spLocks noGrp="1"/>
          </p:cNvSpPr>
          <p:nvPr>
            <p:ph type="title"/>
          </p:nvPr>
        </p:nvSpPr>
        <p:spPr/>
        <p:txBody>
          <a:bodyPr/>
          <a:lstStyle/>
          <a:p>
            <a:r>
              <a:rPr lang="en-US" dirty="0"/>
              <a:t>Feature Importance</a:t>
            </a:r>
          </a:p>
        </p:txBody>
      </p:sp>
      <p:pic>
        <p:nvPicPr>
          <p:cNvPr id="5" name="Content Placeholder 4">
            <a:extLst>
              <a:ext uri="{FF2B5EF4-FFF2-40B4-BE49-F238E27FC236}">
                <a16:creationId xmlns:a16="http://schemas.microsoft.com/office/drawing/2014/main" id="{9AAFE325-02CF-3F46-8F5E-153DCE4B4978}"/>
              </a:ext>
            </a:extLst>
          </p:cNvPr>
          <p:cNvPicPr>
            <a:picLocks noGrp="1" noChangeAspect="1"/>
          </p:cNvPicPr>
          <p:nvPr>
            <p:ph idx="1"/>
          </p:nvPr>
        </p:nvPicPr>
        <p:blipFill>
          <a:blip r:embed="rId2"/>
          <a:stretch>
            <a:fillRect/>
          </a:stretch>
        </p:blipFill>
        <p:spPr>
          <a:xfrm>
            <a:off x="2410392" y="1812578"/>
            <a:ext cx="6682241" cy="3681420"/>
          </a:xfrm>
        </p:spPr>
      </p:pic>
    </p:spTree>
    <p:extLst>
      <p:ext uri="{BB962C8B-B14F-4D97-AF65-F5344CB8AC3E}">
        <p14:creationId xmlns:p14="http://schemas.microsoft.com/office/powerpoint/2010/main" val="2844406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0C944-6D72-E34D-9B75-E0D48F22D7C6}"/>
              </a:ext>
            </a:extLst>
          </p:cNvPr>
          <p:cNvSpPr>
            <a:spLocks noGrp="1"/>
          </p:cNvSpPr>
          <p:nvPr>
            <p:ph type="title"/>
          </p:nvPr>
        </p:nvSpPr>
        <p:spPr/>
        <p:txBody>
          <a:bodyPr/>
          <a:lstStyle/>
          <a:p>
            <a:r>
              <a:rPr lang="en-US" dirty="0"/>
              <a:t>Final Thoughts/Next Steps</a:t>
            </a:r>
          </a:p>
        </p:txBody>
      </p:sp>
      <p:sp>
        <p:nvSpPr>
          <p:cNvPr id="3" name="Content Placeholder 2">
            <a:extLst>
              <a:ext uri="{FF2B5EF4-FFF2-40B4-BE49-F238E27FC236}">
                <a16:creationId xmlns:a16="http://schemas.microsoft.com/office/drawing/2014/main" id="{D22FA2DA-3AFD-9F4B-94A1-672BD5A4151C}"/>
              </a:ext>
            </a:extLst>
          </p:cNvPr>
          <p:cNvSpPr>
            <a:spLocks noGrp="1"/>
          </p:cNvSpPr>
          <p:nvPr>
            <p:ph idx="1"/>
          </p:nvPr>
        </p:nvSpPr>
        <p:spPr/>
        <p:txBody>
          <a:bodyPr anchor="t"/>
          <a:lstStyle/>
          <a:p>
            <a:r>
              <a:rPr lang="en-US" dirty="0"/>
              <a:t>Overall, happy with how it turned out.</a:t>
            </a:r>
          </a:p>
          <a:p>
            <a:r>
              <a:rPr lang="en-US" dirty="0"/>
              <a:t>Look for additional supplemental data: educational data, weather data, astrological data.</a:t>
            </a:r>
          </a:p>
          <a:p>
            <a:r>
              <a:rPr lang="en-US" dirty="0"/>
              <a:t>Refine model features and re-run model features to try to improve performance.</a:t>
            </a:r>
          </a:p>
        </p:txBody>
      </p:sp>
    </p:spTree>
    <p:extLst>
      <p:ext uri="{BB962C8B-B14F-4D97-AF65-F5344CB8AC3E}">
        <p14:creationId xmlns:p14="http://schemas.microsoft.com/office/powerpoint/2010/main" val="48575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D0BFE-921A-4F32-A349-158FC4CE8EF7}"/>
              </a:ext>
            </a:extLst>
          </p:cNvPr>
          <p:cNvSpPr>
            <a:spLocks noGrp="1"/>
          </p:cNvSpPr>
          <p:nvPr>
            <p:ph type="title"/>
          </p:nvPr>
        </p:nvSpPr>
        <p:spPr/>
        <p:txBody>
          <a:bodyPr/>
          <a:lstStyle/>
          <a:p>
            <a:r>
              <a:rPr lang="en-US" dirty="0"/>
              <a:t>Starting Data</a:t>
            </a:r>
            <a:endParaRPr lang="en-CA" dirty="0"/>
          </a:p>
        </p:txBody>
      </p:sp>
      <p:sp>
        <p:nvSpPr>
          <p:cNvPr id="3" name="Content Placeholder 2">
            <a:extLst>
              <a:ext uri="{FF2B5EF4-FFF2-40B4-BE49-F238E27FC236}">
                <a16:creationId xmlns:a16="http://schemas.microsoft.com/office/drawing/2014/main" id="{2F23CB10-1768-4484-AC3E-A5EE989FB290}"/>
              </a:ext>
            </a:extLst>
          </p:cNvPr>
          <p:cNvSpPr>
            <a:spLocks noGrp="1"/>
          </p:cNvSpPr>
          <p:nvPr>
            <p:ph idx="1"/>
          </p:nvPr>
        </p:nvSpPr>
        <p:spPr/>
        <p:txBody>
          <a:bodyPr anchor="t"/>
          <a:lstStyle/>
          <a:p>
            <a:r>
              <a:rPr lang="en-CA" dirty="0"/>
              <a:t>Our starting data contains 13 columns, of approximately 88,000 UFO sighting reports. </a:t>
            </a:r>
          </a:p>
          <a:p>
            <a:r>
              <a:rPr lang="en-CA" dirty="0"/>
              <a:t>The types of data included: datetime, categorical, geographical, and, textual.</a:t>
            </a:r>
          </a:p>
          <a:p>
            <a:endParaRPr lang="en-CA" dirty="0"/>
          </a:p>
        </p:txBody>
      </p:sp>
      <p:pic>
        <p:nvPicPr>
          <p:cNvPr id="8" name="Picture 7">
            <a:extLst>
              <a:ext uri="{FF2B5EF4-FFF2-40B4-BE49-F238E27FC236}">
                <a16:creationId xmlns:a16="http://schemas.microsoft.com/office/drawing/2014/main" id="{531B2186-C508-2F4D-B4AE-4549400E2F2C}"/>
              </a:ext>
            </a:extLst>
          </p:cNvPr>
          <p:cNvPicPr>
            <a:picLocks noChangeAspect="1"/>
          </p:cNvPicPr>
          <p:nvPr/>
        </p:nvPicPr>
        <p:blipFill>
          <a:blip r:embed="rId2"/>
          <a:stretch>
            <a:fillRect/>
          </a:stretch>
        </p:blipFill>
        <p:spPr>
          <a:xfrm>
            <a:off x="816430" y="3006236"/>
            <a:ext cx="3942443" cy="2990586"/>
          </a:xfrm>
          <a:prstGeom prst="rect">
            <a:avLst/>
          </a:prstGeom>
        </p:spPr>
      </p:pic>
      <p:pic>
        <p:nvPicPr>
          <p:cNvPr id="12" name="Picture 11">
            <a:extLst>
              <a:ext uri="{FF2B5EF4-FFF2-40B4-BE49-F238E27FC236}">
                <a16:creationId xmlns:a16="http://schemas.microsoft.com/office/drawing/2014/main" id="{A92D6C12-BFAB-5F4D-B199-819C01B44BA6}"/>
              </a:ext>
            </a:extLst>
          </p:cNvPr>
          <p:cNvPicPr>
            <a:picLocks noChangeAspect="1"/>
          </p:cNvPicPr>
          <p:nvPr/>
        </p:nvPicPr>
        <p:blipFill>
          <a:blip r:embed="rId3"/>
          <a:stretch>
            <a:fillRect/>
          </a:stretch>
        </p:blipFill>
        <p:spPr>
          <a:xfrm>
            <a:off x="5172876" y="3006236"/>
            <a:ext cx="5230346" cy="2089442"/>
          </a:xfrm>
          <a:prstGeom prst="rect">
            <a:avLst/>
          </a:prstGeom>
        </p:spPr>
      </p:pic>
    </p:spTree>
    <p:extLst>
      <p:ext uri="{BB962C8B-B14F-4D97-AF65-F5344CB8AC3E}">
        <p14:creationId xmlns:p14="http://schemas.microsoft.com/office/powerpoint/2010/main" val="4201488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423DE-0DC4-F049-B10B-85955F0EA61F}"/>
              </a:ext>
            </a:extLst>
          </p:cNvPr>
          <p:cNvSpPr>
            <a:spLocks noGrp="1"/>
          </p:cNvSpPr>
          <p:nvPr>
            <p:ph type="title"/>
          </p:nvPr>
        </p:nvSpPr>
        <p:spPr/>
        <p:txBody>
          <a:bodyPr/>
          <a:lstStyle/>
          <a:p>
            <a:r>
              <a:rPr lang="en-US" dirty="0"/>
              <a:t>Initial Thoughts</a:t>
            </a:r>
          </a:p>
        </p:txBody>
      </p:sp>
      <p:sp>
        <p:nvSpPr>
          <p:cNvPr id="3" name="Content Placeholder 2">
            <a:extLst>
              <a:ext uri="{FF2B5EF4-FFF2-40B4-BE49-F238E27FC236}">
                <a16:creationId xmlns:a16="http://schemas.microsoft.com/office/drawing/2014/main" id="{2EBCDDF3-012F-A249-8869-FB254DC53FA4}"/>
              </a:ext>
            </a:extLst>
          </p:cNvPr>
          <p:cNvSpPr>
            <a:spLocks noGrp="1"/>
          </p:cNvSpPr>
          <p:nvPr>
            <p:ph idx="1"/>
          </p:nvPr>
        </p:nvSpPr>
        <p:spPr/>
        <p:txBody>
          <a:bodyPr anchor="t"/>
          <a:lstStyle/>
          <a:p>
            <a:r>
              <a:rPr lang="en-US" dirty="0"/>
              <a:t>Goal was to clean up the data and add information that may help us make sense of the sightings.</a:t>
            </a:r>
          </a:p>
          <a:p>
            <a:r>
              <a:rPr lang="en-US" dirty="0"/>
              <a:t>What are possible explanations for the sightings? Could there be planes or could they be seeing an astrological event (meteors or satellites)</a:t>
            </a:r>
          </a:p>
          <a:p>
            <a:r>
              <a:rPr lang="en-US" dirty="0"/>
              <a:t>There could be impacts on the recollection of the incident. For example, the individual could have been sleepy or intoxicated or reporting the incident way after it occurred.</a:t>
            </a:r>
          </a:p>
          <a:p>
            <a:r>
              <a:rPr lang="en-US" dirty="0"/>
              <a:t>Missing geographic data can be determined, missing time data can be determined.</a:t>
            </a:r>
          </a:p>
          <a:p>
            <a:endParaRPr lang="en-US" dirty="0"/>
          </a:p>
        </p:txBody>
      </p:sp>
    </p:spTree>
    <p:extLst>
      <p:ext uri="{BB962C8B-B14F-4D97-AF65-F5344CB8AC3E}">
        <p14:creationId xmlns:p14="http://schemas.microsoft.com/office/powerpoint/2010/main" val="1470856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1DFBF-EE9E-C340-A681-4C81BE6F6E25}"/>
              </a:ext>
            </a:extLst>
          </p:cNvPr>
          <p:cNvSpPr>
            <a:spLocks noGrp="1"/>
          </p:cNvSpPr>
          <p:nvPr>
            <p:ph type="title"/>
          </p:nvPr>
        </p:nvSpPr>
        <p:spPr/>
        <p:txBody>
          <a:bodyPr/>
          <a:lstStyle/>
          <a:p>
            <a:r>
              <a:rPr lang="en-US" dirty="0"/>
              <a:t>Final Features</a:t>
            </a:r>
          </a:p>
        </p:txBody>
      </p:sp>
      <p:sp>
        <p:nvSpPr>
          <p:cNvPr id="3" name="Content Placeholder 2">
            <a:extLst>
              <a:ext uri="{FF2B5EF4-FFF2-40B4-BE49-F238E27FC236}">
                <a16:creationId xmlns:a16="http://schemas.microsoft.com/office/drawing/2014/main" id="{D19B3683-0CA6-5A4A-80BC-C76F720B4B32}"/>
              </a:ext>
            </a:extLst>
          </p:cNvPr>
          <p:cNvSpPr>
            <a:spLocks noGrp="1"/>
          </p:cNvSpPr>
          <p:nvPr>
            <p:ph idx="1"/>
          </p:nvPr>
        </p:nvSpPr>
        <p:spPr/>
        <p:txBody>
          <a:bodyPr anchor="t"/>
          <a:lstStyle/>
          <a:p>
            <a:r>
              <a:rPr lang="en-US" dirty="0"/>
              <a:t>Our final features had 16 columns and we had approximately 80900 instances.</a:t>
            </a:r>
          </a:p>
        </p:txBody>
      </p:sp>
      <p:pic>
        <p:nvPicPr>
          <p:cNvPr id="5" name="Picture 4">
            <a:extLst>
              <a:ext uri="{FF2B5EF4-FFF2-40B4-BE49-F238E27FC236}">
                <a16:creationId xmlns:a16="http://schemas.microsoft.com/office/drawing/2014/main" id="{BB3E8AC3-7443-0D48-B35C-956D92A7B5B3}"/>
              </a:ext>
            </a:extLst>
          </p:cNvPr>
          <p:cNvPicPr>
            <a:picLocks noChangeAspect="1"/>
          </p:cNvPicPr>
          <p:nvPr/>
        </p:nvPicPr>
        <p:blipFill>
          <a:blip r:embed="rId2"/>
          <a:stretch>
            <a:fillRect/>
          </a:stretch>
        </p:blipFill>
        <p:spPr>
          <a:xfrm>
            <a:off x="1558926" y="2623669"/>
            <a:ext cx="4025900" cy="3251200"/>
          </a:xfrm>
          <a:prstGeom prst="rect">
            <a:avLst/>
          </a:prstGeom>
        </p:spPr>
      </p:pic>
      <p:pic>
        <p:nvPicPr>
          <p:cNvPr id="7" name="Picture 6">
            <a:extLst>
              <a:ext uri="{FF2B5EF4-FFF2-40B4-BE49-F238E27FC236}">
                <a16:creationId xmlns:a16="http://schemas.microsoft.com/office/drawing/2014/main" id="{3A3FC880-6990-3046-B406-D6133F215333}"/>
              </a:ext>
            </a:extLst>
          </p:cNvPr>
          <p:cNvPicPr>
            <a:picLocks noChangeAspect="1"/>
          </p:cNvPicPr>
          <p:nvPr/>
        </p:nvPicPr>
        <p:blipFill>
          <a:blip r:embed="rId3"/>
          <a:stretch>
            <a:fillRect/>
          </a:stretch>
        </p:blipFill>
        <p:spPr>
          <a:xfrm>
            <a:off x="6457951" y="2623669"/>
            <a:ext cx="3437164" cy="3243731"/>
          </a:xfrm>
          <a:prstGeom prst="rect">
            <a:avLst/>
          </a:prstGeom>
        </p:spPr>
      </p:pic>
    </p:spTree>
    <p:extLst>
      <p:ext uri="{BB962C8B-B14F-4D97-AF65-F5344CB8AC3E}">
        <p14:creationId xmlns:p14="http://schemas.microsoft.com/office/powerpoint/2010/main" val="2203565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1E357-E2CC-C64D-9214-41F654FAA63E}"/>
              </a:ext>
            </a:extLst>
          </p:cNvPr>
          <p:cNvSpPr>
            <a:spLocks noGrp="1"/>
          </p:cNvSpPr>
          <p:nvPr>
            <p:ph type="title"/>
          </p:nvPr>
        </p:nvSpPr>
        <p:spPr/>
        <p:txBody>
          <a:bodyPr/>
          <a:lstStyle/>
          <a:p>
            <a:r>
              <a:rPr lang="en-US" dirty="0"/>
              <a:t>Summary/Text </a:t>
            </a:r>
          </a:p>
        </p:txBody>
      </p:sp>
      <p:sp>
        <p:nvSpPr>
          <p:cNvPr id="3" name="Content Placeholder 2">
            <a:extLst>
              <a:ext uri="{FF2B5EF4-FFF2-40B4-BE49-F238E27FC236}">
                <a16:creationId xmlns:a16="http://schemas.microsoft.com/office/drawing/2014/main" id="{88748901-1DC3-DE4B-94BF-EA8332AA88AD}"/>
              </a:ext>
            </a:extLst>
          </p:cNvPr>
          <p:cNvSpPr>
            <a:spLocks noGrp="1"/>
          </p:cNvSpPr>
          <p:nvPr>
            <p:ph idx="1"/>
          </p:nvPr>
        </p:nvSpPr>
        <p:spPr/>
        <p:txBody>
          <a:bodyPr anchor="t"/>
          <a:lstStyle/>
          <a:p>
            <a:r>
              <a:rPr lang="en-US" dirty="0"/>
              <a:t>Looking at the summary and text, one of the first things that jumped out is that they looked similar. Almost like the summary is just a clip or substring of the text.</a:t>
            </a:r>
          </a:p>
          <a:p>
            <a:endParaRPr lang="en-US" dirty="0"/>
          </a:p>
          <a:p>
            <a:endParaRPr lang="en-US" dirty="0"/>
          </a:p>
          <a:p>
            <a:endParaRPr lang="en-US" dirty="0"/>
          </a:p>
          <a:p>
            <a:endParaRPr lang="en-US" dirty="0"/>
          </a:p>
          <a:p>
            <a:r>
              <a:rPr lang="en-US" dirty="0"/>
              <a:t>To compare the text, we performed basic text processing: lower, remove punctuation, remove </a:t>
            </a:r>
            <a:r>
              <a:rPr lang="en-US" dirty="0" err="1"/>
              <a:t>stopwords</a:t>
            </a:r>
            <a:r>
              <a:rPr lang="en-US" dirty="0"/>
              <a:t>, lemmatize, remove notes that have been added by NUFORC.</a:t>
            </a:r>
          </a:p>
          <a:p>
            <a:r>
              <a:rPr lang="en-US" dirty="0"/>
              <a:t>After cleaning and comparing whether the summary string was within the text, we ran into issues for typos or minor variations saying the same thing.</a:t>
            </a:r>
          </a:p>
        </p:txBody>
      </p:sp>
      <p:pic>
        <p:nvPicPr>
          <p:cNvPr id="5" name="Picture 4">
            <a:extLst>
              <a:ext uri="{FF2B5EF4-FFF2-40B4-BE49-F238E27FC236}">
                <a16:creationId xmlns:a16="http://schemas.microsoft.com/office/drawing/2014/main" id="{B353BEC1-8A3E-3045-BCF4-6B87061FFE7D}"/>
              </a:ext>
            </a:extLst>
          </p:cNvPr>
          <p:cNvPicPr>
            <a:picLocks noChangeAspect="1"/>
          </p:cNvPicPr>
          <p:nvPr/>
        </p:nvPicPr>
        <p:blipFill>
          <a:blip r:embed="rId2"/>
          <a:stretch>
            <a:fillRect/>
          </a:stretch>
        </p:blipFill>
        <p:spPr>
          <a:xfrm>
            <a:off x="2671763" y="2878365"/>
            <a:ext cx="6159500" cy="1460500"/>
          </a:xfrm>
          <a:prstGeom prst="rect">
            <a:avLst/>
          </a:prstGeom>
        </p:spPr>
      </p:pic>
    </p:spTree>
    <p:extLst>
      <p:ext uri="{BB962C8B-B14F-4D97-AF65-F5344CB8AC3E}">
        <p14:creationId xmlns:p14="http://schemas.microsoft.com/office/powerpoint/2010/main" val="1311554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5C69B-734F-8742-94CE-DEA422BC07A9}"/>
              </a:ext>
            </a:extLst>
          </p:cNvPr>
          <p:cNvSpPr>
            <a:spLocks noGrp="1"/>
          </p:cNvSpPr>
          <p:nvPr>
            <p:ph type="title"/>
          </p:nvPr>
        </p:nvSpPr>
        <p:spPr/>
        <p:txBody>
          <a:bodyPr/>
          <a:lstStyle/>
          <a:p>
            <a:r>
              <a:rPr lang="en-US" dirty="0"/>
              <a:t>Summary/Text</a:t>
            </a:r>
          </a:p>
        </p:txBody>
      </p:sp>
      <p:sp>
        <p:nvSpPr>
          <p:cNvPr id="3" name="Content Placeholder 2">
            <a:extLst>
              <a:ext uri="{FF2B5EF4-FFF2-40B4-BE49-F238E27FC236}">
                <a16:creationId xmlns:a16="http://schemas.microsoft.com/office/drawing/2014/main" id="{D3991CF2-5C81-0B4F-9A19-BB11D0BEBC88}"/>
              </a:ext>
            </a:extLst>
          </p:cNvPr>
          <p:cNvSpPr>
            <a:spLocks noGrp="1"/>
          </p:cNvSpPr>
          <p:nvPr>
            <p:ph idx="1"/>
          </p:nvPr>
        </p:nvSpPr>
        <p:spPr>
          <a:xfrm>
            <a:off x="685800" y="2795210"/>
            <a:ext cx="10131425" cy="3649133"/>
          </a:xfrm>
        </p:spPr>
        <p:txBody>
          <a:bodyPr/>
          <a:lstStyle/>
          <a:p>
            <a:r>
              <a:rPr lang="en-US" dirty="0"/>
              <a:t>In order to deal with this, we utilized fuzzy partial matching in order to get the similarity between summary and text.  Found that they were similar and we could stick to text.</a:t>
            </a:r>
          </a:p>
          <a:p>
            <a:r>
              <a:rPr lang="en-US" dirty="0"/>
              <a:t>To extract features from text, we focused on and applied transformations to: word count, character count, number of unique words. </a:t>
            </a:r>
          </a:p>
        </p:txBody>
      </p:sp>
      <p:pic>
        <p:nvPicPr>
          <p:cNvPr id="8" name="Picture 7">
            <a:extLst>
              <a:ext uri="{FF2B5EF4-FFF2-40B4-BE49-F238E27FC236}">
                <a16:creationId xmlns:a16="http://schemas.microsoft.com/office/drawing/2014/main" id="{94340B72-BFE7-0347-B5B6-C4D839458B2B}"/>
              </a:ext>
            </a:extLst>
          </p:cNvPr>
          <p:cNvPicPr>
            <a:picLocks noChangeAspect="1"/>
          </p:cNvPicPr>
          <p:nvPr/>
        </p:nvPicPr>
        <p:blipFill>
          <a:blip r:embed="rId2"/>
          <a:stretch>
            <a:fillRect/>
          </a:stretch>
        </p:blipFill>
        <p:spPr>
          <a:xfrm>
            <a:off x="3055484" y="1957010"/>
            <a:ext cx="5130800" cy="1676400"/>
          </a:xfrm>
          <a:prstGeom prst="rect">
            <a:avLst/>
          </a:prstGeom>
        </p:spPr>
      </p:pic>
    </p:spTree>
    <p:extLst>
      <p:ext uri="{BB962C8B-B14F-4D97-AF65-F5344CB8AC3E}">
        <p14:creationId xmlns:p14="http://schemas.microsoft.com/office/powerpoint/2010/main" val="4126754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CC9A2-E937-1443-98FE-A85918E928B8}"/>
              </a:ext>
            </a:extLst>
          </p:cNvPr>
          <p:cNvSpPr>
            <a:spLocks noGrp="1"/>
          </p:cNvSpPr>
          <p:nvPr>
            <p:ph type="title"/>
          </p:nvPr>
        </p:nvSpPr>
        <p:spPr/>
        <p:txBody>
          <a:bodyPr/>
          <a:lstStyle/>
          <a:p>
            <a:r>
              <a:rPr lang="en-US" dirty="0"/>
              <a:t>Summary/Text</a:t>
            </a:r>
          </a:p>
        </p:txBody>
      </p:sp>
      <p:sp>
        <p:nvSpPr>
          <p:cNvPr id="3" name="Content Placeholder 2">
            <a:extLst>
              <a:ext uri="{FF2B5EF4-FFF2-40B4-BE49-F238E27FC236}">
                <a16:creationId xmlns:a16="http://schemas.microsoft.com/office/drawing/2014/main" id="{C3873811-F7C2-3445-BEFA-495E2DC8D53D}"/>
              </a:ext>
            </a:extLst>
          </p:cNvPr>
          <p:cNvSpPr>
            <a:spLocks noGrp="1"/>
          </p:cNvSpPr>
          <p:nvPr>
            <p:ph idx="1"/>
          </p:nvPr>
        </p:nvSpPr>
        <p:spPr/>
        <p:txBody>
          <a:bodyPr anchor="t"/>
          <a:lstStyle/>
          <a:p>
            <a:r>
              <a:rPr lang="en-US" dirty="0"/>
              <a:t>Applying the log transformations to: word count, character count and unique word count resulted in more centered data. </a:t>
            </a:r>
          </a:p>
        </p:txBody>
      </p:sp>
      <p:pic>
        <p:nvPicPr>
          <p:cNvPr id="5" name="Picture 4">
            <a:extLst>
              <a:ext uri="{FF2B5EF4-FFF2-40B4-BE49-F238E27FC236}">
                <a16:creationId xmlns:a16="http://schemas.microsoft.com/office/drawing/2014/main" id="{528467BA-CFA2-0743-80E2-71A5BD6AB217}"/>
              </a:ext>
            </a:extLst>
          </p:cNvPr>
          <p:cNvPicPr>
            <a:picLocks noChangeAspect="1"/>
          </p:cNvPicPr>
          <p:nvPr/>
        </p:nvPicPr>
        <p:blipFill>
          <a:blip r:embed="rId2"/>
          <a:stretch>
            <a:fillRect/>
          </a:stretch>
        </p:blipFill>
        <p:spPr>
          <a:xfrm>
            <a:off x="1046162" y="2887133"/>
            <a:ext cx="3594100" cy="2159000"/>
          </a:xfrm>
          <a:prstGeom prst="rect">
            <a:avLst/>
          </a:prstGeom>
        </p:spPr>
      </p:pic>
      <p:pic>
        <p:nvPicPr>
          <p:cNvPr id="7" name="Picture 6">
            <a:extLst>
              <a:ext uri="{FF2B5EF4-FFF2-40B4-BE49-F238E27FC236}">
                <a16:creationId xmlns:a16="http://schemas.microsoft.com/office/drawing/2014/main" id="{AD4CC045-3CBD-6A4B-8E8C-4150B5074AF1}"/>
              </a:ext>
            </a:extLst>
          </p:cNvPr>
          <p:cNvPicPr>
            <a:picLocks noChangeAspect="1"/>
          </p:cNvPicPr>
          <p:nvPr/>
        </p:nvPicPr>
        <p:blipFill>
          <a:blip r:embed="rId3"/>
          <a:stretch>
            <a:fillRect/>
          </a:stretch>
        </p:blipFill>
        <p:spPr>
          <a:xfrm>
            <a:off x="6068559" y="2887133"/>
            <a:ext cx="3320370" cy="2171497"/>
          </a:xfrm>
          <a:prstGeom prst="rect">
            <a:avLst/>
          </a:prstGeom>
        </p:spPr>
      </p:pic>
    </p:spTree>
    <p:extLst>
      <p:ext uri="{BB962C8B-B14F-4D97-AF65-F5344CB8AC3E}">
        <p14:creationId xmlns:p14="http://schemas.microsoft.com/office/powerpoint/2010/main" val="3675754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50767-6CA1-FF42-8C3A-DA54A494D65B}"/>
              </a:ext>
            </a:extLst>
          </p:cNvPr>
          <p:cNvSpPr>
            <a:spLocks noGrp="1"/>
          </p:cNvSpPr>
          <p:nvPr>
            <p:ph type="title"/>
          </p:nvPr>
        </p:nvSpPr>
        <p:spPr/>
        <p:txBody>
          <a:bodyPr/>
          <a:lstStyle/>
          <a:p>
            <a:r>
              <a:rPr lang="en-US" dirty="0"/>
              <a:t>Time</a:t>
            </a:r>
          </a:p>
        </p:txBody>
      </p:sp>
      <p:sp>
        <p:nvSpPr>
          <p:cNvPr id="3" name="Content Placeholder 2">
            <a:extLst>
              <a:ext uri="{FF2B5EF4-FFF2-40B4-BE49-F238E27FC236}">
                <a16:creationId xmlns:a16="http://schemas.microsoft.com/office/drawing/2014/main" id="{85079D56-F5E7-124B-883C-6FF25CEF1C33}"/>
              </a:ext>
            </a:extLst>
          </p:cNvPr>
          <p:cNvSpPr>
            <a:spLocks noGrp="1"/>
          </p:cNvSpPr>
          <p:nvPr>
            <p:ph idx="1"/>
          </p:nvPr>
        </p:nvSpPr>
        <p:spPr/>
        <p:txBody>
          <a:bodyPr anchor="t"/>
          <a:lstStyle/>
          <a:p>
            <a:r>
              <a:rPr lang="en-US" dirty="0"/>
              <a:t>Times that were available: time sighting occurred, time sighting was reported and time that sighting was posted.</a:t>
            </a:r>
          </a:p>
          <a:p>
            <a:r>
              <a:rPr lang="en-US" dirty="0"/>
              <a:t>Features created: Hour, Year, Time of Day, Reporting Lag.</a:t>
            </a:r>
          </a:p>
          <a:p>
            <a:r>
              <a:rPr lang="en-US" dirty="0"/>
              <a:t>Time of day, is a categorical variable, that can act as a proxy for conditions. This was created by binning the times of occurrences. </a:t>
            </a:r>
          </a:p>
          <a:p>
            <a:r>
              <a:rPr lang="en-US" dirty="0"/>
              <a:t>Reporting lag, is categorical variable, that can act as a proxy for reliability of the report. This was created by binning the differences between the time the sighting occurred and the time it was reported.</a:t>
            </a:r>
          </a:p>
        </p:txBody>
      </p:sp>
    </p:spTree>
    <p:extLst>
      <p:ext uri="{BB962C8B-B14F-4D97-AF65-F5344CB8AC3E}">
        <p14:creationId xmlns:p14="http://schemas.microsoft.com/office/powerpoint/2010/main" val="4045861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1BB44-B33F-5640-B4E3-D41436FFAA75}"/>
              </a:ext>
            </a:extLst>
          </p:cNvPr>
          <p:cNvSpPr>
            <a:spLocks noGrp="1"/>
          </p:cNvSpPr>
          <p:nvPr>
            <p:ph type="title"/>
          </p:nvPr>
        </p:nvSpPr>
        <p:spPr/>
        <p:txBody>
          <a:bodyPr/>
          <a:lstStyle/>
          <a:p>
            <a:r>
              <a:rPr lang="en-US" dirty="0"/>
              <a:t>Time</a:t>
            </a:r>
          </a:p>
        </p:txBody>
      </p:sp>
      <p:pic>
        <p:nvPicPr>
          <p:cNvPr id="11" name="Content Placeholder 10">
            <a:extLst>
              <a:ext uri="{FF2B5EF4-FFF2-40B4-BE49-F238E27FC236}">
                <a16:creationId xmlns:a16="http://schemas.microsoft.com/office/drawing/2014/main" id="{12118AEA-DF25-5A42-B647-C2CFFC9353DC}"/>
              </a:ext>
            </a:extLst>
          </p:cNvPr>
          <p:cNvPicPr>
            <a:picLocks noGrp="1" noChangeAspect="1"/>
          </p:cNvPicPr>
          <p:nvPr>
            <p:ph idx="1"/>
          </p:nvPr>
        </p:nvPicPr>
        <p:blipFill>
          <a:blip r:embed="rId2"/>
          <a:stretch>
            <a:fillRect/>
          </a:stretch>
        </p:blipFill>
        <p:spPr>
          <a:xfrm>
            <a:off x="3591339" y="1774320"/>
            <a:ext cx="5082988" cy="2267594"/>
          </a:xfrm>
        </p:spPr>
      </p:pic>
      <p:pic>
        <p:nvPicPr>
          <p:cNvPr id="13" name="Picture 12">
            <a:extLst>
              <a:ext uri="{FF2B5EF4-FFF2-40B4-BE49-F238E27FC236}">
                <a16:creationId xmlns:a16="http://schemas.microsoft.com/office/drawing/2014/main" id="{E04DAC91-D6E1-F147-BF4E-8C489D6D6801}"/>
              </a:ext>
            </a:extLst>
          </p:cNvPr>
          <p:cNvPicPr>
            <a:picLocks noChangeAspect="1"/>
          </p:cNvPicPr>
          <p:nvPr/>
        </p:nvPicPr>
        <p:blipFill>
          <a:blip r:embed="rId3"/>
          <a:stretch>
            <a:fillRect/>
          </a:stretch>
        </p:blipFill>
        <p:spPr>
          <a:xfrm>
            <a:off x="3591339" y="4352121"/>
            <a:ext cx="5082988" cy="2273968"/>
          </a:xfrm>
          <a:prstGeom prst="rect">
            <a:avLst/>
          </a:prstGeom>
        </p:spPr>
      </p:pic>
    </p:spTree>
    <p:extLst>
      <p:ext uri="{BB962C8B-B14F-4D97-AF65-F5344CB8AC3E}">
        <p14:creationId xmlns:p14="http://schemas.microsoft.com/office/powerpoint/2010/main" val="2332085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351</TotalTime>
  <Words>876</Words>
  <Application>Microsoft Macintosh PowerPoint</Application>
  <PresentationFormat>Widescreen</PresentationFormat>
  <Paragraphs>58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Celestial</vt:lpstr>
      <vt:lpstr>Feature Engineering Project – Suspicious Objects</vt:lpstr>
      <vt:lpstr>Starting Data</vt:lpstr>
      <vt:lpstr>Initial Thoughts</vt:lpstr>
      <vt:lpstr>Final Features</vt:lpstr>
      <vt:lpstr>Summary/Text </vt:lpstr>
      <vt:lpstr>Summary/Text</vt:lpstr>
      <vt:lpstr>Summary/Text</vt:lpstr>
      <vt:lpstr>Time</vt:lpstr>
      <vt:lpstr>Time</vt:lpstr>
      <vt:lpstr>Shapes</vt:lpstr>
      <vt:lpstr>Airbases</vt:lpstr>
      <vt:lpstr>International Space Station (ISS) Data</vt:lpstr>
      <vt:lpstr>Alcohol consumption</vt:lpstr>
      <vt:lpstr>model</vt:lpstr>
      <vt:lpstr>Feature Importance</vt:lpstr>
      <vt:lpstr>Final Thoughts/Next Steps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Engineering Project – Suspicious Objects</dc:title>
  <dc:creator>karim jiwa</dc:creator>
  <cp:lastModifiedBy>Rahim Jiwa</cp:lastModifiedBy>
  <cp:revision>21</cp:revision>
  <dcterms:created xsi:type="dcterms:W3CDTF">2021-12-10T23:16:21Z</dcterms:created>
  <dcterms:modified xsi:type="dcterms:W3CDTF">2021-12-11T13:44:32Z</dcterms:modified>
</cp:coreProperties>
</file>