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90" r:id="rId1"/>
  </p:sldMasterIdLst>
  <p:sldIdLst>
    <p:sldId id="256" r:id="rId2"/>
    <p:sldId id="274" r:id="rId3"/>
    <p:sldId id="276"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7" autoAdjust="0"/>
    <p:restoredTop sz="94660"/>
  </p:normalViewPr>
  <p:slideViewPr>
    <p:cSldViewPr snapToGrid="0">
      <p:cViewPr varScale="1">
        <p:scale>
          <a:sx n="86" d="100"/>
          <a:sy n="86" d="100"/>
        </p:scale>
        <p:origin x="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850385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354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2909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764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39830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74037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18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9903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1820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0262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305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5/3/2023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87050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lura.com.br/artigos/diferencas-entre-hubs-e-switch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D8B3D-F687-4E23-98E3-E757969833C7}"/>
              </a:ext>
            </a:extLst>
          </p:cNvPr>
          <p:cNvSpPr>
            <a:spLocks noGrp="1"/>
          </p:cNvSpPr>
          <p:nvPr>
            <p:ph type="ctrTitle"/>
          </p:nvPr>
        </p:nvSpPr>
        <p:spPr>
          <a:xfrm>
            <a:off x="1655013" y="2536053"/>
            <a:ext cx="8881970" cy="984852"/>
          </a:xfrm>
          <a:ln w="349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sz="5400" dirty="0">
                <a:effectLst>
                  <a:outerShdw blurRad="38100" dist="38100" dir="2700000" algn="tl">
                    <a:srgbClr val="000000">
                      <a:alpha val="43137"/>
                    </a:srgbClr>
                  </a:outerShdw>
                </a:effectLst>
                <a:latin typeface="Arial Black" panose="020B0A04020102020204" pitchFamily="34" charset="0"/>
              </a:rPr>
              <a:t>Camada Física</a:t>
            </a:r>
          </a:p>
        </p:txBody>
      </p:sp>
      <p:sp>
        <p:nvSpPr>
          <p:cNvPr id="3" name="Subtítulo 2">
            <a:extLst>
              <a:ext uri="{FF2B5EF4-FFF2-40B4-BE49-F238E27FC236}">
                <a16:creationId xmlns:a16="http://schemas.microsoft.com/office/drawing/2014/main" id="{88B1F844-3392-43B2-87BB-05998D160C52}"/>
              </a:ext>
            </a:extLst>
          </p:cNvPr>
          <p:cNvSpPr>
            <a:spLocks noGrp="1"/>
          </p:cNvSpPr>
          <p:nvPr>
            <p:ph type="subTitle" idx="1"/>
          </p:nvPr>
        </p:nvSpPr>
        <p:spPr>
          <a:xfrm>
            <a:off x="1700211" y="4547209"/>
            <a:ext cx="8791575" cy="324944"/>
          </a:xfrm>
        </p:spPr>
        <p:txBody>
          <a:bodyPr>
            <a:normAutofit/>
          </a:bodyPr>
          <a:lstStyle/>
          <a:p>
            <a:r>
              <a:rPr lang="pt-BR" sz="1400" b="1" cap="none" dirty="0"/>
              <a:t>Ana Julia Lima de Oliveira</a:t>
            </a:r>
          </a:p>
        </p:txBody>
      </p:sp>
    </p:spTree>
    <p:extLst>
      <p:ext uri="{BB962C8B-B14F-4D97-AF65-F5344CB8AC3E}">
        <p14:creationId xmlns:p14="http://schemas.microsoft.com/office/powerpoint/2010/main" val="36833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4F0E-EC12-4CE7-99E0-D6D3F6DD9725}"/>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Modos de transmissão</a:t>
            </a:r>
            <a:endParaRPr lang="pt-BR" dirty="0"/>
          </a:p>
        </p:txBody>
      </p:sp>
      <p:sp>
        <p:nvSpPr>
          <p:cNvPr id="3" name="Espaço Reservado para Conteúdo 2">
            <a:extLst>
              <a:ext uri="{FF2B5EF4-FFF2-40B4-BE49-F238E27FC236}">
                <a16:creationId xmlns:a16="http://schemas.microsoft.com/office/drawing/2014/main" id="{5218FDEA-763B-471A-979F-F8B41FF0390B}"/>
              </a:ext>
            </a:extLst>
          </p:cNvPr>
          <p:cNvSpPr>
            <a:spLocks noGrp="1"/>
          </p:cNvSpPr>
          <p:nvPr>
            <p:ph idx="1"/>
          </p:nvPr>
        </p:nvSpPr>
        <p:spPr>
          <a:xfrm>
            <a:off x="1371600" y="1913137"/>
            <a:ext cx="9601200" cy="1655685"/>
          </a:xfrm>
        </p:spPr>
        <p:txBody>
          <a:bodyPr/>
          <a:lstStyle/>
          <a:p>
            <a:pPr marL="0" indent="0">
              <a:buNone/>
            </a:pPr>
            <a:r>
              <a:rPr lang="pt-BR" b="1" dirty="0"/>
              <a:t>Transmissão serial:</a:t>
            </a:r>
          </a:p>
          <a:p>
            <a:r>
              <a:rPr lang="pt-BR" dirty="0"/>
              <a:t>Transmite dados de uma forma mais simples.</a:t>
            </a:r>
          </a:p>
          <a:p>
            <a:r>
              <a:rPr lang="pt-BR" dirty="0"/>
              <a:t>É utilizado apenas um canal de comunicação: um bit segue o outro</a:t>
            </a:r>
          </a:p>
        </p:txBody>
      </p:sp>
      <p:pic>
        <p:nvPicPr>
          <p:cNvPr id="2054" name="Picture 6" descr="Aula 00 – Fundamentos de Com. Dados e Meios de Transmissão">
            <a:extLst>
              <a:ext uri="{FF2B5EF4-FFF2-40B4-BE49-F238E27FC236}">
                <a16:creationId xmlns:a16="http://schemas.microsoft.com/office/drawing/2014/main" id="{C22C4147-06A2-4607-873A-3A12556D8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33" y="3472743"/>
            <a:ext cx="5117376" cy="26994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56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4F0E-EC12-4CE7-99E0-D6D3F6DD9725}"/>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Modos de transmissão</a:t>
            </a:r>
            <a:endParaRPr lang="pt-BR" dirty="0"/>
          </a:p>
        </p:txBody>
      </p:sp>
      <p:sp>
        <p:nvSpPr>
          <p:cNvPr id="3" name="Espaço Reservado para Conteúdo 2">
            <a:extLst>
              <a:ext uri="{FF2B5EF4-FFF2-40B4-BE49-F238E27FC236}">
                <a16:creationId xmlns:a16="http://schemas.microsoft.com/office/drawing/2014/main" id="{5218FDEA-763B-471A-979F-F8B41FF0390B}"/>
              </a:ext>
            </a:extLst>
          </p:cNvPr>
          <p:cNvSpPr>
            <a:spLocks noGrp="1"/>
          </p:cNvSpPr>
          <p:nvPr>
            <p:ph idx="1"/>
          </p:nvPr>
        </p:nvSpPr>
        <p:spPr>
          <a:xfrm>
            <a:off x="1371600" y="1913137"/>
            <a:ext cx="9601200" cy="1655685"/>
          </a:xfrm>
        </p:spPr>
        <p:txBody>
          <a:bodyPr/>
          <a:lstStyle/>
          <a:p>
            <a:pPr marL="0" indent="0">
              <a:buNone/>
            </a:pPr>
            <a:r>
              <a:rPr lang="pt-BR" b="1" dirty="0"/>
              <a:t>Transmissão Serial Assíncrona:</a:t>
            </a:r>
          </a:p>
          <a:p>
            <a:r>
              <a:rPr lang="pt-BR" dirty="0"/>
              <a:t>Adiciona bits a mais, desta forma deixando-a mais lenta;</a:t>
            </a:r>
          </a:p>
          <a:p>
            <a:r>
              <a:rPr lang="pt-BR" dirty="0"/>
              <a:t>Seu custo é mais baixo, sendo ela recomendada para baixas </a:t>
            </a:r>
            <a:r>
              <a:rPr lang="pt-BR" dirty="0" err="1"/>
              <a:t>velcidades</a:t>
            </a:r>
            <a:endParaRPr lang="pt-BR" dirty="0"/>
          </a:p>
        </p:txBody>
      </p:sp>
      <p:pic>
        <p:nvPicPr>
          <p:cNvPr id="3074" name="Picture 2" descr="Aula 00 – Fundamentos de Com. Dados e Meios de Transmissão">
            <a:extLst>
              <a:ext uri="{FF2B5EF4-FFF2-40B4-BE49-F238E27FC236}">
                <a16:creationId xmlns:a16="http://schemas.microsoft.com/office/drawing/2014/main" id="{6A175E0D-8640-469D-9E9A-7859CC329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7685"/>
            <a:ext cx="5294324" cy="215694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42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4F0E-EC12-4CE7-99E0-D6D3F6DD9725}"/>
              </a:ext>
            </a:extLst>
          </p:cNvPr>
          <p:cNvSpPr>
            <a:spLocks noGrp="1"/>
          </p:cNvSpPr>
          <p:nvPr>
            <p:ph type="title"/>
          </p:nvPr>
        </p:nvSpPr>
        <p:spPr>
          <a:xfrm>
            <a:off x="1371600" y="641412"/>
            <a:ext cx="9601200" cy="14859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Modos de transmissão</a:t>
            </a:r>
            <a:endParaRPr lang="pt-BR" dirty="0"/>
          </a:p>
        </p:txBody>
      </p:sp>
      <p:sp>
        <p:nvSpPr>
          <p:cNvPr id="3" name="Espaço Reservado para Conteúdo 2">
            <a:extLst>
              <a:ext uri="{FF2B5EF4-FFF2-40B4-BE49-F238E27FC236}">
                <a16:creationId xmlns:a16="http://schemas.microsoft.com/office/drawing/2014/main" id="{5218FDEA-763B-471A-979F-F8B41FF0390B}"/>
              </a:ext>
            </a:extLst>
          </p:cNvPr>
          <p:cNvSpPr>
            <a:spLocks noGrp="1"/>
          </p:cNvSpPr>
          <p:nvPr>
            <p:ph idx="1"/>
          </p:nvPr>
        </p:nvSpPr>
        <p:spPr>
          <a:xfrm>
            <a:off x="1371600" y="2445797"/>
            <a:ext cx="9601200" cy="1655685"/>
          </a:xfrm>
        </p:spPr>
        <p:txBody>
          <a:bodyPr/>
          <a:lstStyle/>
          <a:p>
            <a:pPr marL="0" indent="0">
              <a:buNone/>
            </a:pPr>
            <a:r>
              <a:rPr lang="pt-BR" b="1" dirty="0"/>
              <a:t>Transmissão Serial Síncrona:</a:t>
            </a:r>
          </a:p>
          <a:p>
            <a:r>
              <a:rPr lang="pt-BR" dirty="0"/>
              <a:t>Precisa de um relógio de um sincronismo confiável;</a:t>
            </a:r>
          </a:p>
          <a:p>
            <a:r>
              <a:rPr lang="pt-BR" dirty="0"/>
              <a:t>A sincronização é realizada na camada de </a:t>
            </a:r>
            <a:r>
              <a:rPr lang="pt-BR" dirty="0" err="1"/>
              <a:t>enface</a:t>
            </a:r>
            <a:r>
              <a:rPr lang="pt-BR" dirty="0"/>
              <a:t>.</a:t>
            </a:r>
          </a:p>
        </p:txBody>
      </p:sp>
    </p:spTree>
    <p:extLst>
      <p:ext uri="{BB962C8B-B14F-4D97-AF65-F5344CB8AC3E}">
        <p14:creationId xmlns:p14="http://schemas.microsoft.com/office/powerpoint/2010/main" val="91613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Conversão digital-analógica</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5"/>
            <a:ext cx="9601200" cy="2525696"/>
          </a:xfrm>
        </p:spPr>
        <p:txBody>
          <a:bodyPr>
            <a:normAutofit/>
          </a:bodyPr>
          <a:lstStyle/>
          <a:p>
            <a:r>
              <a:rPr lang="pt-BR" dirty="0"/>
              <a:t>Converte uma palavra digital em um sinal analógico sob a forma de uma tensão ou corrente de saída;</a:t>
            </a:r>
          </a:p>
          <a:p>
            <a:r>
              <a:rPr lang="pt-BR" dirty="0"/>
              <a:t>Transforma dados digitais para analógicos, desta forma promovendo a comunicação;</a:t>
            </a:r>
          </a:p>
          <a:p>
            <a:pPr marL="0" indent="0">
              <a:buNone/>
            </a:pPr>
            <a:r>
              <a:rPr lang="pt-BR" dirty="0"/>
              <a:t>A </a:t>
            </a:r>
            <a:r>
              <a:rPr lang="pt-BR" b="1" dirty="0"/>
              <a:t>modulação</a:t>
            </a:r>
            <a:r>
              <a:rPr lang="pt-BR" dirty="0"/>
              <a:t> é onde ocorre uma modificação na portadora, com a intenção de  transmitir as informações, desta forma é realizada alterações combinadas de frequência, amplitude ou fase.</a:t>
            </a:r>
          </a:p>
          <a:p>
            <a:endParaRPr lang="pt-BR" dirty="0"/>
          </a:p>
        </p:txBody>
      </p:sp>
      <p:pic>
        <p:nvPicPr>
          <p:cNvPr id="4098" name="Picture 2" descr="teleco.com.br">
            <a:extLst>
              <a:ext uri="{FF2B5EF4-FFF2-40B4-BE49-F238E27FC236}">
                <a16:creationId xmlns:a16="http://schemas.microsoft.com/office/drawing/2014/main" id="{09BCC976-698B-4633-90EB-21A74CEC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598" y="4492101"/>
            <a:ext cx="2800350" cy="21812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00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Conversão digital-analógica</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778994"/>
            <a:ext cx="9601200" cy="3421197"/>
          </a:xfrm>
        </p:spPr>
        <p:txBody>
          <a:bodyPr>
            <a:normAutofit fontScale="85000" lnSpcReduction="10000"/>
          </a:bodyPr>
          <a:lstStyle/>
          <a:p>
            <a:pPr marL="0" indent="0">
              <a:buNone/>
            </a:pPr>
            <a:r>
              <a:rPr lang="pt-BR" dirty="0"/>
              <a:t>Os </a:t>
            </a:r>
            <a:r>
              <a:rPr lang="pt-BR" b="1" dirty="0"/>
              <a:t>dados digitais </a:t>
            </a:r>
            <a:r>
              <a:rPr lang="pt-BR" dirty="0"/>
              <a:t>são as informações representadas por símbolos discretos, no qual cada um pode assumir um de apenas um número finito de valores de algum alfabeto, como letras ou dígitos. </a:t>
            </a:r>
          </a:p>
          <a:p>
            <a:r>
              <a:rPr lang="pt-BR" dirty="0"/>
              <a:t>O sinal analógico deve ser modificado de acordo com a variação de bits;</a:t>
            </a:r>
          </a:p>
          <a:p>
            <a:r>
              <a:rPr lang="pt-BR" dirty="0"/>
              <a:t>3 características determinam o sinal analógico, sendo elas: </a:t>
            </a:r>
            <a:r>
              <a:rPr lang="pt-BR" b="1" dirty="0"/>
              <a:t>frequência, fase e amplitude. </a:t>
            </a:r>
          </a:p>
          <a:p>
            <a:r>
              <a:rPr lang="pt-BR" b="1" dirty="0"/>
              <a:t>Frequência: </a:t>
            </a:r>
            <a:r>
              <a:rPr lang="pt-BR" dirty="0"/>
              <a:t>A frequência é uma taxa de mudança em relação ao tempo, podendo ser uma frequência alta ou baixa. Ela é expressada geralmente em Hertz (Hz), que são ciclos por segundo. </a:t>
            </a:r>
          </a:p>
          <a:p>
            <a:r>
              <a:rPr lang="pt-BR" b="1" dirty="0"/>
              <a:t>Fase: </a:t>
            </a:r>
            <a:r>
              <a:rPr lang="pt-BR" dirty="0"/>
              <a:t>A fase descreve a posição de uma forma de onda. Vamos imaginar uma corda, você esta mexendo com ela de baixo para cima, conforme você se desloca para frente ou para trás ao longo de um determinado tempo a fase da corda pode ampliar ou diminuir.</a:t>
            </a:r>
          </a:p>
          <a:p>
            <a:r>
              <a:rPr lang="pt-BR" b="1" dirty="0"/>
              <a:t>Amplitude: </a:t>
            </a:r>
            <a:r>
              <a:rPr lang="pt-BR" dirty="0"/>
              <a:t> se refere a intensidade de um sinalo, podendo ser alta ou baixa, proporcional `a energia que ele transporta.</a:t>
            </a:r>
            <a:endParaRPr lang="pt-BR" b="1" dirty="0"/>
          </a:p>
          <a:p>
            <a:endParaRPr lang="pt-BR" b="1" dirty="0"/>
          </a:p>
        </p:txBody>
      </p:sp>
      <p:pic>
        <p:nvPicPr>
          <p:cNvPr id="4" name="Imagem 3">
            <a:extLst>
              <a:ext uri="{FF2B5EF4-FFF2-40B4-BE49-F238E27FC236}">
                <a16:creationId xmlns:a16="http://schemas.microsoft.com/office/drawing/2014/main" id="{708750C9-ABCA-4851-8C2D-497A9FFEA0E0}"/>
              </a:ext>
            </a:extLst>
          </p:cNvPr>
          <p:cNvPicPr>
            <a:picLocks noChangeAspect="1"/>
          </p:cNvPicPr>
          <p:nvPr/>
        </p:nvPicPr>
        <p:blipFill>
          <a:blip r:embed="rId2"/>
          <a:stretch>
            <a:fillRect/>
          </a:stretch>
        </p:blipFill>
        <p:spPr>
          <a:xfrm>
            <a:off x="1600737" y="5200191"/>
            <a:ext cx="3181794" cy="1209844"/>
          </a:xfrm>
          <a:prstGeom prst="rect">
            <a:avLst/>
          </a:prstGeom>
        </p:spPr>
      </p:pic>
      <p:pic>
        <p:nvPicPr>
          <p:cNvPr id="5" name="Imagem 4">
            <a:extLst>
              <a:ext uri="{FF2B5EF4-FFF2-40B4-BE49-F238E27FC236}">
                <a16:creationId xmlns:a16="http://schemas.microsoft.com/office/drawing/2014/main" id="{4256B93F-24E4-4180-A7BD-DC0270C9371F}"/>
              </a:ext>
            </a:extLst>
          </p:cNvPr>
          <p:cNvPicPr>
            <a:picLocks noChangeAspect="1"/>
          </p:cNvPicPr>
          <p:nvPr/>
        </p:nvPicPr>
        <p:blipFill>
          <a:blip r:embed="rId3"/>
          <a:stretch>
            <a:fillRect/>
          </a:stretch>
        </p:blipFill>
        <p:spPr>
          <a:xfrm>
            <a:off x="5246703" y="5200191"/>
            <a:ext cx="2956833" cy="1251918"/>
          </a:xfrm>
          <a:prstGeom prst="rect">
            <a:avLst/>
          </a:prstGeom>
        </p:spPr>
      </p:pic>
      <p:pic>
        <p:nvPicPr>
          <p:cNvPr id="6" name="Imagem 5">
            <a:extLst>
              <a:ext uri="{FF2B5EF4-FFF2-40B4-BE49-F238E27FC236}">
                <a16:creationId xmlns:a16="http://schemas.microsoft.com/office/drawing/2014/main" id="{112ACF38-73AC-4F62-9DE1-EC894850BB14}"/>
              </a:ext>
            </a:extLst>
          </p:cNvPr>
          <p:cNvPicPr>
            <a:picLocks noChangeAspect="1"/>
          </p:cNvPicPr>
          <p:nvPr/>
        </p:nvPicPr>
        <p:blipFill rotWithShape="1">
          <a:blip r:embed="rId4"/>
          <a:srcRect l="859" t="7524" r="1"/>
          <a:stretch/>
        </p:blipFill>
        <p:spPr>
          <a:xfrm>
            <a:off x="8613074" y="5472725"/>
            <a:ext cx="2823898" cy="706850"/>
          </a:xfrm>
          <a:prstGeom prst="rect">
            <a:avLst/>
          </a:prstGeom>
        </p:spPr>
      </p:pic>
      <p:sp>
        <p:nvSpPr>
          <p:cNvPr id="11" name="Retângulo 10">
            <a:extLst>
              <a:ext uri="{FF2B5EF4-FFF2-40B4-BE49-F238E27FC236}">
                <a16:creationId xmlns:a16="http://schemas.microsoft.com/office/drawing/2014/main" id="{E268B2E9-C743-4DC1-B6BE-44292B9D0C20}"/>
              </a:ext>
            </a:extLst>
          </p:cNvPr>
          <p:cNvSpPr/>
          <p:nvPr/>
        </p:nvSpPr>
        <p:spPr>
          <a:xfrm>
            <a:off x="2545043" y="6410035"/>
            <a:ext cx="1293181" cy="369332"/>
          </a:xfrm>
          <a:prstGeom prst="rect">
            <a:avLst/>
          </a:prstGeom>
        </p:spPr>
        <p:txBody>
          <a:bodyPr wrap="square">
            <a:spAutoFit/>
          </a:bodyPr>
          <a:lstStyle/>
          <a:p>
            <a:r>
              <a:rPr lang="pt-BR" b="1" dirty="0"/>
              <a:t>Amplitude:</a:t>
            </a:r>
            <a:endParaRPr lang="pt-BR" dirty="0"/>
          </a:p>
        </p:txBody>
      </p:sp>
      <p:sp>
        <p:nvSpPr>
          <p:cNvPr id="13" name="Retângulo 12">
            <a:extLst>
              <a:ext uri="{FF2B5EF4-FFF2-40B4-BE49-F238E27FC236}">
                <a16:creationId xmlns:a16="http://schemas.microsoft.com/office/drawing/2014/main" id="{80F8C772-C166-43FE-81AE-B8F541DE9D50}"/>
              </a:ext>
            </a:extLst>
          </p:cNvPr>
          <p:cNvSpPr/>
          <p:nvPr/>
        </p:nvSpPr>
        <p:spPr>
          <a:xfrm>
            <a:off x="5992027" y="6402994"/>
            <a:ext cx="1466184" cy="369332"/>
          </a:xfrm>
          <a:prstGeom prst="rect">
            <a:avLst/>
          </a:prstGeom>
        </p:spPr>
        <p:txBody>
          <a:bodyPr wrap="square">
            <a:spAutoFit/>
          </a:bodyPr>
          <a:lstStyle/>
          <a:p>
            <a:r>
              <a:rPr lang="pt-BR" b="1" dirty="0"/>
              <a:t>Frequência:</a:t>
            </a:r>
            <a:endParaRPr lang="pt-BR" dirty="0"/>
          </a:p>
        </p:txBody>
      </p:sp>
      <p:sp>
        <p:nvSpPr>
          <p:cNvPr id="14" name="Retângulo 13">
            <a:extLst>
              <a:ext uri="{FF2B5EF4-FFF2-40B4-BE49-F238E27FC236}">
                <a16:creationId xmlns:a16="http://schemas.microsoft.com/office/drawing/2014/main" id="{A72F5597-A519-4B0F-8A1E-B6476AB81D22}"/>
              </a:ext>
            </a:extLst>
          </p:cNvPr>
          <p:cNvSpPr/>
          <p:nvPr/>
        </p:nvSpPr>
        <p:spPr>
          <a:xfrm>
            <a:off x="9646957" y="6402994"/>
            <a:ext cx="782603" cy="369332"/>
          </a:xfrm>
          <a:prstGeom prst="rect">
            <a:avLst/>
          </a:prstGeom>
        </p:spPr>
        <p:txBody>
          <a:bodyPr wrap="square">
            <a:spAutoFit/>
          </a:bodyPr>
          <a:lstStyle/>
          <a:p>
            <a:r>
              <a:rPr lang="pt-BR" b="1" dirty="0"/>
              <a:t>Fase:</a:t>
            </a:r>
            <a:endParaRPr lang="pt-BR" dirty="0"/>
          </a:p>
        </p:txBody>
      </p:sp>
    </p:spTree>
    <p:extLst>
      <p:ext uri="{BB962C8B-B14F-4D97-AF65-F5344CB8AC3E}">
        <p14:creationId xmlns:p14="http://schemas.microsoft.com/office/powerpoint/2010/main" val="305443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Conversão digital-analógica</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778994"/>
            <a:ext cx="9601200" cy="3421197"/>
          </a:xfrm>
        </p:spPr>
        <p:txBody>
          <a:bodyPr>
            <a:normAutofit fontScale="85000" lnSpcReduction="10000"/>
          </a:bodyPr>
          <a:lstStyle/>
          <a:p>
            <a:pPr marL="0" indent="0">
              <a:buNone/>
            </a:pPr>
            <a:r>
              <a:rPr lang="pt-BR" dirty="0"/>
              <a:t>Os </a:t>
            </a:r>
            <a:r>
              <a:rPr lang="pt-BR" b="1" dirty="0"/>
              <a:t>dados digitais </a:t>
            </a:r>
            <a:r>
              <a:rPr lang="pt-BR" dirty="0"/>
              <a:t>são as informações representadas por símbolos discretos, no qual cada um pode assumir um de apenas um número finito de valores de algum alfabeto, como letras ou dígitos. </a:t>
            </a:r>
          </a:p>
          <a:p>
            <a:r>
              <a:rPr lang="pt-BR" dirty="0"/>
              <a:t>O sinal analógico deve ser modificado de acordo com a variação de bits;</a:t>
            </a:r>
          </a:p>
          <a:p>
            <a:r>
              <a:rPr lang="pt-BR" dirty="0"/>
              <a:t>3 características determinam o sinal analógico, sendo elas: </a:t>
            </a:r>
            <a:r>
              <a:rPr lang="pt-BR" b="1" dirty="0"/>
              <a:t>frequência, fase e amplitude. </a:t>
            </a:r>
          </a:p>
          <a:p>
            <a:r>
              <a:rPr lang="pt-BR" b="1" dirty="0"/>
              <a:t>Frequência: </a:t>
            </a:r>
            <a:r>
              <a:rPr lang="pt-BR" dirty="0"/>
              <a:t>A frequência é uma taxa de mudança em relação ao tempo, podendo ser uma frequência alta ou baixa. Ela é expressada geralmente em Hertz (Hz), que são ciclos por segundo. </a:t>
            </a:r>
          </a:p>
          <a:p>
            <a:r>
              <a:rPr lang="pt-BR" b="1" dirty="0"/>
              <a:t>Fase: </a:t>
            </a:r>
            <a:r>
              <a:rPr lang="pt-BR" dirty="0"/>
              <a:t>A fase descreve a posição de uma forma de onda. Vamos imaginar uma corda, você esta mexendo com ela de baixo para cima, conforme você se desloca para frente ou para trás ao longo de um determinado tempo a fase da corda pode ampliar ou diminuir.</a:t>
            </a:r>
          </a:p>
          <a:p>
            <a:r>
              <a:rPr lang="pt-BR" b="1" dirty="0"/>
              <a:t>Amplitude: </a:t>
            </a:r>
            <a:r>
              <a:rPr lang="pt-BR" dirty="0"/>
              <a:t> se refere a intensidade de um sinalo, podendo ser alta ou baixa, proporcional `a energia que ele transporta.</a:t>
            </a:r>
            <a:endParaRPr lang="pt-BR" b="1" dirty="0"/>
          </a:p>
          <a:p>
            <a:endParaRPr lang="pt-BR" b="1" dirty="0"/>
          </a:p>
        </p:txBody>
      </p:sp>
      <p:pic>
        <p:nvPicPr>
          <p:cNvPr id="4" name="Imagem 3">
            <a:extLst>
              <a:ext uri="{FF2B5EF4-FFF2-40B4-BE49-F238E27FC236}">
                <a16:creationId xmlns:a16="http://schemas.microsoft.com/office/drawing/2014/main" id="{708750C9-ABCA-4851-8C2D-497A9FFEA0E0}"/>
              </a:ext>
            </a:extLst>
          </p:cNvPr>
          <p:cNvPicPr>
            <a:picLocks noChangeAspect="1"/>
          </p:cNvPicPr>
          <p:nvPr/>
        </p:nvPicPr>
        <p:blipFill>
          <a:blip r:embed="rId2"/>
          <a:stretch>
            <a:fillRect/>
          </a:stretch>
        </p:blipFill>
        <p:spPr>
          <a:xfrm>
            <a:off x="1600737" y="5200191"/>
            <a:ext cx="3181794" cy="1209844"/>
          </a:xfrm>
          <a:prstGeom prst="rect">
            <a:avLst/>
          </a:prstGeom>
        </p:spPr>
      </p:pic>
      <p:pic>
        <p:nvPicPr>
          <p:cNvPr id="5" name="Imagem 4">
            <a:extLst>
              <a:ext uri="{FF2B5EF4-FFF2-40B4-BE49-F238E27FC236}">
                <a16:creationId xmlns:a16="http://schemas.microsoft.com/office/drawing/2014/main" id="{4256B93F-24E4-4180-A7BD-DC0270C9371F}"/>
              </a:ext>
            </a:extLst>
          </p:cNvPr>
          <p:cNvPicPr>
            <a:picLocks noChangeAspect="1"/>
          </p:cNvPicPr>
          <p:nvPr/>
        </p:nvPicPr>
        <p:blipFill>
          <a:blip r:embed="rId3"/>
          <a:stretch>
            <a:fillRect/>
          </a:stretch>
        </p:blipFill>
        <p:spPr>
          <a:xfrm>
            <a:off x="5246703" y="5200191"/>
            <a:ext cx="2956833" cy="1251918"/>
          </a:xfrm>
          <a:prstGeom prst="rect">
            <a:avLst/>
          </a:prstGeom>
        </p:spPr>
      </p:pic>
      <p:pic>
        <p:nvPicPr>
          <p:cNvPr id="6" name="Imagem 5">
            <a:extLst>
              <a:ext uri="{FF2B5EF4-FFF2-40B4-BE49-F238E27FC236}">
                <a16:creationId xmlns:a16="http://schemas.microsoft.com/office/drawing/2014/main" id="{112ACF38-73AC-4F62-9DE1-EC894850BB14}"/>
              </a:ext>
            </a:extLst>
          </p:cNvPr>
          <p:cNvPicPr>
            <a:picLocks noChangeAspect="1"/>
          </p:cNvPicPr>
          <p:nvPr/>
        </p:nvPicPr>
        <p:blipFill rotWithShape="1">
          <a:blip r:embed="rId4"/>
          <a:srcRect l="859" t="7524" r="1"/>
          <a:stretch/>
        </p:blipFill>
        <p:spPr>
          <a:xfrm>
            <a:off x="8613074" y="5472725"/>
            <a:ext cx="2823898" cy="706850"/>
          </a:xfrm>
          <a:prstGeom prst="rect">
            <a:avLst/>
          </a:prstGeom>
        </p:spPr>
      </p:pic>
      <p:sp>
        <p:nvSpPr>
          <p:cNvPr id="11" name="Retângulo 10">
            <a:extLst>
              <a:ext uri="{FF2B5EF4-FFF2-40B4-BE49-F238E27FC236}">
                <a16:creationId xmlns:a16="http://schemas.microsoft.com/office/drawing/2014/main" id="{E268B2E9-C743-4DC1-B6BE-44292B9D0C20}"/>
              </a:ext>
            </a:extLst>
          </p:cNvPr>
          <p:cNvSpPr/>
          <p:nvPr/>
        </p:nvSpPr>
        <p:spPr>
          <a:xfrm>
            <a:off x="2545043" y="6410035"/>
            <a:ext cx="1293181" cy="369332"/>
          </a:xfrm>
          <a:prstGeom prst="rect">
            <a:avLst/>
          </a:prstGeom>
        </p:spPr>
        <p:txBody>
          <a:bodyPr wrap="square">
            <a:spAutoFit/>
          </a:bodyPr>
          <a:lstStyle/>
          <a:p>
            <a:r>
              <a:rPr lang="pt-BR" b="1" dirty="0"/>
              <a:t>Amplitude:</a:t>
            </a:r>
            <a:endParaRPr lang="pt-BR" dirty="0"/>
          </a:p>
        </p:txBody>
      </p:sp>
      <p:sp>
        <p:nvSpPr>
          <p:cNvPr id="13" name="Retângulo 12">
            <a:extLst>
              <a:ext uri="{FF2B5EF4-FFF2-40B4-BE49-F238E27FC236}">
                <a16:creationId xmlns:a16="http://schemas.microsoft.com/office/drawing/2014/main" id="{80F8C772-C166-43FE-81AE-B8F541DE9D50}"/>
              </a:ext>
            </a:extLst>
          </p:cNvPr>
          <p:cNvSpPr/>
          <p:nvPr/>
        </p:nvSpPr>
        <p:spPr>
          <a:xfrm>
            <a:off x="5992027" y="6402994"/>
            <a:ext cx="1466184" cy="369332"/>
          </a:xfrm>
          <a:prstGeom prst="rect">
            <a:avLst/>
          </a:prstGeom>
        </p:spPr>
        <p:txBody>
          <a:bodyPr wrap="square">
            <a:spAutoFit/>
          </a:bodyPr>
          <a:lstStyle/>
          <a:p>
            <a:r>
              <a:rPr lang="pt-BR" b="1" dirty="0"/>
              <a:t>Frequência:</a:t>
            </a:r>
            <a:endParaRPr lang="pt-BR" dirty="0"/>
          </a:p>
        </p:txBody>
      </p:sp>
      <p:sp>
        <p:nvSpPr>
          <p:cNvPr id="14" name="Retângulo 13">
            <a:extLst>
              <a:ext uri="{FF2B5EF4-FFF2-40B4-BE49-F238E27FC236}">
                <a16:creationId xmlns:a16="http://schemas.microsoft.com/office/drawing/2014/main" id="{A72F5597-A519-4B0F-8A1E-B6476AB81D22}"/>
              </a:ext>
            </a:extLst>
          </p:cNvPr>
          <p:cNvSpPr/>
          <p:nvPr/>
        </p:nvSpPr>
        <p:spPr>
          <a:xfrm>
            <a:off x="9646957" y="6402994"/>
            <a:ext cx="782603" cy="369332"/>
          </a:xfrm>
          <a:prstGeom prst="rect">
            <a:avLst/>
          </a:prstGeom>
        </p:spPr>
        <p:txBody>
          <a:bodyPr wrap="square">
            <a:spAutoFit/>
          </a:bodyPr>
          <a:lstStyle/>
          <a:p>
            <a:r>
              <a:rPr lang="pt-BR" b="1" dirty="0"/>
              <a:t>Fase:</a:t>
            </a:r>
            <a:endParaRPr lang="pt-BR" dirty="0"/>
          </a:p>
        </p:txBody>
      </p:sp>
    </p:spTree>
    <p:extLst>
      <p:ext uri="{BB962C8B-B14F-4D97-AF65-F5344CB8AC3E}">
        <p14:creationId xmlns:p14="http://schemas.microsoft.com/office/powerpoint/2010/main" val="88288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Modulação de dados</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2202998"/>
            <a:ext cx="6937899" cy="3421197"/>
          </a:xfrm>
        </p:spPr>
        <p:txBody>
          <a:bodyPr>
            <a:normAutofit/>
          </a:bodyPr>
          <a:lstStyle/>
          <a:p>
            <a:pPr marL="0" indent="0">
              <a:buNone/>
            </a:pPr>
            <a:r>
              <a:rPr lang="pt-BR" dirty="0"/>
              <a:t>É  a variação referente a </a:t>
            </a:r>
            <a:r>
              <a:rPr lang="pt-BR" b="1" dirty="0"/>
              <a:t>amplitude, frequência e fase.</a:t>
            </a:r>
          </a:p>
          <a:p>
            <a:pPr marL="0" indent="0">
              <a:buNone/>
            </a:pPr>
            <a:r>
              <a:rPr lang="pt-BR" dirty="0"/>
              <a:t>Há 3 principais tipos de modulação, sendo eles: </a:t>
            </a:r>
          </a:p>
          <a:p>
            <a:pPr marL="0" indent="0">
              <a:buNone/>
            </a:pPr>
            <a:r>
              <a:rPr lang="pt-BR" b="1" dirty="0"/>
              <a:t>ASK: </a:t>
            </a:r>
            <a:r>
              <a:rPr lang="pt-BR" dirty="0"/>
              <a:t>consiste na modificação do nível de amplitude da onda portadora em função do sinal digital de entrada a ser transmitido.</a:t>
            </a:r>
          </a:p>
          <a:p>
            <a:pPr marL="0" indent="0">
              <a:buNone/>
            </a:pPr>
            <a:r>
              <a:rPr lang="pt-BR" b="1" dirty="0"/>
              <a:t>FSK: </a:t>
            </a:r>
            <a:r>
              <a:rPr lang="pt-BR" dirty="0"/>
              <a:t>consiste na variação da frequência da onda portadora em função do sinal digital a ser transmitido. </a:t>
            </a:r>
          </a:p>
          <a:p>
            <a:pPr marL="0" indent="0">
              <a:buNone/>
            </a:pPr>
            <a:r>
              <a:rPr lang="pt-BR" b="1" dirty="0"/>
              <a:t>PSK: </a:t>
            </a:r>
            <a:r>
              <a:rPr lang="pt-BR" dirty="0"/>
              <a:t>consiste na variação da fase da onda portadora em função do sinal digital a ser transmitido.</a:t>
            </a:r>
          </a:p>
          <a:p>
            <a:pPr marL="0" indent="0">
              <a:buNone/>
            </a:pPr>
            <a:endParaRPr lang="pt-BR" b="1" dirty="0"/>
          </a:p>
        </p:txBody>
      </p:sp>
      <p:pic>
        <p:nvPicPr>
          <p:cNvPr id="6146" name="Picture 2" descr="Gestão e Programação de Sistemas Informáticos : Modulação por  Frequência,Amplitude e Fase">
            <a:extLst>
              <a:ext uri="{FF2B5EF4-FFF2-40B4-BE49-F238E27FC236}">
                <a16:creationId xmlns:a16="http://schemas.microsoft.com/office/drawing/2014/main" id="{31124D90-634F-4563-B045-71CA5036C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794" y="2348236"/>
            <a:ext cx="3297162" cy="313071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2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pt-BR" b="1" dirty="0">
                <a:latin typeface="Arial Black" panose="020B0A04020102020204" pitchFamily="34" charset="0"/>
              </a:rPr>
              <a:t>Conversão analógico-analógico</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2202998"/>
            <a:ext cx="9317115" cy="3469833"/>
          </a:xfrm>
        </p:spPr>
        <p:txBody>
          <a:bodyPr>
            <a:normAutofit/>
          </a:bodyPr>
          <a:lstStyle/>
          <a:p>
            <a:pPr marL="0" indent="0">
              <a:buNone/>
            </a:pPr>
            <a:r>
              <a:rPr lang="pt-BR" dirty="0"/>
              <a:t>Realizada em 3 processos:</a:t>
            </a:r>
          </a:p>
          <a:p>
            <a:r>
              <a:rPr lang="pt-BR" dirty="0"/>
              <a:t>AM: Amplitude </a:t>
            </a:r>
            <a:r>
              <a:rPr lang="pt-BR" dirty="0" err="1"/>
              <a:t>Modulation</a:t>
            </a:r>
            <a:r>
              <a:rPr lang="pt-BR" dirty="0"/>
              <a:t>;</a:t>
            </a:r>
          </a:p>
          <a:p>
            <a:r>
              <a:rPr lang="pt-BR" dirty="0"/>
              <a:t>FM: </a:t>
            </a:r>
            <a:r>
              <a:rPr lang="pt-BR" dirty="0" err="1"/>
              <a:t>Frequency</a:t>
            </a:r>
            <a:r>
              <a:rPr lang="pt-BR" dirty="0"/>
              <a:t> </a:t>
            </a:r>
            <a:r>
              <a:rPr lang="pt-BR" dirty="0" err="1"/>
              <a:t>Modulation</a:t>
            </a:r>
            <a:r>
              <a:rPr lang="pt-BR" dirty="0"/>
              <a:t>;</a:t>
            </a:r>
          </a:p>
          <a:p>
            <a:r>
              <a:rPr lang="pt-BR" dirty="0"/>
              <a:t>PM: </a:t>
            </a:r>
            <a:r>
              <a:rPr lang="pt-BR" dirty="0" err="1"/>
              <a:t>Phase</a:t>
            </a:r>
            <a:r>
              <a:rPr lang="pt-BR" dirty="0"/>
              <a:t> </a:t>
            </a:r>
            <a:r>
              <a:rPr lang="pt-BR" dirty="0" err="1"/>
              <a:t>Modulation</a:t>
            </a:r>
            <a:r>
              <a:rPr lang="pt-BR" dirty="0"/>
              <a:t>.</a:t>
            </a:r>
          </a:p>
          <a:p>
            <a:pPr marL="0" indent="0">
              <a:buNone/>
            </a:pPr>
            <a:r>
              <a:rPr lang="pt-BR" dirty="0"/>
              <a:t>É utilizada para reforçar o sinal, mandando junto com a informação um sinal contínuo para deixar ele mais forte, desta forma fazendo com que chegue a maiores distancias.</a:t>
            </a:r>
          </a:p>
          <a:p>
            <a:pPr marL="0" indent="0">
              <a:buNone/>
            </a:pPr>
            <a:endParaRPr lang="pt-BR" b="1" dirty="0"/>
          </a:p>
        </p:txBody>
      </p:sp>
    </p:spTree>
    <p:extLst>
      <p:ext uri="{BB962C8B-B14F-4D97-AF65-F5344CB8AC3E}">
        <p14:creationId xmlns:p14="http://schemas.microsoft.com/office/powerpoint/2010/main" val="128537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pt-BR" b="1" dirty="0">
                <a:latin typeface="Arial Black" panose="020B0A04020102020204" pitchFamily="34" charset="0"/>
              </a:rPr>
              <a:t>Conversão analógico-analógico</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2202998"/>
            <a:ext cx="9317115" cy="3469833"/>
          </a:xfrm>
        </p:spPr>
        <p:txBody>
          <a:bodyPr>
            <a:normAutofit/>
          </a:bodyPr>
          <a:lstStyle/>
          <a:p>
            <a:pPr marL="0" indent="0">
              <a:buNone/>
            </a:pPr>
            <a:r>
              <a:rPr lang="pt-BR" dirty="0"/>
              <a:t>Realizada em 3 processos:</a:t>
            </a:r>
          </a:p>
          <a:p>
            <a:r>
              <a:rPr lang="pt-BR" dirty="0"/>
              <a:t>AM: Amplitude </a:t>
            </a:r>
            <a:r>
              <a:rPr lang="pt-BR" dirty="0" err="1"/>
              <a:t>Modulation</a:t>
            </a:r>
            <a:r>
              <a:rPr lang="pt-BR" dirty="0"/>
              <a:t>;</a:t>
            </a:r>
          </a:p>
          <a:p>
            <a:r>
              <a:rPr lang="pt-BR" dirty="0"/>
              <a:t>FM: </a:t>
            </a:r>
            <a:r>
              <a:rPr lang="pt-BR" dirty="0" err="1"/>
              <a:t>Frequency</a:t>
            </a:r>
            <a:r>
              <a:rPr lang="pt-BR" dirty="0"/>
              <a:t> </a:t>
            </a:r>
            <a:r>
              <a:rPr lang="pt-BR" dirty="0" err="1"/>
              <a:t>Modulation</a:t>
            </a:r>
            <a:r>
              <a:rPr lang="pt-BR" dirty="0"/>
              <a:t>;</a:t>
            </a:r>
          </a:p>
          <a:p>
            <a:r>
              <a:rPr lang="pt-BR" dirty="0"/>
              <a:t>PM: </a:t>
            </a:r>
            <a:r>
              <a:rPr lang="pt-BR" dirty="0" err="1"/>
              <a:t>Phase</a:t>
            </a:r>
            <a:r>
              <a:rPr lang="pt-BR" dirty="0"/>
              <a:t> </a:t>
            </a:r>
            <a:r>
              <a:rPr lang="pt-BR" dirty="0" err="1"/>
              <a:t>Modulation</a:t>
            </a:r>
            <a:r>
              <a:rPr lang="pt-BR" dirty="0"/>
              <a:t>.</a:t>
            </a:r>
          </a:p>
          <a:p>
            <a:pPr marL="0" indent="0">
              <a:buNone/>
            </a:pPr>
            <a:r>
              <a:rPr lang="pt-BR" dirty="0"/>
              <a:t>É utilizada para reforçar o sinal, mandando junto com a informação um sinal contínuo para deixar ele mais forte, desta forma fazendo com que chegue a maiores distancias.</a:t>
            </a:r>
          </a:p>
          <a:p>
            <a:pPr marL="0" indent="0">
              <a:buNone/>
            </a:pPr>
            <a:endParaRPr lang="pt-BR" b="1" dirty="0"/>
          </a:p>
        </p:txBody>
      </p:sp>
    </p:spTree>
    <p:extLst>
      <p:ext uri="{BB962C8B-B14F-4D97-AF65-F5344CB8AC3E}">
        <p14:creationId xmlns:p14="http://schemas.microsoft.com/office/powerpoint/2010/main" val="3427115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Meios de transmissão</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2966478"/>
            <a:ext cx="8571390" cy="1226002"/>
          </a:xfrm>
        </p:spPr>
        <p:txBody>
          <a:bodyPr>
            <a:normAutofit/>
          </a:bodyPr>
          <a:lstStyle/>
          <a:p>
            <a:pPr marL="0" indent="0">
              <a:buNone/>
            </a:pPr>
            <a:r>
              <a:rPr lang="pt-BR" dirty="0"/>
              <a:t>Tais meios de transmissão são agrupados em meios guiados, como os cabos de cobre e de fibras ópticas e os meios não guiados, como a radiofrequência, infravermelho e os raios laser transmitidos pelo ar.</a:t>
            </a:r>
          </a:p>
          <a:p>
            <a:pPr marL="0" indent="0">
              <a:buNone/>
            </a:pPr>
            <a:endParaRPr lang="pt-BR" b="1" dirty="0"/>
          </a:p>
        </p:txBody>
      </p:sp>
    </p:spTree>
    <p:extLst>
      <p:ext uri="{BB962C8B-B14F-4D97-AF65-F5344CB8AC3E}">
        <p14:creationId xmlns:p14="http://schemas.microsoft.com/office/powerpoint/2010/main" val="382790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Camada física</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p:txBody>
          <a:bodyPr/>
          <a:lstStyle/>
          <a:p>
            <a:pPr marL="0" indent="0">
              <a:buNone/>
            </a:pPr>
            <a:r>
              <a:rPr lang="pt-BR" dirty="0"/>
              <a:t>A camada física seria como os correios, sendo elas as estradas, ou seja, o caminho que os pacotes percorrem para chegar ao destino.</a:t>
            </a:r>
          </a:p>
          <a:p>
            <a:pPr marL="0" indent="0">
              <a:buNone/>
            </a:pPr>
            <a:r>
              <a:rPr lang="pt-BR" dirty="0"/>
              <a:t>Nesta camada são especificados os </a:t>
            </a:r>
            <a:r>
              <a:rPr lang="pt-BR" b="1" dirty="0">
                <a:hlinkClick r:id="rId2">
                  <a:extLst>
                    <a:ext uri="{A12FA001-AC4F-418D-AE19-62706E023703}">
                      <ahyp:hlinkClr xmlns:ahyp="http://schemas.microsoft.com/office/drawing/2018/hyperlinkcolor" val="tx"/>
                    </a:ext>
                  </a:extLst>
                </a:hlinkClick>
              </a:rPr>
              <a:t>dispositivos, como hubs</a:t>
            </a:r>
            <a:r>
              <a:rPr lang="pt-BR" dirty="0"/>
              <a:t> e os meios de transmissão, como os cabos de rede. </a:t>
            </a:r>
          </a:p>
        </p:txBody>
      </p:sp>
    </p:spTree>
    <p:extLst>
      <p:ext uri="{BB962C8B-B14F-4D97-AF65-F5344CB8AC3E}">
        <p14:creationId xmlns:p14="http://schemas.microsoft.com/office/powerpoint/2010/main" val="376315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141413" y="649374"/>
            <a:ext cx="9905998" cy="147857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a:latin typeface="Arial Black" panose="020B0A04020102020204" pitchFamily="34" charset="0"/>
              </a:rPr>
              <a:t>Camada física</a:t>
            </a:r>
            <a:endParaRPr lang="pt-BR" dirty="0"/>
          </a:p>
        </p:txBody>
      </p:sp>
      <p:graphicFrame>
        <p:nvGraphicFramePr>
          <p:cNvPr id="6" name="Espaço Reservado para Conteúdo 5">
            <a:extLst>
              <a:ext uri="{FF2B5EF4-FFF2-40B4-BE49-F238E27FC236}">
                <a16:creationId xmlns:a16="http://schemas.microsoft.com/office/drawing/2014/main" id="{A01DD118-C9EE-4D03-A262-293F1D4F659E}"/>
              </a:ext>
            </a:extLst>
          </p:cNvPr>
          <p:cNvGraphicFramePr>
            <a:graphicFrameLocks noGrp="1"/>
          </p:cNvGraphicFramePr>
          <p:nvPr>
            <p:ph idx="1"/>
            <p:extLst>
              <p:ext uri="{D42A27DB-BD31-4B8C-83A1-F6EECF244321}">
                <p14:modId xmlns:p14="http://schemas.microsoft.com/office/powerpoint/2010/main" val="3738144352"/>
              </p:ext>
            </p:extLst>
          </p:nvPr>
        </p:nvGraphicFramePr>
        <p:xfrm>
          <a:off x="1371599" y="2030289"/>
          <a:ext cx="9601200" cy="4397144"/>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3011380307"/>
                    </a:ext>
                  </a:extLst>
                </a:gridCol>
              </a:tblGrid>
              <a:tr h="2198572">
                <a:tc>
                  <a:txBody>
                    <a:bodyPr/>
                    <a:lstStyle/>
                    <a:p>
                      <a:endParaRPr lang="pt-BR" dirty="0"/>
                    </a:p>
                  </a:txBody>
                  <a:tcPr/>
                </a:tc>
                <a:extLst>
                  <a:ext uri="{0D108BD9-81ED-4DB2-BD59-A6C34878D82A}">
                    <a16:rowId xmlns:a16="http://schemas.microsoft.com/office/drawing/2014/main" val="3570065903"/>
                  </a:ext>
                </a:extLst>
              </a:tr>
              <a:tr h="2198572">
                <a:tc>
                  <a:txBody>
                    <a:bodyPr/>
                    <a:lstStyle/>
                    <a:p>
                      <a:pPr algn="ctr"/>
                      <a:endParaRPr lang="pt-BR" sz="1800" b="0" i="0" kern="1200" dirty="0">
                        <a:solidFill>
                          <a:schemeClr val="dk1"/>
                        </a:solidFill>
                        <a:effectLst/>
                        <a:latin typeface="+mn-lt"/>
                        <a:ea typeface="+mn-ea"/>
                        <a:cs typeface="+mn-cs"/>
                      </a:endParaRPr>
                    </a:p>
                    <a:p>
                      <a:pPr algn="ctr"/>
                      <a:endParaRPr lang="pt-BR"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061920789"/>
                  </a:ext>
                </a:extLst>
              </a:tr>
            </a:tbl>
          </a:graphicData>
        </a:graphic>
      </p:graphicFrame>
      <p:sp>
        <p:nvSpPr>
          <p:cNvPr id="5" name="Retângulo 4">
            <a:extLst>
              <a:ext uri="{FF2B5EF4-FFF2-40B4-BE49-F238E27FC236}">
                <a16:creationId xmlns:a16="http://schemas.microsoft.com/office/drawing/2014/main" id="{BB1D7EFB-0254-4460-8ABD-B1522B39947D}"/>
              </a:ext>
            </a:extLst>
          </p:cNvPr>
          <p:cNvSpPr/>
          <p:nvPr/>
        </p:nvSpPr>
        <p:spPr>
          <a:xfrm>
            <a:off x="1141413" y="1388659"/>
            <a:ext cx="1628972" cy="369332"/>
          </a:xfrm>
          <a:prstGeom prst="rect">
            <a:avLst/>
          </a:prstGeom>
          <a:effectLst>
            <a:outerShdw blurRad="50800" dist="38100" dir="2700000" algn="tl" rotWithShape="0">
              <a:prstClr val="black">
                <a:alpha val="40000"/>
              </a:prstClr>
            </a:outerShdw>
          </a:effectLst>
        </p:spPr>
        <p:txBody>
          <a:bodyPr wrap="none">
            <a:spAutoFit/>
          </a:bodyPr>
          <a:lstStyle/>
          <a:p>
            <a:r>
              <a:rPr lang="pt-BR" b="1" dirty="0"/>
              <a:t>Tipos de sinais</a:t>
            </a:r>
          </a:p>
        </p:txBody>
      </p:sp>
      <p:sp>
        <p:nvSpPr>
          <p:cNvPr id="7" name="Retângulo 6">
            <a:extLst>
              <a:ext uri="{FF2B5EF4-FFF2-40B4-BE49-F238E27FC236}">
                <a16:creationId xmlns:a16="http://schemas.microsoft.com/office/drawing/2014/main" id="{7F600403-0965-49A1-B7D6-E30EC51CD642}"/>
              </a:ext>
            </a:extLst>
          </p:cNvPr>
          <p:cNvSpPr/>
          <p:nvPr/>
        </p:nvSpPr>
        <p:spPr>
          <a:xfrm>
            <a:off x="3246939" y="2232279"/>
            <a:ext cx="1340432" cy="369332"/>
          </a:xfrm>
          <a:prstGeom prst="rect">
            <a:avLst/>
          </a:prstGeom>
        </p:spPr>
        <p:txBody>
          <a:bodyPr wrap="none">
            <a:spAutoFit/>
          </a:bodyPr>
          <a:lstStyle/>
          <a:p>
            <a:r>
              <a:rPr lang="pt-BR" b="1" dirty="0"/>
              <a:t>Sinal Digital</a:t>
            </a:r>
          </a:p>
        </p:txBody>
      </p:sp>
      <p:sp>
        <p:nvSpPr>
          <p:cNvPr id="8" name="Retângulo 7">
            <a:extLst>
              <a:ext uri="{FF2B5EF4-FFF2-40B4-BE49-F238E27FC236}">
                <a16:creationId xmlns:a16="http://schemas.microsoft.com/office/drawing/2014/main" id="{A3D6A5C6-5C0D-4034-8065-0E265AD66CCA}"/>
              </a:ext>
            </a:extLst>
          </p:cNvPr>
          <p:cNvSpPr/>
          <p:nvPr/>
        </p:nvSpPr>
        <p:spPr>
          <a:xfrm>
            <a:off x="2978436" y="4484277"/>
            <a:ext cx="1877437" cy="369332"/>
          </a:xfrm>
          <a:prstGeom prst="rect">
            <a:avLst/>
          </a:prstGeom>
        </p:spPr>
        <p:txBody>
          <a:bodyPr wrap="none">
            <a:spAutoFit/>
          </a:bodyPr>
          <a:lstStyle/>
          <a:p>
            <a:pPr fontAlgn="base"/>
            <a:r>
              <a:rPr lang="pt-BR" b="1" dirty="0"/>
              <a:t>Sinais analógicos</a:t>
            </a:r>
            <a:endParaRPr lang="pt-BR" dirty="0"/>
          </a:p>
        </p:txBody>
      </p:sp>
      <p:sp>
        <p:nvSpPr>
          <p:cNvPr id="10" name="Retângulo 9">
            <a:extLst>
              <a:ext uri="{FF2B5EF4-FFF2-40B4-BE49-F238E27FC236}">
                <a16:creationId xmlns:a16="http://schemas.microsoft.com/office/drawing/2014/main" id="{496F5E36-9854-4526-92AF-A6FBE33E1299}"/>
              </a:ext>
            </a:extLst>
          </p:cNvPr>
          <p:cNvSpPr/>
          <p:nvPr/>
        </p:nvSpPr>
        <p:spPr>
          <a:xfrm>
            <a:off x="1371599" y="2844445"/>
            <a:ext cx="5248759" cy="923330"/>
          </a:xfrm>
          <a:prstGeom prst="rect">
            <a:avLst/>
          </a:prstGeom>
        </p:spPr>
        <p:txBody>
          <a:bodyPr wrap="square">
            <a:spAutoFit/>
          </a:bodyPr>
          <a:lstStyle/>
          <a:p>
            <a:pPr algn="ctr"/>
            <a:r>
              <a:rPr lang="pt-BR" dirty="0"/>
              <a:t>Assumem valores discretos, ou seja, podem ter apenas um </a:t>
            </a:r>
            <a:r>
              <a:rPr lang="pt-BR" dirty="0" err="1"/>
              <a:t>nímero</a:t>
            </a:r>
            <a:r>
              <a:rPr lang="pt-BR" dirty="0"/>
              <a:t> limitado de valores, por exemplo 0 e 1. </a:t>
            </a:r>
          </a:p>
        </p:txBody>
      </p:sp>
      <p:sp>
        <p:nvSpPr>
          <p:cNvPr id="11" name="Retângulo 10">
            <a:extLst>
              <a:ext uri="{FF2B5EF4-FFF2-40B4-BE49-F238E27FC236}">
                <a16:creationId xmlns:a16="http://schemas.microsoft.com/office/drawing/2014/main" id="{AEB67DFD-B446-413F-B36E-D5E8B16040CD}"/>
              </a:ext>
            </a:extLst>
          </p:cNvPr>
          <p:cNvSpPr/>
          <p:nvPr/>
        </p:nvSpPr>
        <p:spPr>
          <a:xfrm>
            <a:off x="1436501" y="4994446"/>
            <a:ext cx="4961305" cy="923330"/>
          </a:xfrm>
          <a:prstGeom prst="rect">
            <a:avLst/>
          </a:prstGeom>
        </p:spPr>
        <p:txBody>
          <a:bodyPr wrap="square">
            <a:spAutoFit/>
          </a:bodyPr>
          <a:lstStyle/>
          <a:p>
            <a:pPr algn="ctr"/>
            <a:r>
              <a:rPr lang="pt-BR" dirty="0"/>
              <a:t>Assumem valores contínuos, ou seja, podem ter um número infinito de valores em um período de tempo. </a:t>
            </a:r>
          </a:p>
        </p:txBody>
      </p:sp>
      <p:pic>
        <p:nvPicPr>
          <p:cNvPr id="1026" name="Picture 2" descr="Sinal Digital / Sinal Analógico - Copia Bernardo Rocha">
            <a:extLst>
              <a:ext uri="{FF2B5EF4-FFF2-40B4-BE49-F238E27FC236}">
                <a16:creationId xmlns:a16="http://schemas.microsoft.com/office/drawing/2014/main" id="{A749DAF3-A1B3-4EAB-9001-022A6281F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856" y="3196920"/>
            <a:ext cx="3257991" cy="225919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5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Sinais digitais (níveis)</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4"/>
            <a:ext cx="9601200" cy="1462594"/>
          </a:xfrm>
        </p:spPr>
        <p:txBody>
          <a:bodyPr/>
          <a:lstStyle/>
          <a:p>
            <a:r>
              <a:rPr lang="pt-BR" dirty="0"/>
              <a:t>Tem como transferência 1bit por segundo;</a:t>
            </a:r>
          </a:p>
          <a:p>
            <a:r>
              <a:rPr lang="pt-BR" dirty="0"/>
              <a:t>Contém uma quantidade X de níveis, sendo eles finitos.</a:t>
            </a:r>
          </a:p>
          <a:p>
            <a:r>
              <a:rPr lang="pt-BR" dirty="0"/>
              <a:t>Taxa de transferência-número de bits enviados- bits por segundo (</a:t>
            </a:r>
            <a:r>
              <a:rPr lang="pt-BR" dirty="0" err="1"/>
              <a:t>bts</a:t>
            </a:r>
            <a:r>
              <a:rPr lang="pt-BR" dirty="0"/>
              <a:t>).</a:t>
            </a:r>
          </a:p>
        </p:txBody>
      </p:sp>
      <p:sp>
        <p:nvSpPr>
          <p:cNvPr id="9" name="Retângulo 8">
            <a:extLst>
              <a:ext uri="{FF2B5EF4-FFF2-40B4-BE49-F238E27FC236}">
                <a16:creationId xmlns:a16="http://schemas.microsoft.com/office/drawing/2014/main" id="{7CF4A2DB-9BEC-4D66-8AB7-142AD33FBB39}"/>
              </a:ext>
            </a:extLst>
          </p:cNvPr>
          <p:cNvSpPr/>
          <p:nvPr/>
        </p:nvSpPr>
        <p:spPr>
          <a:xfrm>
            <a:off x="1423839" y="3428998"/>
            <a:ext cx="4321492" cy="3025208"/>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054" name="Picture 6" descr="Sinais Analógicos e Digitais de um Sistema Embarcado: Visão Geral e Análise  dos Sistemas Automotivos - Jornal Oficina Brasil | Técnicas">
            <a:extLst>
              <a:ext uri="{FF2B5EF4-FFF2-40B4-BE49-F238E27FC236}">
                <a16:creationId xmlns:a16="http://schemas.microsoft.com/office/drawing/2014/main" id="{AF4D4381-33BD-4501-9C0E-B410062ADA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710"/>
          <a:stretch/>
        </p:blipFill>
        <p:spPr bwMode="auto">
          <a:xfrm>
            <a:off x="1538282" y="3556615"/>
            <a:ext cx="4092606" cy="276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6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Perda na transmissão</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4"/>
            <a:ext cx="9601200" cy="2721006"/>
          </a:xfrm>
        </p:spPr>
        <p:txBody>
          <a:bodyPr>
            <a:normAutofit/>
          </a:bodyPr>
          <a:lstStyle/>
          <a:p>
            <a:r>
              <a:rPr lang="pt-BR" dirty="0"/>
              <a:t>O sinal caminha em meios de transmissão que possuem imperfeições com perda de força.</a:t>
            </a:r>
          </a:p>
          <a:p>
            <a:r>
              <a:rPr lang="pt-BR" dirty="0"/>
              <a:t>Existe diversos tipos de ruídos, sendo eles:</a:t>
            </a:r>
          </a:p>
          <a:p>
            <a:r>
              <a:rPr lang="pt-BR" dirty="0"/>
              <a:t>Linhas cruzadas;</a:t>
            </a:r>
          </a:p>
          <a:p>
            <a:r>
              <a:rPr lang="pt-BR" dirty="0"/>
              <a:t>Um fio sobre o outro;</a:t>
            </a:r>
          </a:p>
          <a:p>
            <a:r>
              <a:rPr lang="pt-BR" dirty="0"/>
              <a:t>Movimentação aleatória.</a:t>
            </a:r>
          </a:p>
        </p:txBody>
      </p:sp>
    </p:spTree>
    <p:extLst>
      <p:ext uri="{BB962C8B-B14F-4D97-AF65-F5344CB8AC3E}">
        <p14:creationId xmlns:p14="http://schemas.microsoft.com/office/powerpoint/2010/main" val="354553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Conversão digital-digital</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5"/>
            <a:ext cx="9601200" cy="501588"/>
          </a:xfrm>
        </p:spPr>
        <p:txBody>
          <a:bodyPr>
            <a:normAutofit/>
          </a:bodyPr>
          <a:lstStyle/>
          <a:p>
            <a:r>
              <a:rPr lang="pt-BR" dirty="0"/>
              <a:t>Na codificação de linha ele converte os dados digitais para sinais digitais.</a:t>
            </a:r>
          </a:p>
        </p:txBody>
      </p:sp>
      <p:cxnSp>
        <p:nvCxnSpPr>
          <p:cNvPr id="5" name="Conector reto 4">
            <a:extLst>
              <a:ext uri="{FF2B5EF4-FFF2-40B4-BE49-F238E27FC236}">
                <a16:creationId xmlns:a16="http://schemas.microsoft.com/office/drawing/2014/main" id="{CBE2A80A-CEAC-4E81-8831-F9B8044395E5}"/>
              </a:ext>
            </a:extLst>
          </p:cNvPr>
          <p:cNvCxnSpPr/>
          <p:nvPr/>
        </p:nvCxnSpPr>
        <p:spPr>
          <a:xfrm>
            <a:off x="3373515" y="3124940"/>
            <a:ext cx="0" cy="268993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ector reto 6">
            <a:extLst>
              <a:ext uri="{FF2B5EF4-FFF2-40B4-BE49-F238E27FC236}">
                <a16:creationId xmlns:a16="http://schemas.microsoft.com/office/drawing/2014/main" id="{C15025C2-D70D-41DE-9110-0BABCC869384}"/>
              </a:ext>
            </a:extLst>
          </p:cNvPr>
          <p:cNvCxnSpPr>
            <a:cxnSpLocks/>
          </p:cNvCxnSpPr>
          <p:nvPr/>
        </p:nvCxnSpPr>
        <p:spPr>
          <a:xfrm flipH="1" flipV="1">
            <a:off x="9170632" y="3124940"/>
            <a:ext cx="1" cy="268993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Conector reto 10">
            <a:extLst>
              <a:ext uri="{FF2B5EF4-FFF2-40B4-BE49-F238E27FC236}">
                <a16:creationId xmlns:a16="http://schemas.microsoft.com/office/drawing/2014/main" id="{B8F58A5D-A0D1-4B20-B0A2-928F96630B60}"/>
              </a:ext>
            </a:extLst>
          </p:cNvPr>
          <p:cNvCxnSpPr/>
          <p:nvPr/>
        </p:nvCxnSpPr>
        <p:spPr>
          <a:xfrm>
            <a:off x="3373515" y="5814874"/>
            <a:ext cx="5797118"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tângulo 16">
            <a:extLst>
              <a:ext uri="{FF2B5EF4-FFF2-40B4-BE49-F238E27FC236}">
                <a16:creationId xmlns:a16="http://schemas.microsoft.com/office/drawing/2014/main" id="{5B18FF4B-9696-4FA9-A2D8-3943B967BE54}"/>
              </a:ext>
            </a:extLst>
          </p:cNvPr>
          <p:cNvSpPr/>
          <p:nvPr/>
        </p:nvSpPr>
        <p:spPr>
          <a:xfrm>
            <a:off x="2213499" y="5859652"/>
            <a:ext cx="1923494" cy="646331"/>
          </a:xfrm>
          <a:prstGeom prst="rect">
            <a:avLst/>
          </a:prstGeom>
        </p:spPr>
        <p:txBody>
          <a:bodyPr wrap="square">
            <a:spAutoFit/>
          </a:bodyPr>
          <a:lstStyle/>
          <a:p>
            <a:pPr algn="ctr"/>
            <a:r>
              <a:rPr lang="pt-BR" dirty="0"/>
              <a:t>Passa pelo </a:t>
            </a:r>
            <a:r>
              <a:rPr lang="pt-BR" dirty="0" err="1"/>
              <a:t>Encoder</a:t>
            </a:r>
            <a:endParaRPr lang="pt-BR" dirty="0"/>
          </a:p>
        </p:txBody>
      </p:sp>
      <p:sp>
        <p:nvSpPr>
          <p:cNvPr id="18" name="Retângulo 17">
            <a:extLst>
              <a:ext uri="{FF2B5EF4-FFF2-40B4-BE49-F238E27FC236}">
                <a16:creationId xmlns:a16="http://schemas.microsoft.com/office/drawing/2014/main" id="{C8027591-E601-40EB-A92E-37562E087351}"/>
              </a:ext>
            </a:extLst>
          </p:cNvPr>
          <p:cNvSpPr/>
          <p:nvPr/>
        </p:nvSpPr>
        <p:spPr>
          <a:xfrm>
            <a:off x="5134253" y="5976541"/>
            <a:ext cx="1923494" cy="369332"/>
          </a:xfrm>
          <a:prstGeom prst="rect">
            <a:avLst/>
          </a:prstGeom>
        </p:spPr>
        <p:txBody>
          <a:bodyPr wrap="square">
            <a:spAutoFit/>
          </a:bodyPr>
          <a:lstStyle/>
          <a:p>
            <a:pPr algn="ctr"/>
            <a:r>
              <a:rPr lang="pt-BR" dirty="0"/>
              <a:t>Link</a:t>
            </a:r>
          </a:p>
        </p:txBody>
      </p:sp>
      <p:sp>
        <p:nvSpPr>
          <p:cNvPr id="19" name="Retângulo 18">
            <a:extLst>
              <a:ext uri="{FF2B5EF4-FFF2-40B4-BE49-F238E27FC236}">
                <a16:creationId xmlns:a16="http://schemas.microsoft.com/office/drawing/2014/main" id="{9E99B31A-F5B6-4F61-A416-7540BDDF3D89}"/>
              </a:ext>
            </a:extLst>
          </p:cNvPr>
          <p:cNvSpPr/>
          <p:nvPr/>
        </p:nvSpPr>
        <p:spPr>
          <a:xfrm>
            <a:off x="8208885" y="5976541"/>
            <a:ext cx="1923494" cy="646331"/>
          </a:xfrm>
          <a:prstGeom prst="rect">
            <a:avLst/>
          </a:prstGeom>
        </p:spPr>
        <p:txBody>
          <a:bodyPr wrap="square">
            <a:spAutoFit/>
          </a:bodyPr>
          <a:lstStyle/>
          <a:p>
            <a:pPr algn="ctr"/>
            <a:r>
              <a:rPr lang="pt-BR" dirty="0"/>
              <a:t>Passa pelo </a:t>
            </a:r>
          </a:p>
          <a:p>
            <a:pPr algn="ctr"/>
            <a:r>
              <a:rPr lang="pt-BR" dirty="0" err="1"/>
              <a:t>Decoder</a:t>
            </a:r>
            <a:endParaRPr lang="pt-BR" dirty="0"/>
          </a:p>
        </p:txBody>
      </p:sp>
    </p:spTree>
    <p:extLst>
      <p:ext uri="{BB962C8B-B14F-4D97-AF65-F5344CB8AC3E}">
        <p14:creationId xmlns:p14="http://schemas.microsoft.com/office/powerpoint/2010/main" val="49260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pt-BR" b="1" dirty="0">
                <a:latin typeface="Arial Black" panose="020B0A04020102020204" pitchFamily="34" charset="0"/>
              </a:rPr>
              <a:t>Conversão analógico-digital</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5"/>
            <a:ext cx="9601200" cy="841160"/>
          </a:xfrm>
        </p:spPr>
        <p:txBody>
          <a:bodyPr>
            <a:normAutofit fontScale="92500" lnSpcReduction="10000"/>
          </a:bodyPr>
          <a:lstStyle/>
          <a:p>
            <a:r>
              <a:rPr lang="pt-BR" dirty="0"/>
              <a:t>É um dispositivo eletrônico capaz de gerar uma representação digital a partir de uma grandeza analógica, normalmente um sinal representado por um nível de tensão ou intensidade de corrente elétrica.</a:t>
            </a:r>
          </a:p>
        </p:txBody>
      </p:sp>
      <p:pic>
        <p:nvPicPr>
          <p:cNvPr id="1026" name="Picture 2" descr="Conversor A/D (Analógico/Digital) - Embarcados">
            <a:extLst>
              <a:ext uri="{FF2B5EF4-FFF2-40B4-BE49-F238E27FC236}">
                <a16:creationId xmlns:a16="http://schemas.microsoft.com/office/drawing/2014/main" id="{ED0E03C5-5DEB-4DFC-94EA-66B0C468E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26" y="3181734"/>
            <a:ext cx="4998052" cy="29904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1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96D25-26EB-4E69-A0F9-F9E7980D46EA}"/>
              </a:ext>
            </a:extLst>
          </p:cNvPr>
          <p:cNvSpPr>
            <a:spLocks noGrp="1"/>
          </p:cNvSpPr>
          <p:nvPr>
            <p:ph type="title"/>
          </p:nvPr>
        </p:nvSpPr>
        <p:spPr>
          <a:xfrm>
            <a:off x="1371600" y="685800"/>
            <a:ext cx="9601200" cy="8411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Codificação de linha</a:t>
            </a:r>
            <a:endParaRPr lang="pt-BR" dirty="0"/>
          </a:p>
        </p:txBody>
      </p:sp>
      <p:sp>
        <p:nvSpPr>
          <p:cNvPr id="3" name="Espaço Reservado para Conteúdo 2">
            <a:extLst>
              <a:ext uri="{FF2B5EF4-FFF2-40B4-BE49-F238E27FC236}">
                <a16:creationId xmlns:a16="http://schemas.microsoft.com/office/drawing/2014/main" id="{FAD351CB-CCC3-4EF2-8B8B-D0D9B1BDB094}"/>
              </a:ext>
            </a:extLst>
          </p:cNvPr>
          <p:cNvSpPr>
            <a:spLocks noGrp="1"/>
          </p:cNvSpPr>
          <p:nvPr>
            <p:ph idx="1"/>
          </p:nvPr>
        </p:nvSpPr>
        <p:spPr>
          <a:xfrm>
            <a:off x="1371600" y="1966404"/>
            <a:ext cx="9601200" cy="2214979"/>
          </a:xfrm>
        </p:spPr>
        <p:txBody>
          <a:bodyPr>
            <a:normAutofit/>
          </a:bodyPr>
          <a:lstStyle/>
          <a:p>
            <a:r>
              <a:rPr lang="pt-BR" b="1" dirty="0"/>
              <a:t>Unipolar: </a:t>
            </a:r>
            <a:r>
              <a:rPr lang="pt-BR" dirty="0"/>
              <a:t>Os níveis de sinais podem se encontrar em cima ou em baixo.</a:t>
            </a:r>
          </a:p>
          <a:p>
            <a:r>
              <a:rPr lang="pt-BR" b="1" dirty="0"/>
              <a:t>Polar: </a:t>
            </a:r>
            <a:r>
              <a:rPr lang="pt-BR" dirty="0"/>
              <a:t>As tensões podem ser encontradas em ambos lados. (bit 0 positivo e bit 1 negativo).</a:t>
            </a:r>
          </a:p>
          <a:p>
            <a:r>
              <a:rPr lang="pt-BR" b="1" dirty="0" err="1"/>
              <a:t>Mancheste</a:t>
            </a:r>
            <a:r>
              <a:rPr lang="pt-BR" b="1" dirty="0"/>
              <a:t>: </a:t>
            </a:r>
            <a:r>
              <a:rPr lang="pt-BR" dirty="0"/>
              <a:t>É utilizado uma inversão no meio de cada estado para a sincronização da transmissão.</a:t>
            </a:r>
          </a:p>
        </p:txBody>
      </p:sp>
      <p:cxnSp>
        <p:nvCxnSpPr>
          <p:cNvPr id="14" name="Conector reto 13">
            <a:extLst>
              <a:ext uri="{FF2B5EF4-FFF2-40B4-BE49-F238E27FC236}">
                <a16:creationId xmlns:a16="http://schemas.microsoft.com/office/drawing/2014/main" id="{9BFFBA38-F5AF-4F7B-B857-2F9B98B2139D}"/>
              </a:ext>
            </a:extLst>
          </p:cNvPr>
          <p:cNvCxnSpPr/>
          <p:nvPr/>
        </p:nvCxnSpPr>
        <p:spPr>
          <a:xfrm>
            <a:off x="5282214" y="4643021"/>
            <a:ext cx="1029809" cy="0"/>
          </a:xfrm>
          <a:prstGeom prst="line">
            <a:avLst/>
          </a:prstGeom>
        </p:spPr>
        <p:style>
          <a:lnRef idx="2">
            <a:schemeClr val="dk1"/>
          </a:lnRef>
          <a:fillRef idx="0">
            <a:schemeClr val="dk1"/>
          </a:fillRef>
          <a:effectRef idx="1">
            <a:schemeClr val="dk1"/>
          </a:effectRef>
          <a:fontRef idx="minor">
            <a:schemeClr val="tx1"/>
          </a:fontRef>
        </p:style>
      </p:cxnSp>
      <p:cxnSp>
        <p:nvCxnSpPr>
          <p:cNvPr id="16" name="Conector reto 15">
            <a:extLst>
              <a:ext uri="{FF2B5EF4-FFF2-40B4-BE49-F238E27FC236}">
                <a16:creationId xmlns:a16="http://schemas.microsoft.com/office/drawing/2014/main" id="{234FD4AC-5618-42F6-8B77-4043C4802D02}"/>
              </a:ext>
            </a:extLst>
          </p:cNvPr>
          <p:cNvCxnSpPr/>
          <p:nvPr/>
        </p:nvCxnSpPr>
        <p:spPr>
          <a:xfrm>
            <a:off x="5282214" y="4643021"/>
            <a:ext cx="0" cy="683581"/>
          </a:xfrm>
          <a:prstGeom prst="line">
            <a:avLst/>
          </a:prstGeom>
        </p:spPr>
        <p:style>
          <a:lnRef idx="2">
            <a:schemeClr val="dk1"/>
          </a:lnRef>
          <a:fillRef idx="0">
            <a:schemeClr val="dk1"/>
          </a:fillRef>
          <a:effectRef idx="1">
            <a:schemeClr val="dk1"/>
          </a:effectRef>
          <a:fontRef idx="minor">
            <a:schemeClr val="tx1"/>
          </a:fontRef>
        </p:style>
      </p:cxnSp>
      <p:cxnSp>
        <p:nvCxnSpPr>
          <p:cNvPr id="21" name="Conector reto 20">
            <a:extLst>
              <a:ext uri="{FF2B5EF4-FFF2-40B4-BE49-F238E27FC236}">
                <a16:creationId xmlns:a16="http://schemas.microsoft.com/office/drawing/2014/main" id="{BD1EDF28-7CC6-42E6-9E1D-A13DCA017252}"/>
              </a:ext>
            </a:extLst>
          </p:cNvPr>
          <p:cNvCxnSpPr/>
          <p:nvPr/>
        </p:nvCxnSpPr>
        <p:spPr>
          <a:xfrm flipH="1">
            <a:off x="4429957" y="5326602"/>
            <a:ext cx="852257" cy="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to 27">
            <a:extLst>
              <a:ext uri="{FF2B5EF4-FFF2-40B4-BE49-F238E27FC236}">
                <a16:creationId xmlns:a16="http://schemas.microsoft.com/office/drawing/2014/main" id="{1161EFA1-8AA3-4A79-AA5F-7D8783F43EDB}"/>
              </a:ext>
            </a:extLst>
          </p:cNvPr>
          <p:cNvCxnSpPr/>
          <p:nvPr/>
        </p:nvCxnSpPr>
        <p:spPr>
          <a:xfrm>
            <a:off x="2398451" y="4643021"/>
            <a:ext cx="1029809" cy="0"/>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to 28">
            <a:extLst>
              <a:ext uri="{FF2B5EF4-FFF2-40B4-BE49-F238E27FC236}">
                <a16:creationId xmlns:a16="http://schemas.microsoft.com/office/drawing/2014/main" id="{5E236DA3-B4F9-499E-8861-938EF11BAFDD}"/>
              </a:ext>
            </a:extLst>
          </p:cNvPr>
          <p:cNvCxnSpPr/>
          <p:nvPr/>
        </p:nvCxnSpPr>
        <p:spPr>
          <a:xfrm>
            <a:off x="3428260" y="4643021"/>
            <a:ext cx="0" cy="683581"/>
          </a:xfrm>
          <a:prstGeom prst="line">
            <a:avLst/>
          </a:prstGeom>
        </p:spPr>
        <p:style>
          <a:lnRef idx="2">
            <a:schemeClr val="dk1"/>
          </a:lnRef>
          <a:fillRef idx="0">
            <a:schemeClr val="dk1"/>
          </a:fillRef>
          <a:effectRef idx="1">
            <a:schemeClr val="dk1"/>
          </a:effectRef>
          <a:fontRef idx="minor">
            <a:schemeClr val="tx1"/>
          </a:fontRef>
        </p:style>
      </p:cxnSp>
      <p:cxnSp>
        <p:nvCxnSpPr>
          <p:cNvPr id="30" name="Conector reto 29">
            <a:extLst>
              <a:ext uri="{FF2B5EF4-FFF2-40B4-BE49-F238E27FC236}">
                <a16:creationId xmlns:a16="http://schemas.microsoft.com/office/drawing/2014/main" id="{E80FAC60-BFA7-4E02-8E3B-102E2A2C9BF5}"/>
              </a:ext>
            </a:extLst>
          </p:cNvPr>
          <p:cNvCxnSpPr/>
          <p:nvPr/>
        </p:nvCxnSpPr>
        <p:spPr>
          <a:xfrm flipH="1">
            <a:off x="3428260" y="5317724"/>
            <a:ext cx="852257" cy="0"/>
          </a:xfrm>
          <a:prstGeom prst="line">
            <a:avLst/>
          </a:prstGeom>
        </p:spPr>
        <p:style>
          <a:lnRef idx="2">
            <a:schemeClr val="dk1"/>
          </a:lnRef>
          <a:fillRef idx="0">
            <a:schemeClr val="dk1"/>
          </a:fillRef>
          <a:effectRef idx="1">
            <a:schemeClr val="dk1"/>
          </a:effectRef>
          <a:fontRef idx="minor">
            <a:schemeClr val="tx1"/>
          </a:fontRef>
        </p:style>
      </p:cxnSp>
      <p:sp>
        <p:nvSpPr>
          <p:cNvPr id="37" name="Retângulo 36">
            <a:extLst>
              <a:ext uri="{FF2B5EF4-FFF2-40B4-BE49-F238E27FC236}">
                <a16:creationId xmlns:a16="http://schemas.microsoft.com/office/drawing/2014/main" id="{2C4A6F65-5EE1-4A83-A602-551BB7EEB1FB}"/>
              </a:ext>
            </a:extLst>
          </p:cNvPr>
          <p:cNvSpPr/>
          <p:nvPr/>
        </p:nvSpPr>
        <p:spPr>
          <a:xfrm>
            <a:off x="3713825" y="5440663"/>
            <a:ext cx="281126" cy="369332"/>
          </a:xfrm>
          <a:prstGeom prst="rect">
            <a:avLst/>
          </a:prstGeom>
        </p:spPr>
        <p:txBody>
          <a:bodyPr wrap="square">
            <a:spAutoFit/>
          </a:bodyPr>
          <a:lstStyle/>
          <a:p>
            <a:r>
              <a:rPr lang="pt-BR" b="1" dirty="0"/>
              <a:t>0</a:t>
            </a:r>
            <a:endParaRPr lang="pt-BR" dirty="0"/>
          </a:p>
        </p:txBody>
      </p:sp>
      <p:sp>
        <p:nvSpPr>
          <p:cNvPr id="38" name="Retângulo 37">
            <a:extLst>
              <a:ext uri="{FF2B5EF4-FFF2-40B4-BE49-F238E27FC236}">
                <a16:creationId xmlns:a16="http://schemas.microsoft.com/office/drawing/2014/main" id="{59D64F6A-B5F9-47BF-B57C-86C84D3B9722}"/>
              </a:ext>
            </a:extLst>
          </p:cNvPr>
          <p:cNvSpPr/>
          <p:nvPr/>
        </p:nvSpPr>
        <p:spPr>
          <a:xfrm>
            <a:off x="4820574" y="5440663"/>
            <a:ext cx="281126" cy="369332"/>
          </a:xfrm>
          <a:prstGeom prst="rect">
            <a:avLst/>
          </a:prstGeom>
        </p:spPr>
        <p:txBody>
          <a:bodyPr wrap="square">
            <a:spAutoFit/>
          </a:bodyPr>
          <a:lstStyle/>
          <a:p>
            <a:r>
              <a:rPr lang="pt-BR" b="1" dirty="0"/>
              <a:t>1</a:t>
            </a:r>
            <a:endParaRPr lang="pt-BR" dirty="0"/>
          </a:p>
        </p:txBody>
      </p:sp>
      <p:sp>
        <p:nvSpPr>
          <p:cNvPr id="39" name="Retângulo 38">
            <a:extLst>
              <a:ext uri="{FF2B5EF4-FFF2-40B4-BE49-F238E27FC236}">
                <a16:creationId xmlns:a16="http://schemas.microsoft.com/office/drawing/2014/main" id="{26C40DDF-D280-4A97-98B1-C5B97C72844A}"/>
              </a:ext>
            </a:extLst>
          </p:cNvPr>
          <p:cNvSpPr/>
          <p:nvPr/>
        </p:nvSpPr>
        <p:spPr>
          <a:xfrm>
            <a:off x="2245309" y="4089025"/>
            <a:ext cx="1336091" cy="369332"/>
          </a:xfrm>
          <a:prstGeom prst="rect">
            <a:avLst/>
          </a:prstGeom>
        </p:spPr>
        <p:txBody>
          <a:bodyPr wrap="square">
            <a:spAutoFit/>
          </a:bodyPr>
          <a:lstStyle/>
          <a:p>
            <a:r>
              <a:rPr lang="pt-BR" b="1" dirty="0" err="1"/>
              <a:t>Mancheste</a:t>
            </a:r>
            <a:endParaRPr lang="pt-BR" dirty="0"/>
          </a:p>
        </p:txBody>
      </p:sp>
    </p:spTree>
    <p:extLst>
      <p:ext uri="{BB962C8B-B14F-4D97-AF65-F5344CB8AC3E}">
        <p14:creationId xmlns:p14="http://schemas.microsoft.com/office/powerpoint/2010/main" val="421229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4F0E-EC12-4CE7-99E0-D6D3F6DD9725}"/>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pt-BR" b="1" dirty="0">
                <a:latin typeface="Arial Black" panose="020B0A04020102020204" pitchFamily="34" charset="0"/>
              </a:rPr>
              <a:t>Modos de transmissão</a:t>
            </a:r>
            <a:endParaRPr lang="pt-BR" dirty="0"/>
          </a:p>
        </p:txBody>
      </p:sp>
      <p:sp>
        <p:nvSpPr>
          <p:cNvPr id="3" name="Espaço Reservado para Conteúdo 2">
            <a:extLst>
              <a:ext uri="{FF2B5EF4-FFF2-40B4-BE49-F238E27FC236}">
                <a16:creationId xmlns:a16="http://schemas.microsoft.com/office/drawing/2014/main" id="{5218FDEA-763B-471A-979F-F8B41FF0390B}"/>
              </a:ext>
            </a:extLst>
          </p:cNvPr>
          <p:cNvSpPr>
            <a:spLocks noGrp="1"/>
          </p:cNvSpPr>
          <p:nvPr>
            <p:ph idx="1"/>
          </p:nvPr>
        </p:nvSpPr>
        <p:spPr>
          <a:xfrm>
            <a:off x="1371600" y="1913137"/>
            <a:ext cx="9601200" cy="1655685"/>
          </a:xfrm>
        </p:spPr>
        <p:txBody>
          <a:bodyPr/>
          <a:lstStyle/>
          <a:p>
            <a:pPr marL="0" indent="0">
              <a:buNone/>
            </a:pPr>
            <a:r>
              <a:rPr lang="pt-BR" b="1" dirty="0"/>
              <a:t>Transmissão paralela:  </a:t>
            </a:r>
          </a:p>
          <a:p>
            <a:r>
              <a:rPr lang="pt-BR" dirty="0"/>
              <a:t>É definida por meio de dados binários que podem ser organizados em grupos de </a:t>
            </a:r>
            <a:r>
              <a:rPr lang="pt-BR" b="1" dirty="0"/>
              <a:t>n</a:t>
            </a:r>
            <a:r>
              <a:rPr lang="pt-BR" dirty="0"/>
              <a:t> bits cada.</a:t>
            </a:r>
          </a:p>
          <a:p>
            <a:r>
              <a:rPr lang="pt-BR" dirty="0"/>
              <a:t>Através do agrupamento é possível enviar blocos de </a:t>
            </a:r>
            <a:r>
              <a:rPr lang="pt-BR" b="1" dirty="0"/>
              <a:t>n</a:t>
            </a:r>
            <a:r>
              <a:rPr lang="pt-BR" dirty="0"/>
              <a:t> bits  por vez.</a:t>
            </a:r>
          </a:p>
          <a:p>
            <a:pPr lvl="1"/>
            <a:endParaRPr lang="pt-BR" dirty="0"/>
          </a:p>
        </p:txBody>
      </p:sp>
      <p:sp>
        <p:nvSpPr>
          <p:cNvPr id="4" name="Retângulo: Cantos Arredondados 3">
            <a:extLst>
              <a:ext uri="{FF2B5EF4-FFF2-40B4-BE49-F238E27FC236}">
                <a16:creationId xmlns:a16="http://schemas.microsoft.com/office/drawing/2014/main" id="{F219A49B-40D5-4696-9F16-DA670700AA7F}"/>
              </a:ext>
            </a:extLst>
          </p:cNvPr>
          <p:cNvSpPr/>
          <p:nvPr/>
        </p:nvSpPr>
        <p:spPr>
          <a:xfrm>
            <a:off x="2015231" y="3950563"/>
            <a:ext cx="1544715" cy="2441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Cantos Arredondados 4">
            <a:extLst>
              <a:ext uri="{FF2B5EF4-FFF2-40B4-BE49-F238E27FC236}">
                <a16:creationId xmlns:a16="http://schemas.microsoft.com/office/drawing/2014/main" id="{C1E2E91B-0136-45C4-906B-191E6ED7E4CF}"/>
              </a:ext>
            </a:extLst>
          </p:cNvPr>
          <p:cNvSpPr/>
          <p:nvPr/>
        </p:nvSpPr>
        <p:spPr>
          <a:xfrm>
            <a:off x="7565254" y="3950563"/>
            <a:ext cx="1544715" cy="2441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9AC625A1-17BF-442C-B5F2-1F2F86B3B20E}"/>
              </a:ext>
            </a:extLst>
          </p:cNvPr>
          <p:cNvCxnSpPr/>
          <p:nvPr/>
        </p:nvCxnSpPr>
        <p:spPr>
          <a:xfrm>
            <a:off x="3559946" y="4279038"/>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a:extLst>
              <a:ext uri="{FF2B5EF4-FFF2-40B4-BE49-F238E27FC236}">
                <a16:creationId xmlns:a16="http://schemas.microsoft.com/office/drawing/2014/main" id="{325B2B75-638D-48A9-94FB-7BDAA9806461}"/>
              </a:ext>
            </a:extLst>
          </p:cNvPr>
          <p:cNvCxnSpPr/>
          <p:nvPr/>
        </p:nvCxnSpPr>
        <p:spPr>
          <a:xfrm>
            <a:off x="3559946" y="4529091"/>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de Seta Reta 10">
            <a:extLst>
              <a:ext uri="{FF2B5EF4-FFF2-40B4-BE49-F238E27FC236}">
                <a16:creationId xmlns:a16="http://schemas.microsoft.com/office/drawing/2014/main" id="{029F4B71-E039-4F7F-B693-F2786870EA33}"/>
              </a:ext>
            </a:extLst>
          </p:cNvPr>
          <p:cNvCxnSpPr/>
          <p:nvPr/>
        </p:nvCxnSpPr>
        <p:spPr>
          <a:xfrm>
            <a:off x="3559946" y="4752513"/>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de Seta Reta 11">
            <a:extLst>
              <a:ext uri="{FF2B5EF4-FFF2-40B4-BE49-F238E27FC236}">
                <a16:creationId xmlns:a16="http://schemas.microsoft.com/office/drawing/2014/main" id="{7DC92A5E-B41E-4508-B319-35C68C8D85C8}"/>
              </a:ext>
            </a:extLst>
          </p:cNvPr>
          <p:cNvCxnSpPr/>
          <p:nvPr/>
        </p:nvCxnSpPr>
        <p:spPr>
          <a:xfrm>
            <a:off x="3559946" y="5011445"/>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a:extLst>
              <a:ext uri="{FF2B5EF4-FFF2-40B4-BE49-F238E27FC236}">
                <a16:creationId xmlns:a16="http://schemas.microsoft.com/office/drawing/2014/main" id="{9FE79032-050E-4351-9C17-E641C9B8B583}"/>
              </a:ext>
            </a:extLst>
          </p:cNvPr>
          <p:cNvCxnSpPr/>
          <p:nvPr/>
        </p:nvCxnSpPr>
        <p:spPr>
          <a:xfrm>
            <a:off x="3559946" y="5286652"/>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ector de Seta Reta 13">
            <a:extLst>
              <a:ext uri="{FF2B5EF4-FFF2-40B4-BE49-F238E27FC236}">
                <a16:creationId xmlns:a16="http://schemas.microsoft.com/office/drawing/2014/main" id="{ED481B05-9A83-454C-906B-F7DAB19250EA}"/>
              </a:ext>
            </a:extLst>
          </p:cNvPr>
          <p:cNvCxnSpPr/>
          <p:nvPr/>
        </p:nvCxnSpPr>
        <p:spPr>
          <a:xfrm>
            <a:off x="3559946" y="5561860"/>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ector de Seta Reta 14">
            <a:extLst>
              <a:ext uri="{FF2B5EF4-FFF2-40B4-BE49-F238E27FC236}">
                <a16:creationId xmlns:a16="http://schemas.microsoft.com/office/drawing/2014/main" id="{FB47AED9-3990-4113-B964-C44D0A5B0CA0}"/>
              </a:ext>
            </a:extLst>
          </p:cNvPr>
          <p:cNvCxnSpPr/>
          <p:nvPr/>
        </p:nvCxnSpPr>
        <p:spPr>
          <a:xfrm>
            <a:off x="3559946" y="5803038"/>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a:extLst>
              <a:ext uri="{FF2B5EF4-FFF2-40B4-BE49-F238E27FC236}">
                <a16:creationId xmlns:a16="http://schemas.microsoft.com/office/drawing/2014/main" id="{8760F0A0-DE99-49A8-A870-289E8C551DBD}"/>
              </a:ext>
            </a:extLst>
          </p:cNvPr>
          <p:cNvCxnSpPr/>
          <p:nvPr/>
        </p:nvCxnSpPr>
        <p:spPr>
          <a:xfrm>
            <a:off x="3559946" y="6035337"/>
            <a:ext cx="40053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Elipse 17">
            <a:extLst>
              <a:ext uri="{FF2B5EF4-FFF2-40B4-BE49-F238E27FC236}">
                <a16:creationId xmlns:a16="http://schemas.microsoft.com/office/drawing/2014/main" id="{A8B55C54-BC32-4B6D-8719-71A243734068}"/>
              </a:ext>
            </a:extLst>
          </p:cNvPr>
          <p:cNvSpPr/>
          <p:nvPr/>
        </p:nvSpPr>
        <p:spPr>
          <a:xfrm>
            <a:off x="3968318" y="3950563"/>
            <a:ext cx="843379" cy="244135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26513149-E1D6-4F6B-80B2-4C0C12BC9073}"/>
              </a:ext>
            </a:extLst>
          </p:cNvPr>
          <p:cNvSpPr/>
          <p:nvPr/>
        </p:nvSpPr>
        <p:spPr>
          <a:xfrm>
            <a:off x="5949517" y="3950562"/>
            <a:ext cx="843379" cy="2441359"/>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A4D64E2D-603A-470F-8AC2-48DFAFEED4EE}"/>
              </a:ext>
            </a:extLst>
          </p:cNvPr>
          <p:cNvSpPr/>
          <p:nvPr/>
        </p:nvSpPr>
        <p:spPr>
          <a:xfrm>
            <a:off x="4230348" y="4095683"/>
            <a:ext cx="319318" cy="369332"/>
          </a:xfrm>
          <a:prstGeom prst="rect">
            <a:avLst/>
          </a:prstGeom>
        </p:spPr>
        <p:txBody>
          <a:bodyPr wrap="none">
            <a:spAutoFit/>
          </a:bodyPr>
          <a:lstStyle/>
          <a:p>
            <a:r>
              <a:rPr lang="pt-BR" b="1" dirty="0"/>
              <a:t>0</a:t>
            </a:r>
          </a:p>
        </p:txBody>
      </p:sp>
      <p:sp>
        <p:nvSpPr>
          <p:cNvPr id="22" name="Retângulo 21">
            <a:extLst>
              <a:ext uri="{FF2B5EF4-FFF2-40B4-BE49-F238E27FC236}">
                <a16:creationId xmlns:a16="http://schemas.microsoft.com/office/drawing/2014/main" id="{7F57E91C-51D4-42EF-9DA9-33B49326200F}"/>
              </a:ext>
            </a:extLst>
          </p:cNvPr>
          <p:cNvSpPr/>
          <p:nvPr/>
        </p:nvSpPr>
        <p:spPr>
          <a:xfrm>
            <a:off x="4230348" y="4344425"/>
            <a:ext cx="320922" cy="369332"/>
          </a:xfrm>
          <a:prstGeom prst="rect">
            <a:avLst/>
          </a:prstGeom>
        </p:spPr>
        <p:txBody>
          <a:bodyPr wrap="none">
            <a:spAutoFit/>
          </a:bodyPr>
          <a:lstStyle/>
          <a:p>
            <a:r>
              <a:rPr lang="pt-BR" b="1" dirty="0"/>
              <a:t>1</a:t>
            </a:r>
          </a:p>
        </p:txBody>
      </p:sp>
      <p:sp>
        <p:nvSpPr>
          <p:cNvPr id="23" name="Retângulo 22">
            <a:extLst>
              <a:ext uri="{FF2B5EF4-FFF2-40B4-BE49-F238E27FC236}">
                <a16:creationId xmlns:a16="http://schemas.microsoft.com/office/drawing/2014/main" id="{C625553F-317D-4610-88CD-84BD17E44E2B}"/>
              </a:ext>
            </a:extLst>
          </p:cNvPr>
          <p:cNvSpPr/>
          <p:nvPr/>
        </p:nvSpPr>
        <p:spPr>
          <a:xfrm>
            <a:off x="4230348" y="4560451"/>
            <a:ext cx="320922" cy="369332"/>
          </a:xfrm>
          <a:prstGeom prst="rect">
            <a:avLst/>
          </a:prstGeom>
        </p:spPr>
        <p:txBody>
          <a:bodyPr wrap="none">
            <a:spAutoFit/>
          </a:bodyPr>
          <a:lstStyle/>
          <a:p>
            <a:r>
              <a:rPr lang="pt-BR" b="1" dirty="0"/>
              <a:t>1</a:t>
            </a:r>
          </a:p>
        </p:txBody>
      </p:sp>
      <p:sp>
        <p:nvSpPr>
          <p:cNvPr id="24" name="Retângulo 23">
            <a:extLst>
              <a:ext uri="{FF2B5EF4-FFF2-40B4-BE49-F238E27FC236}">
                <a16:creationId xmlns:a16="http://schemas.microsoft.com/office/drawing/2014/main" id="{5D625B20-647B-4CCD-8A95-065575FC2E3F}"/>
              </a:ext>
            </a:extLst>
          </p:cNvPr>
          <p:cNvSpPr/>
          <p:nvPr/>
        </p:nvSpPr>
        <p:spPr>
          <a:xfrm>
            <a:off x="4230348" y="4829317"/>
            <a:ext cx="319318" cy="369332"/>
          </a:xfrm>
          <a:prstGeom prst="rect">
            <a:avLst/>
          </a:prstGeom>
        </p:spPr>
        <p:txBody>
          <a:bodyPr wrap="none">
            <a:spAutoFit/>
          </a:bodyPr>
          <a:lstStyle/>
          <a:p>
            <a:r>
              <a:rPr lang="pt-BR" b="1" dirty="0"/>
              <a:t>0</a:t>
            </a:r>
          </a:p>
        </p:txBody>
      </p:sp>
      <p:sp>
        <p:nvSpPr>
          <p:cNvPr id="25" name="Retângulo 24">
            <a:extLst>
              <a:ext uri="{FF2B5EF4-FFF2-40B4-BE49-F238E27FC236}">
                <a16:creationId xmlns:a16="http://schemas.microsoft.com/office/drawing/2014/main" id="{EDB1E900-0E5C-448F-9A0F-714292CEBCD6}"/>
              </a:ext>
            </a:extLst>
          </p:cNvPr>
          <p:cNvSpPr/>
          <p:nvPr/>
        </p:nvSpPr>
        <p:spPr>
          <a:xfrm>
            <a:off x="4230348" y="5114428"/>
            <a:ext cx="319318" cy="369332"/>
          </a:xfrm>
          <a:prstGeom prst="rect">
            <a:avLst/>
          </a:prstGeom>
        </p:spPr>
        <p:txBody>
          <a:bodyPr wrap="none">
            <a:spAutoFit/>
          </a:bodyPr>
          <a:lstStyle/>
          <a:p>
            <a:r>
              <a:rPr lang="pt-BR" b="1" dirty="0"/>
              <a:t>0</a:t>
            </a:r>
          </a:p>
        </p:txBody>
      </p:sp>
      <p:sp>
        <p:nvSpPr>
          <p:cNvPr id="26" name="Retângulo 25">
            <a:extLst>
              <a:ext uri="{FF2B5EF4-FFF2-40B4-BE49-F238E27FC236}">
                <a16:creationId xmlns:a16="http://schemas.microsoft.com/office/drawing/2014/main" id="{92E7152D-CA5B-4832-90B5-ED04545D5537}"/>
              </a:ext>
            </a:extLst>
          </p:cNvPr>
          <p:cNvSpPr/>
          <p:nvPr/>
        </p:nvSpPr>
        <p:spPr>
          <a:xfrm>
            <a:off x="4230348" y="5389634"/>
            <a:ext cx="319318" cy="369332"/>
          </a:xfrm>
          <a:prstGeom prst="rect">
            <a:avLst/>
          </a:prstGeom>
        </p:spPr>
        <p:txBody>
          <a:bodyPr wrap="none">
            <a:spAutoFit/>
          </a:bodyPr>
          <a:lstStyle/>
          <a:p>
            <a:r>
              <a:rPr lang="pt-BR" b="1" dirty="0"/>
              <a:t>0</a:t>
            </a:r>
          </a:p>
        </p:txBody>
      </p:sp>
      <p:sp>
        <p:nvSpPr>
          <p:cNvPr id="27" name="Retângulo 26">
            <a:extLst>
              <a:ext uri="{FF2B5EF4-FFF2-40B4-BE49-F238E27FC236}">
                <a16:creationId xmlns:a16="http://schemas.microsoft.com/office/drawing/2014/main" id="{4EE7651A-6A0A-42B5-8D9C-48EBBBC10CB0}"/>
              </a:ext>
            </a:extLst>
          </p:cNvPr>
          <p:cNvSpPr/>
          <p:nvPr/>
        </p:nvSpPr>
        <p:spPr>
          <a:xfrm>
            <a:off x="4230348" y="5609493"/>
            <a:ext cx="320922" cy="369332"/>
          </a:xfrm>
          <a:prstGeom prst="rect">
            <a:avLst/>
          </a:prstGeom>
        </p:spPr>
        <p:txBody>
          <a:bodyPr wrap="none">
            <a:spAutoFit/>
          </a:bodyPr>
          <a:lstStyle/>
          <a:p>
            <a:r>
              <a:rPr lang="pt-BR" b="1" dirty="0"/>
              <a:t>1</a:t>
            </a:r>
          </a:p>
        </p:txBody>
      </p:sp>
      <p:sp>
        <p:nvSpPr>
          <p:cNvPr id="28" name="Retângulo 27">
            <a:extLst>
              <a:ext uri="{FF2B5EF4-FFF2-40B4-BE49-F238E27FC236}">
                <a16:creationId xmlns:a16="http://schemas.microsoft.com/office/drawing/2014/main" id="{04456BD1-5D2A-4865-8CE3-0A18DB1AE6DF}"/>
              </a:ext>
            </a:extLst>
          </p:cNvPr>
          <p:cNvSpPr/>
          <p:nvPr/>
        </p:nvSpPr>
        <p:spPr>
          <a:xfrm>
            <a:off x="4230348" y="5859550"/>
            <a:ext cx="319318" cy="369332"/>
          </a:xfrm>
          <a:prstGeom prst="rect">
            <a:avLst/>
          </a:prstGeom>
        </p:spPr>
        <p:txBody>
          <a:bodyPr wrap="none">
            <a:spAutoFit/>
          </a:bodyPr>
          <a:lstStyle/>
          <a:p>
            <a:r>
              <a:rPr lang="pt-BR" b="1" dirty="0">
                <a:solidFill>
                  <a:srgbClr val="FF0000"/>
                </a:solidFill>
              </a:rPr>
              <a:t>0</a:t>
            </a:r>
          </a:p>
        </p:txBody>
      </p:sp>
    </p:spTree>
    <p:extLst>
      <p:ext uri="{BB962C8B-B14F-4D97-AF65-F5344CB8AC3E}">
        <p14:creationId xmlns:p14="http://schemas.microsoft.com/office/powerpoint/2010/main" val="2398643491"/>
      </p:ext>
    </p:extLst>
  </p:cSld>
  <p:clrMapOvr>
    <a:masterClrMapping/>
  </p:clrMapOvr>
</p:sld>
</file>

<file path=ppt/theme/theme1.xml><?xml version="1.0" encoding="utf-8"?>
<a:theme xmlns:a="http://schemas.openxmlformats.org/drawingml/2006/main" name="Corta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TM10001105[[fn=Cortar]]</Template>
  <TotalTime>697</TotalTime>
  <Words>1095</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 Black</vt:lpstr>
      <vt:lpstr>Franklin Gothic Book</vt:lpstr>
      <vt:lpstr>Cortar</vt:lpstr>
      <vt:lpstr>Camada Física</vt:lpstr>
      <vt:lpstr>Camada física</vt:lpstr>
      <vt:lpstr>Camada física</vt:lpstr>
      <vt:lpstr>Sinais digitais (níveis)</vt:lpstr>
      <vt:lpstr>Perda na transmissão</vt:lpstr>
      <vt:lpstr>Conversão digital-digital</vt:lpstr>
      <vt:lpstr>Conversão analógico-digital</vt:lpstr>
      <vt:lpstr>Codificação de linha</vt:lpstr>
      <vt:lpstr>Modos de transmissão</vt:lpstr>
      <vt:lpstr>Modos de transmissão</vt:lpstr>
      <vt:lpstr>Modos de transmissão</vt:lpstr>
      <vt:lpstr>Modos de transmissão</vt:lpstr>
      <vt:lpstr>Conversão digital-analógica</vt:lpstr>
      <vt:lpstr>Conversão digital-analógica</vt:lpstr>
      <vt:lpstr>Conversão digital-analógica</vt:lpstr>
      <vt:lpstr>Modulação de dados</vt:lpstr>
      <vt:lpstr>Conversão analógico-analógico</vt:lpstr>
      <vt:lpstr>Conversão analógico-analógico</vt:lpstr>
      <vt:lpstr>Meios de transmissão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Básicos</dc:title>
  <dc:creator>ANA OLIVEIRA</dc:creator>
  <cp:lastModifiedBy>ANA OLIVEIRA</cp:lastModifiedBy>
  <cp:revision>50</cp:revision>
  <dcterms:created xsi:type="dcterms:W3CDTF">2023-04-12T14:37:21Z</dcterms:created>
  <dcterms:modified xsi:type="dcterms:W3CDTF">2023-05-03T16:44:12Z</dcterms:modified>
</cp:coreProperties>
</file>