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90" r:id="rId1"/>
  </p:sldMasterIdLst>
  <p:sldIdLst>
    <p:sldId id="256" r:id="rId2"/>
    <p:sldId id="294" r:id="rId3"/>
    <p:sldId id="295" r:id="rId4"/>
    <p:sldId id="296" r:id="rId5"/>
    <p:sldId id="297" r:id="rId6"/>
    <p:sldId id="299" r:id="rId7"/>
    <p:sldId id="302" r:id="rId8"/>
    <p:sldId id="304" r:id="rId9"/>
    <p:sldId id="300" r:id="rId10"/>
    <p:sldId id="305" r:id="rId11"/>
    <p:sldId id="306" r:id="rId12"/>
    <p:sldId id="30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>
        <p:scale>
          <a:sx n="66" d="100"/>
          <a:sy n="66" d="100"/>
        </p:scale>
        <p:origin x="1339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85038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7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9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4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43983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037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3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0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026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305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987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1" r:id="rId1"/>
    <p:sldLayoutId id="2147484192" r:id="rId2"/>
    <p:sldLayoutId id="2147484193" r:id="rId3"/>
    <p:sldLayoutId id="2147484194" r:id="rId4"/>
    <p:sldLayoutId id="2147484195" r:id="rId5"/>
    <p:sldLayoutId id="2147484196" r:id="rId6"/>
    <p:sldLayoutId id="2147484197" r:id="rId7"/>
    <p:sldLayoutId id="2147484198" r:id="rId8"/>
    <p:sldLayoutId id="2147484199" r:id="rId9"/>
    <p:sldLayoutId id="2147484200" r:id="rId10"/>
    <p:sldLayoutId id="21474842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D8B3D-F687-4E23-98E3-E75796983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5015" y="2459114"/>
            <a:ext cx="8881970" cy="1046996"/>
          </a:xfrm>
          <a:ln w="34925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Camada de Rede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B1F844-3392-43B2-87BB-05998D160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4547209"/>
            <a:ext cx="8791575" cy="324944"/>
          </a:xfrm>
        </p:spPr>
        <p:txBody>
          <a:bodyPr>
            <a:normAutofit/>
          </a:bodyPr>
          <a:lstStyle/>
          <a:p>
            <a:r>
              <a:rPr lang="pt-BR" sz="1400" b="1" cap="none" dirty="0"/>
              <a:t>Ana Julia Lima de Oliveira</a:t>
            </a:r>
          </a:p>
        </p:txBody>
      </p:sp>
    </p:spTree>
    <p:extLst>
      <p:ext uri="{BB962C8B-B14F-4D97-AF65-F5344CB8AC3E}">
        <p14:creationId xmlns:p14="http://schemas.microsoft.com/office/powerpoint/2010/main" val="368333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96D25-26EB-4E69-A0F9-F9E7980D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175" y="1055690"/>
            <a:ext cx="9601200" cy="84115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IPv6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D351CB-CCC3-4EF2-8B8B-D0D9B1BDB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831" y="2517871"/>
            <a:ext cx="9228338" cy="164901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pt-BR" dirty="0"/>
            </a:br>
            <a:r>
              <a:rPr lang="pt-BR" dirty="0"/>
              <a:t>O IPv6 (Internet </a:t>
            </a:r>
            <a:r>
              <a:rPr lang="pt-BR" dirty="0" err="1"/>
              <a:t>Protocol</a:t>
            </a:r>
            <a:r>
              <a:rPr lang="pt-BR" dirty="0"/>
              <a:t> </a:t>
            </a:r>
            <a:r>
              <a:rPr lang="pt-BR" dirty="0" err="1"/>
              <a:t>version</a:t>
            </a:r>
            <a:r>
              <a:rPr lang="pt-BR" dirty="0"/>
              <a:t> 6) é a versão mais recente do protocolo de Internet, projetado para substituir gradualmente o IPv4. O IPv6 foi desenvolvido para enfrentar o esgotamento dos endereços IPv4 e oferecer uma série de melhorias.</a:t>
            </a:r>
          </a:p>
        </p:txBody>
      </p:sp>
    </p:spTree>
    <p:extLst>
      <p:ext uri="{BB962C8B-B14F-4D97-AF65-F5344CB8AC3E}">
        <p14:creationId xmlns:p14="http://schemas.microsoft.com/office/powerpoint/2010/main" val="1635044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96D25-26EB-4E69-A0F9-F9E7980D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831" y="1067265"/>
            <a:ext cx="9601200" cy="84115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ARP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D351CB-CCC3-4EF2-8B8B-D0D9B1BDB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831" y="2517871"/>
            <a:ext cx="9228338" cy="164901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pt-BR" dirty="0"/>
            </a:br>
            <a:r>
              <a:rPr lang="pt-BR" dirty="0"/>
              <a:t>O IPv6 (Internet </a:t>
            </a:r>
            <a:r>
              <a:rPr lang="pt-BR" dirty="0" err="1"/>
              <a:t>Protocol</a:t>
            </a:r>
            <a:r>
              <a:rPr lang="pt-BR" dirty="0"/>
              <a:t> </a:t>
            </a:r>
            <a:r>
              <a:rPr lang="pt-BR" dirty="0" err="1"/>
              <a:t>version</a:t>
            </a:r>
            <a:r>
              <a:rPr lang="pt-BR" dirty="0"/>
              <a:t> 6) é a versão mais recente do protocolo de Internet, projetado para substituir gradualmente o IPv4. O IPv6 foi desenvolvido para enfrentar o esgotamento dos endereços IPv4 e oferecer uma série de melhorias.</a:t>
            </a:r>
          </a:p>
        </p:txBody>
      </p:sp>
    </p:spTree>
    <p:extLst>
      <p:ext uri="{BB962C8B-B14F-4D97-AF65-F5344CB8AC3E}">
        <p14:creationId xmlns:p14="http://schemas.microsoft.com/office/powerpoint/2010/main" val="1328492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96D25-26EB-4E69-A0F9-F9E7980D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831" y="1067265"/>
            <a:ext cx="9601200" cy="84115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fontScale="90000"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Como é feita a entrega o encaminhamento e o roteamento da rede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A6F46C39-7A0C-4542-AE16-36E111F82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831" y="3429000"/>
            <a:ext cx="9228338" cy="1649015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dirty="0">
                <a:solidFill>
                  <a:srgbClr val="000000"/>
                </a:solidFill>
              </a:rPr>
              <a:t>A entrega, o encaminhamento e o roteamento trabalham em conjunto para garantir que os dados sejam enviados corretamente pela rede. A entrega é usada para enviar dados dentro da mesma rede local, o encaminhamento é usado para enviar dados entre redes diferentes e o roteamento envolve a construção e atualização das tabelas de roteamento nos roteadores para determinar as melhores rotas.</a:t>
            </a:r>
          </a:p>
        </p:txBody>
      </p:sp>
    </p:spTree>
    <p:extLst>
      <p:ext uri="{BB962C8B-B14F-4D97-AF65-F5344CB8AC3E}">
        <p14:creationId xmlns:p14="http://schemas.microsoft.com/office/powerpoint/2010/main" val="226178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96D25-26EB-4E69-A0F9-F9E7980D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05396"/>
            <a:ext cx="9601200" cy="84115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O que é?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D351CB-CCC3-4EF2-8B8B-D0D9B1BDB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190" y="2786036"/>
            <a:ext cx="9716610" cy="1285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É uma das camadas do modelo de referência OSI (Open Systems </a:t>
            </a:r>
            <a:r>
              <a:rPr lang="pt-BR" dirty="0" err="1"/>
              <a:t>Interconnection</a:t>
            </a:r>
            <a:r>
              <a:rPr lang="pt-BR" dirty="0"/>
              <a:t>) que descreve a estrutura de um sistema de comunicação de rede. Essa camada é responsável pelo encaminhamento e roteamento dos pacotes de dados através de uma rede, garantindo que eles cheguem ao seu destino corretamente e de forma eficiente.</a:t>
            </a:r>
          </a:p>
        </p:txBody>
      </p:sp>
    </p:spTree>
    <p:extLst>
      <p:ext uri="{BB962C8B-B14F-4D97-AF65-F5344CB8AC3E}">
        <p14:creationId xmlns:p14="http://schemas.microsoft.com/office/powerpoint/2010/main" val="92416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96D25-26EB-4E69-A0F9-F9E7980D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115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Pra que serve?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D351CB-CCC3-4EF2-8B8B-D0D9B1BDB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68117"/>
            <a:ext cx="9228338" cy="2670844"/>
          </a:xfrm>
        </p:spPr>
        <p:txBody>
          <a:bodyPr>
            <a:normAutofit/>
          </a:bodyPr>
          <a:lstStyle/>
          <a:p>
            <a:r>
              <a:rPr lang="pt-BR" b="1" dirty="0"/>
              <a:t>Roteamento: </a:t>
            </a:r>
            <a:r>
              <a:rPr lang="pt-BR" dirty="0"/>
              <a:t>determina a melhor rota para enviar os pacotes de dados de um ponto de origem para um ponto de destino através de uma rede complexa, o roteamento envolve a tomada de decisões sobre o caminho mais eficiente e confiável para a transferência de dados.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Pode ser responsável pela </a:t>
            </a:r>
            <a:r>
              <a:rPr lang="pt-BR" b="1" dirty="0"/>
              <a:t>conversão de protocolos </a:t>
            </a:r>
            <a:r>
              <a:rPr lang="pt-BR" dirty="0"/>
              <a:t>de rede, quando há diferentes protocolos sendo utilizados em redes distintas.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847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96D25-26EB-4E69-A0F9-F9E7980D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85801"/>
            <a:ext cx="9601200" cy="84115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Principais protocolos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D351CB-CCC3-4EF2-8B8B-D0D9B1BDB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662635"/>
            <a:ext cx="9228338" cy="15327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Os protocolos mais comuns que operam na camada de rede são: o </a:t>
            </a:r>
            <a:r>
              <a:rPr lang="pt-BR" b="1" dirty="0"/>
              <a:t>IP (Internet </a:t>
            </a:r>
            <a:r>
              <a:rPr lang="pt-BR" b="1" dirty="0" err="1"/>
              <a:t>Protocol</a:t>
            </a:r>
            <a:r>
              <a:rPr lang="pt-BR" b="1" dirty="0"/>
              <a:t>) </a:t>
            </a:r>
            <a:r>
              <a:rPr lang="pt-BR" dirty="0"/>
              <a:t>e o </a:t>
            </a:r>
            <a:r>
              <a:rPr lang="pt-BR" b="1" dirty="0"/>
              <a:t>ICMP (Internet </a:t>
            </a:r>
            <a:r>
              <a:rPr lang="pt-BR" b="1" dirty="0" err="1"/>
              <a:t>Control</a:t>
            </a:r>
            <a:r>
              <a:rPr lang="pt-BR" b="1" dirty="0"/>
              <a:t> </a:t>
            </a:r>
            <a:r>
              <a:rPr lang="pt-BR" b="1" dirty="0" err="1"/>
              <a:t>Message</a:t>
            </a:r>
            <a:r>
              <a:rPr lang="pt-BR" b="1" dirty="0"/>
              <a:t> </a:t>
            </a:r>
            <a:r>
              <a:rPr lang="pt-BR" b="1" dirty="0" err="1"/>
              <a:t>Protocol</a:t>
            </a:r>
            <a:r>
              <a:rPr lang="pt-BR" b="1" dirty="0"/>
              <a:t>)</a:t>
            </a:r>
            <a:r>
              <a:rPr lang="pt-BR" dirty="0"/>
              <a:t>, no qual são fundamentais para o funcionamento da Internet. </a:t>
            </a:r>
          </a:p>
          <a:p>
            <a:pPr marL="0" indent="0">
              <a:buNone/>
            </a:pPr>
            <a:r>
              <a:rPr lang="pt-BR" dirty="0"/>
              <a:t>Outros protocolos, como o </a:t>
            </a:r>
            <a:r>
              <a:rPr lang="pt-BR" b="1" dirty="0"/>
              <a:t>OSPF (Open </a:t>
            </a:r>
            <a:r>
              <a:rPr lang="pt-BR" b="1" dirty="0" err="1"/>
              <a:t>Shortest</a:t>
            </a:r>
            <a:r>
              <a:rPr lang="pt-BR" b="1" dirty="0"/>
              <a:t> Path </a:t>
            </a:r>
            <a:r>
              <a:rPr lang="pt-BR" b="1" dirty="0" err="1"/>
              <a:t>First</a:t>
            </a:r>
            <a:r>
              <a:rPr lang="pt-BR" b="1" dirty="0"/>
              <a:t>) </a:t>
            </a:r>
            <a:r>
              <a:rPr lang="pt-BR" dirty="0"/>
              <a:t>e o </a:t>
            </a:r>
            <a:r>
              <a:rPr lang="pt-BR" b="1" dirty="0"/>
              <a:t>BGP (</a:t>
            </a:r>
            <a:r>
              <a:rPr lang="pt-BR" b="1" dirty="0" err="1"/>
              <a:t>Border</a:t>
            </a:r>
            <a:r>
              <a:rPr lang="pt-BR" b="1" dirty="0"/>
              <a:t> Gateway </a:t>
            </a:r>
            <a:r>
              <a:rPr lang="pt-BR" b="1" dirty="0" err="1"/>
              <a:t>Protocol</a:t>
            </a:r>
            <a:r>
              <a:rPr lang="pt-BR" b="1" dirty="0"/>
              <a:t>), </a:t>
            </a:r>
            <a:r>
              <a:rPr lang="pt-BR" dirty="0"/>
              <a:t>são utilizados para o roteamento em redes complexas.</a:t>
            </a:r>
          </a:p>
        </p:txBody>
      </p:sp>
    </p:spTree>
    <p:extLst>
      <p:ext uri="{BB962C8B-B14F-4D97-AF65-F5344CB8AC3E}">
        <p14:creationId xmlns:p14="http://schemas.microsoft.com/office/powerpoint/2010/main" val="173770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96D25-26EB-4E69-A0F9-F9E7980D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27427"/>
            <a:ext cx="9601200" cy="84115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IPv4</a:t>
            </a: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A4130D9-88B6-4CF2-A2B0-4053E870F3DE}"/>
              </a:ext>
            </a:extLst>
          </p:cNvPr>
          <p:cNvSpPr txBox="1">
            <a:spLocks/>
          </p:cNvSpPr>
          <p:nvPr/>
        </p:nvSpPr>
        <p:spPr>
          <a:xfrm>
            <a:off x="1371600" y="1341416"/>
            <a:ext cx="4724400" cy="36220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/>
              <a:t>Tabela das classes A, B e C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2D1DB4F1-1B9A-42C4-A7F8-5A02DF33A1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049160"/>
              </p:ext>
            </p:extLst>
          </p:nvPr>
        </p:nvGraphicFramePr>
        <p:xfrm>
          <a:off x="1506244" y="2182575"/>
          <a:ext cx="9179511" cy="3201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98">
                  <a:extLst>
                    <a:ext uri="{9D8B030D-6E8A-4147-A177-3AD203B41FA5}">
                      <a16:colId xmlns:a16="http://schemas.microsoft.com/office/drawing/2014/main" val="4023346997"/>
                    </a:ext>
                  </a:extLst>
                </a:gridCol>
                <a:gridCol w="2065922">
                  <a:extLst>
                    <a:ext uri="{9D8B030D-6E8A-4147-A177-3AD203B41FA5}">
                      <a16:colId xmlns:a16="http://schemas.microsoft.com/office/drawing/2014/main" val="244071046"/>
                    </a:ext>
                  </a:extLst>
                </a:gridCol>
                <a:gridCol w="896644">
                  <a:extLst>
                    <a:ext uri="{9D8B030D-6E8A-4147-A177-3AD203B41FA5}">
                      <a16:colId xmlns:a16="http://schemas.microsoft.com/office/drawing/2014/main" val="757631549"/>
                    </a:ext>
                  </a:extLst>
                </a:gridCol>
                <a:gridCol w="1757779">
                  <a:extLst>
                    <a:ext uri="{9D8B030D-6E8A-4147-A177-3AD203B41FA5}">
                      <a16:colId xmlns:a16="http://schemas.microsoft.com/office/drawing/2014/main" val="1311615278"/>
                    </a:ext>
                  </a:extLst>
                </a:gridCol>
                <a:gridCol w="1349406">
                  <a:extLst>
                    <a:ext uri="{9D8B030D-6E8A-4147-A177-3AD203B41FA5}">
                      <a16:colId xmlns:a16="http://schemas.microsoft.com/office/drawing/2014/main" val="400281545"/>
                    </a:ext>
                  </a:extLst>
                </a:gridCol>
                <a:gridCol w="2201662">
                  <a:extLst>
                    <a:ext uri="{9D8B030D-6E8A-4147-A177-3AD203B41FA5}">
                      <a16:colId xmlns:a16="http://schemas.microsoft.com/office/drawing/2014/main" val="9667814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pt-BR" dirty="0"/>
                    </a:p>
                    <a:p>
                      <a:r>
                        <a:rPr lang="pt-BR" dirty="0"/>
                        <a:t>Classe</a:t>
                      </a:r>
                    </a:p>
                    <a:p>
                      <a:endParaRPr lang="pt-BR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dirty="0"/>
                        <a:t>Faixa de Endereços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  <a:p>
                      <a:pPr algn="l"/>
                      <a:r>
                        <a:rPr lang="pt-BR" dirty="0"/>
                        <a:t>Bits da </a:t>
                      </a:r>
                    </a:p>
                    <a:p>
                      <a:pPr algn="l"/>
                      <a:r>
                        <a:rPr lang="pt-BR" dirty="0"/>
                        <a:t>rede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  <a:p>
                      <a:r>
                        <a:rPr lang="pt-BR" dirty="0"/>
                        <a:t>Bits da Máquina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  <a:p>
                      <a:r>
                        <a:rPr lang="pt-BR" dirty="0"/>
                        <a:t>Número de </a:t>
                      </a:r>
                    </a:p>
                    <a:p>
                      <a:r>
                        <a:rPr lang="pt-BR" dirty="0"/>
                        <a:t>redes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  <a:p>
                      <a:r>
                        <a:rPr lang="pt-BR" dirty="0"/>
                        <a:t>Número de </a:t>
                      </a:r>
                    </a:p>
                    <a:p>
                      <a:r>
                        <a:rPr lang="pt-BR" dirty="0"/>
                        <a:t>Endereços por rede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24554"/>
                  </a:ext>
                </a:extLst>
              </a:tr>
              <a:tr h="76237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0.0.0.0 a 127.255.255.255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16.777.214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205918"/>
                  </a:ext>
                </a:extLst>
              </a:tr>
              <a:tr h="762370"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128.0.0.0 a 191.255.255.255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16.384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65.534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322938"/>
                  </a:ext>
                </a:extLst>
              </a:tr>
              <a:tr h="762370"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192.0.0.0 a 223.255.255.255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1.097.152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30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38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96D25-26EB-4E69-A0F9-F9E7980D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27427"/>
            <a:ext cx="9601200" cy="84115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NETID e HOSTID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D351CB-CCC3-4EF2-8B8B-D0D9B1BDB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95194"/>
            <a:ext cx="9228338" cy="4812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endereço IP é dividido em duas partes principais: o </a:t>
            </a:r>
            <a:r>
              <a:rPr lang="pt-BR" b="1" dirty="0"/>
              <a:t>NETID (ou Network ID) </a:t>
            </a:r>
            <a:r>
              <a:rPr lang="pt-BR" dirty="0"/>
              <a:t>e o </a:t>
            </a:r>
            <a:r>
              <a:rPr lang="pt-BR" b="1" dirty="0"/>
              <a:t>HOSTID (ou Host ID)</a:t>
            </a:r>
            <a:r>
              <a:rPr lang="pt-BR" dirty="0"/>
              <a:t>. O NETID identifica a rede à qual um dispositivo pertence, enquanto o HOSTID identifica o dispositivo específico dentro dessa rede.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r>
              <a:rPr lang="pt-BR" sz="1200" dirty="0"/>
              <a:t>Exemplo 1: o endereço IP pertence à classe A,  o NETID é representado pelo primeiro octeto (10) e o HOSTID pelos três últimos octetos (0.0.1). O dispositivo está na rede 10 e é o host identificado pelo endereço 0.0.1 dentro dessa rede.</a:t>
            </a:r>
          </a:p>
          <a:p>
            <a:pPr marL="0" indent="0">
              <a:buNone/>
            </a:pPr>
            <a:r>
              <a:rPr lang="pt-BR" sz="1200" dirty="0"/>
              <a:t>Exemplo 2: o endereço IP pertence à classe B, onde o NETID é representado pelos dois primeiros octetos (172.16) e o HOSTID pelo último octeto (0.0.100). O dispositivo está na rede 172.16 e é o host identificado pelo endereço 0.0.100 dentro dessa rede.</a:t>
            </a:r>
          </a:p>
          <a:p>
            <a:pPr marL="0" indent="0">
              <a:buNone/>
            </a:pPr>
            <a:r>
              <a:rPr lang="pt-BR" sz="1200" dirty="0"/>
              <a:t>Exemplo 3:, o endereço IP pertence à classe C, onde o NETID é representado pelos três primeiros octetos (192.168.1) e o HOSTID pelo último octeto (0.10). O dispositivo está na rede 192.168.1 e é o host identificado pelo endereço 0.10 dentro dessa rede.</a:t>
            </a:r>
          </a:p>
        </p:txBody>
      </p:sp>
      <p:graphicFrame>
        <p:nvGraphicFramePr>
          <p:cNvPr id="10" name="Espaço Reservado para Conteúdo 7">
            <a:extLst>
              <a:ext uri="{FF2B5EF4-FFF2-40B4-BE49-F238E27FC236}">
                <a16:creationId xmlns:a16="http://schemas.microsoft.com/office/drawing/2014/main" id="{27433F79-DBB2-4402-B4EE-CFE4E6B3EF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6379830"/>
              </p:ext>
            </p:extLst>
          </p:nvPr>
        </p:nvGraphicFramePr>
        <p:xfrm>
          <a:off x="1371600" y="2796392"/>
          <a:ext cx="8677920" cy="172234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35584">
                  <a:extLst>
                    <a:ext uri="{9D8B030D-6E8A-4147-A177-3AD203B41FA5}">
                      <a16:colId xmlns:a16="http://schemas.microsoft.com/office/drawing/2014/main" val="113500813"/>
                    </a:ext>
                  </a:extLst>
                </a:gridCol>
                <a:gridCol w="1735584">
                  <a:extLst>
                    <a:ext uri="{9D8B030D-6E8A-4147-A177-3AD203B41FA5}">
                      <a16:colId xmlns:a16="http://schemas.microsoft.com/office/drawing/2014/main" val="1345624402"/>
                    </a:ext>
                  </a:extLst>
                </a:gridCol>
                <a:gridCol w="1735584">
                  <a:extLst>
                    <a:ext uri="{9D8B030D-6E8A-4147-A177-3AD203B41FA5}">
                      <a16:colId xmlns:a16="http://schemas.microsoft.com/office/drawing/2014/main" val="3691632223"/>
                    </a:ext>
                  </a:extLst>
                </a:gridCol>
                <a:gridCol w="1735584">
                  <a:extLst>
                    <a:ext uri="{9D8B030D-6E8A-4147-A177-3AD203B41FA5}">
                      <a16:colId xmlns:a16="http://schemas.microsoft.com/office/drawing/2014/main" val="638863232"/>
                    </a:ext>
                  </a:extLst>
                </a:gridCol>
                <a:gridCol w="1735584">
                  <a:extLst>
                    <a:ext uri="{9D8B030D-6E8A-4147-A177-3AD203B41FA5}">
                      <a16:colId xmlns:a16="http://schemas.microsoft.com/office/drawing/2014/main" val="3703936632"/>
                    </a:ext>
                  </a:extLst>
                </a:gridCol>
              </a:tblGrid>
              <a:tr h="426146">
                <a:tc>
                  <a:txBody>
                    <a:bodyPr/>
                    <a:lstStyle/>
                    <a:p>
                      <a:r>
                        <a:rPr lang="pt-BR" dirty="0"/>
                        <a:t>Exemplo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Endereço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NETID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HOSTID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19644"/>
                  </a:ext>
                </a:extLst>
              </a:tr>
              <a:tr h="432065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effectLst/>
                        </a:rPr>
                        <a:t>10.0.0.1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effectLst/>
                        </a:rPr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effectLst/>
                        </a:rPr>
                        <a:t>0.0.1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439209"/>
                  </a:ext>
                </a:extLst>
              </a:tr>
              <a:tr h="432065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effectLst/>
                        </a:rPr>
                        <a:t>172.16.0.100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effectLst/>
                        </a:rPr>
                        <a:t>172.16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effectLst/>
                        </a:rPr>
                        <a:t>0.0.100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642624"/>
                  </a:ext>
                </a:extLst>
              </a:tr>
              <a:tr h="432065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effectLst/>
                        </a:rPr>
                        <a:t>192.168.1.10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effectLst/>
                        </a:rPr>
                        <a:t>192.168.1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effectLst/>
                        </a:rPr>
                        <a:t>0.10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27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96D25-26EB-4E69-A0F9-F9E7980D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27427"/>
            <a:ext cx="9601200" cy="84115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Notação CIDR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D351CB-CCC3-4EF2-8B8B-D0D9B1BDB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43610"/>
            <a:ext cx="9228338" cy="2370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É uma técnica que permite uma alocação mais eficiente de endereços IP, a notação CIDR é utilizada para indicar a máscara de </a:t>
            </a:r>
            <a:r>
              <a:rPr lang="pt-BR" dirty="0" err="1"/>
              <a:t>sub-rede</a:t>
            </a:r>
            <a:r>
              <a:rPr lang="pt-BR" dirty="0"/>
              <a:t> de um endereço IP e é representada seguido de uma barra e um número que indica a quantidade de bits da máscara de </a:t>
            </a:r>
            <a:r>
              <a:rPr lang="pt-BR" dirty="0" err="1"/>
              <a:t>sub-rede</a:t>
            </a:r>
            <a:r>
              <a:rPr lang="pt-BR" dirty="0"/>
              <a:t>. Exemplo:</a:t>
            </a:r>
          </a:p>
          <a:p>
            <a:pPr marL="0" indent="0">
              <a:buNone/>
            </a:pPr>
            <a:r>
              <a:rPr lang="pt-BR" dirty="0"/>
              <a:t>Endereço IP 192.168.1.1 com máscara de </a:t>
            </a:r>
            <a:r>
              <a:rPr lang="pt-BR" dirty="0" err="1"/>
              <a:t>sub-rede</a:t>
            </a:r>
            <a:r>
              <a:rPr lang="pt-BR" dirty="0"/>
              <a:t> 255.255.255.0 pode ser representado em notação CIDR como 192.168.1.1/24, já que a máscara de </a:t>
            </a:r>
            <a:r>
              <a:rPr lang="pt-BR" dirty="0" err="1"/>
              <a:t>sub-rede</a:t>
            </a:r>
            <a:r>
              <a:rPr lang="pt-BR" dirty="0"/>
              <a:t> possui 24 bits.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212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96D25-26EB-4E69-A0F9-F9E7980D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27427"/>
            <a:ext cx="9601200" cy="84115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Como identificar 1° e último IP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D351CB-CCC3-4EF2-8B8B-D0D9B1BDB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080" y="1354238"/>
            <a:ext cx="10612442" cy="55037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Para identificar o primeiro e o último endereço IP de uma rede, você precisa conhecer o endereço IP da rede e a máscara de </a:t>
            </a:r>
            <a:r>
              <a:rPr lang="pt-BR" dirty="0" err="1"/>
              <a:t>sub-rede</a:t>
            </a:r>
            <a:r>
              <a:rPr lang="pt-BR" dirty="0"/>
              <a:t> utilizada.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r>
              <a:rPr lang="pt-BR" sz="1700" dirty="0"/>
              <a:t>Exemplo 1: Primeiro IP: O primeiro IP da rede é obtido mantendo o NETID e atribuindo todos os bits do HOSTID como 0. No exemplo, o primeiro IP seria 10.0.0.1.</a:t>
            </a:r>
          </a:p>
          <a:p>
            <a:pPr marL="0" indent="0">
              <a:buNone/>
            </a:pPr>
            <a:r>
              <a:rPr lang="pt-BR" sz="1700" dirty="0"/>
              <a:t>Último IP: O último IP da rede é obtido mantendo o NETID e atribuindo todos os bits do HOSTID como 1, exceto o último bit, que é reservado para o broadcast. No exemplo, o último IP seria 10.255.255.254.</a:t>
            </a:r>
          </a:p>
          <a:p>
            <a:pPr marL="0" indent="0">
              <a:buNone/>
            </a:pPr>
            <a:r>
              <a:rPr lang="pt-BR" sz="1700" dirty="0"/>
              <a:t>Exemplo 2: Primeiro IP: O primeiro IP da rede é obtido mantendo o NETID e atribuindo todos os bits do HOSTID como 0. No exemplo, o primeiro IP seria 172.16.0.1.</a:t>
            </a:r>
          </a:p>
          <a:p>
            <a:pPr marL="0" indent="0">
              <a:buNone/>
            </a:pPr>
            <a:r>
              <a:rPr lang="pt-BR" sz="1700" dirty="0"/>
              <a:t>Último IP: O último IP da rede é obtido mantendo o NETID e atribuindo todos os bits do HOSTID como 1, exceto o último bit, que é reservado para o broadcast. No exemplo, o último IP seria 172.16.0.254.</a:t>
            </a:r>
          </a:p>
          <a:p>
            <a:pPr marL="0" indent="0">
              <a:buNone/>
            </a:pPr>
            <a:endParaRPr lang="pt-BR" sz="1400" dirty="0"/>
          </a:p>
        </p:txBody>
      </p:sp>
      <p:graphicFrame>
        <p:nvGraphicFramePr>
          <p:cNvPr id="6" name="Espaço Reservado para Conteúdo 3">
            <a:extLst>
              <a:ext uri="{FF2B5EF4-FFF2-40B4-BE49-F238E27FC236}">
                <a16:creationId xmlns:a16="http://schemas.microsoft.com/office/drawing/2014/main" id="{3AA473DE-C82E-43C5-9CE4-F85BF27446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9108553"/>
              </p:ext>
            </p:extLst>
          </p:nvPr>
        </p:nvGraphicFramePr>
        <p:xfrm>
          <a:off x="1487347" y="2701474"/>
          <a:ext cx="9848512" cy="12804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2128">
                  <a:extLst>
                    <a:ext uri="{9D8B030D-6E8A-4147-A177-3AD203B41FA5}">
                      <a16:colId xmlns:a16="http://schemas.microsoft.com/office/drawing/2014/main" val="3093715026"/>
                    </a:ext>
                  </a:extLst>
                </a:gridCol>
                <a:gridCol w="3212374">
                  <a:extLst>
                    <a:ext uri="{9D8B030D-6E8A-4147-A177-3AD203B41FA5}">
                      <a16:colId xmlns:a16="http://schemas.microsoft.com/office/drawing/2014/main" val="4204647923"/>
                    </a:ext>
                  </a:extLst>
                </a:gridCol>
                <a:gridCol w="1711882">
                  <a:extLst>
                    <a:ext uri="{9D8B030D-6E8A-4147-A177-3AD203B41FA5}">
                      <a16:colId xmlns:a16="http://schemas.microsoft.com/office/drawing/2014/main" val="862463334"/>
                    </a:ext>
                  </a:extLst>
                </a:gridCol>
                <a:gridCol w="2462128">
                  <a:extLst>
                    <a:ext uri="{9D8B030D-6E8A-4147-A177-3AD203B41FA5}">
                      <a16:colId xmlns:a16="http://schemas.microsoft.com/office/drawing/2014/main" val="17971242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1200" b="0" dirty="0"/>
                        <a:t>Exemplo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Rede</a:t>
                      </a:r>
                      <a:endParaRPr lang="pt-B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Endereço IP da rede: 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Máscara de </a:t>
                      </a:r>
                      <a:r>
                        <a:rPr lang="pt-BR" sz="12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sub-rede</a:t>
                      </a:r>
                      <a:r>
                        <a:rPr lang="pt-BR" sz="1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672132"/>
                  </a:ext>
                </a:extLst>
              </a:tr>
              <a:tr h="503054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Classe A com máscara de </a:t>
                      </a:r>
                      <a:r>
                        <a:rPr lang="pt-B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sub-rede</a:t>
                      </a:r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padrão</a:t>
                      </a:r>
                      <a:endParaRPr lang="pt-B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10.0.0.0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255.0.0.0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833545"/>
                  </a:ext>
                </a:extLst>
              </a:tr>
              <a:tr h="503054"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classe B com máscara de </a:t>
                      </a:r>
                      <a:r>
                        <a:rPr lang="pt-B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sub-rede</a:t>
                      </a:r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personalizada</a:t>
                      </a:r>
                      <a:endParaRPr lang="pt-B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172.16.0.0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255.255.255.0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294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01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96D25-26EB-4E69-A0F9-F9E7980D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981" y="1044116"/>
            <a:ext cx="9601200" cy="84115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DHCP                           NAT                   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D351CB-CCC3-4EF2-8B8B-D0D9B1BDB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816" y="2248322"/>
            <a:ext cx="3414260" cy="2950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NAT (Network </a:t>
            </a:r>
            <a:r>
              <a:rPr lang="pt-BR" dirty="0" err="1"/>
              <a:t>Address</a:t>
            </a:r>
            <a:r>
              <a:rPr lang="pt-BR" dirty="0"/>
              <a:t> </a:t>
            </a:r>
            <a:r>
              <a:rPr lang="pt-BR" dirty="0" err="1"/>
              <a:t>Translation</a:t>
            </a:r>
            <a:r>
              <a:rPr lang="pt-BR" dirty="0"/>
              <a:t>) é uma técnica usada em redes de computadores para permitir que vários dispositivos em uma rede privada compartilhem um único endereço IP público para se comunicar com a Internet.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0A91825-9BBF-4B09-883B-515729FF846E}"/>
              </a:ext>
            </a:extLst>
          </p:cNvPr>
          <p:cNvSpPr txBox="1">
            <a:spLocks/>
          </p:cNvSpPr>
          <p:nvPr/>
        </p:nvSpPr>
        <p:spPr>
          <a:xfrm>
            <a:off x="1634231" y="2022088"/>
            <a:ext cx="3414260" cy="3176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br>
              <a:rPr lang="pt-BR" dirty="0"/>
            </a:br>
            <a:r>
              <a:rPr lang="pt-BR" dirty="0"/>
              <a:t>DHCP (</a:t>
            </a:r>
            <a:r>
              <a:rPr lang="pt-BR" dirty="0" err="1"/>
              <a:t>Dynamic</a:t>
            </a:r>
            <a:r>
              <a:rPr lang="pt-BR" dirty="0"/>
              <a:t> Host </a:t>
            </a:r>
            <a:r>
              <a:rPr lang="pt-BR" dirty="0" err="1"/>
              <a:t>Configuration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) é um protocolo de rede amplamente utilizado para facilitar a atribuição automática de configurações IP a dispositivos em uma rede. </a:t>
            </a:r>
          </a:p>
        </p:txBody>
      </p:sp>
    </p:spTree>
    <p:extLst>
      <p:ext uri="{BB962C8B-B14F-4D97-AF65-F5344CB8AC3E}">
        <p14:creationId xmlns:p14="http://schemas.microsoft.com/office/powerpoint/2010/main" val="2925597232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Laranja Amarel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916</TotalTime>
  <Words>1017</Words>
  <Application>Microsoft Office PowerPoint</Application>
  <PresentationFormat>Widescreen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Franklin Gothic Book</vt:lpstr>
      <vt:lpstr>Cortar</vt:lpstr>
      <vt:lpstr>Camada de Rede</vt:lpstr>
      <vt:lpstr>O que é?</vt:lpstr>
      <vt:lpstr>Pra que serve?</vt:lpstr>
      <vt:lpstr>Principais protocolos</vt:lpstr>
      <vt:lpstr>IPv4</vt:lpstr>
      <vt:lpstr>NETID e HOSTID</vt:lpstr>
      <vt:lpstr>Notação CIDR</vt:lpstr>
      <vt:lpstr>Como identificar 1° e último IP</vt:lpstr>
      <vt:lpstr>DHCP                           NAT                    </vt:lpstr>
      <vt:lpstr>IPv6</vt:lpstr>
      <vt:lpstr>ARP</vt:lpstr>
      <vt:lpstr>Como é feita a entrega o encaminhamento e o roteamento da rede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Conceitos Básicos</dc:title>
  <dc:creator>ANA OLIVEIRA</dc:creator>
  <cp:lastModifiedBy>ANA OLIVEIRA</cp:lastModifiedBy>
  <cp:revision>62</cp:revision>
  <dcterms:created xsi:type="dcterms:W3CDTF">2023-04-12T14:37:21Z</dcterms:created>
  <dcterms:modified xsi:type="dcterms:W3CDTF">2023-05-10T13:12:50Z</dcterms:modified>
</cp:coreProperties>
</file>