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5" r:id="rId11"/>
    <p:sldId id="263" r:id="rId12"/>
    <p:sldId id="269" r:id="rId13"/>
    <p:sldId id="266" r:id="rId14"/>
    <p:sldId id="270" r:id="rId15"/>
    <p:sldId id="271" r:id="rId16"/>
    <p:sldId id="272" r:id="rId17"/>
    <p:sldId id="273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7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789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6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0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12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3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D8B3D-F687-4E23-98E3-E7579698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014" y="1766580"/>
            <a:ext cx="8881970" cy="2387600"/>
          </a:xfrm>
          <a:ln w="349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Conceitos B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á</a:t>
            </a: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sicos </a:t>
            </a:r>
            <a:b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 redes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1F844-3392-43B2-87BB-05998D16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547209"/>
            <a:ext cx="8791575" cy="324944"/>
          </a:xfrm>
        </p:spPr>
        <p:txBody>
          <a:bodyPr>
            <a:normAutofit/>
          </a:bodyPr>
          <a:lstStyle/>
          <a:p>
            <a:r>
              <a:rPr lang="pt-BR" sz="1400" b="1" cap="none" dirty="0"/>
              <a:t>Ana Julia Lima de Oliveira</a:t>
            </a:r>
          </a:p>
        </p:txBody>
      </p:sp>
    </p:spTree>
    <p:extLst>
      <p:ext uri="{BB962C8B-B14F-4D97-AF65-F5344CB8AC3E}">
        <p14:creationId xmlns:p14="http://schemas.microsoft.com/office/powerpoint/2010/main" val="36833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75FD8-9E45-45D5-93AB-CFE8782C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650" y="746429"/>
            <a:ext cx="5436940" cy="73928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Redes de difusão</a:t>
            </a:r>
            <a:endParaRPr lang="pt-BR" dirty="0"/>
          </a:p>
        </p:txBody>
      </p:sp>
      <p:pic>
        <p:nvPicPr>
          <p:cNvPr id="2050" name="Picture 2" descr="Entenda a diferença entre Unicast, Multicast e Broadcast? | Eletronet">
            <a:extLst>
              <a:ext uri="{FF2B5EF4-FFF2-40B4-BE49-F238E27FC236}">
                <a16:creationId xmlns:a16="http://schemas.microsoft.com/office/drawing/2014/main" id="{0F00E20C-D0F4-42FD-90B8-297B708D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20" y="2541130"/>
            <a:ext cx="6590560" cy="2831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6752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186A4-E3B6-4657-A096-780829DB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Categorias de redes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4C02B-C738-48F3-A0A3-E69FF4AF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50984" cy="3725185"/>
          </a:xfrm>
        </p:spPr>
        <p:txBody>
          <a:bodyPr>
            <a:noAutofit/>
          </a:bodyPr>
          <a:lstStyle/>
          <a:p>
            <a:r>
              <a:rPr lang="pt-BR" sz="1800" b="1" dirty="0"/>
              <a:t>LAN – Rede Local (Local </a:t>
            </a:r>
            <a:r>
              <a:rPr lang="pt-BR" sz="1800" b="1" dirty="0" err="1"/>
              <a:t>Area</a:t>
            </a:r>
            <a:r>
              <a:rPr lang="pt-BR" sz="1800" b="1" dirty="0"/>
              <a:t> Networks, ou Redes Locais): </a:t>
            </a:r>
            <a:r>
              <a:rPr lang="pt-BR" sz="1800" dirty="0"/>
              <a:t>é a rede Local, que</a:t>
            </a:r>
            <a:r>
              <a:rPr lang="pt-BR" sz="1800" b="1" dirty="0"/>
              <a:t> </a:t>
            </a:r>
            <a:r>
              <a:rPr lang="pt-BR" sz="1800" dirty="0"/>
              <a:t>interligam computadores presentes dentro de um mesmo espaço físico. Isso pode acontecer dentro de uma empresa, de uma escola ou dentro da sua própria casa, sendo possível a troca de informações e recursos entre os dispositivos.</a:t>
            </a:r>
          </a:p>
          <a:p>
            <a:r>
              <a:rPr lang="pt-BR" sz="1800" b="1" dirty="0"/>
              <a:t>MAN – Rede Metropolitana (</a:t>
            </a:r>
            <a:r>
              <a:rPr lang="pt-BR" sz="1800" b="1" dirty="0" err="1"/>
              <a:t>Metropolitan</a:t>
            </a:r>
            <a:r>
              <a:rPr lang="pt-BR" sz="1800" b="1" dirty="0"/>
              <a:t> </a:t>
            </a:r>
            <a:r>
              <a:rPr lang="pt-BR" sz="1800" b="1" dirty="0" err="1"/>
              <a:t>Area</a:t>
            </a:r>
            <a:r>
              <a:rPr lang="pt-BR" sz="1800" b="1" dirty="0"/>
              <a:t> Network, ou Rede Metropolitana): </a:t>
            </a:r>
            <a:r>
              <a:rPr lang="pt-BR" sz="1800" dirty="0"/>
              <a:t>são as redes Metropolitanas, que conecta diversas Redes Locais dentro de algumas dezenas de quilômetros.</a:t>
            </a:r>
          </a:p>
          <a:p>
            <a:r>
              <a:rPr lang="pt-BR" sz="1800" b="1" dirty="0"/>
              <a:t>WAN – Rede de Longa Distância (</a:t>
            </a:r>
            <a:r>
              <a:rPr lang="pt-BR" sz="1800" b="1" dirty="0" err="1"/>
              <a:t>Wide</a:t>
            </a:r>
            <a:r>
              <a:rPr lang="pt-BR" sz="1800" b="1" dirty="0"/>
              <a:t> </a:t>
            </a:r>
            <a:r>
              <a:rPr lang="pt-BR" sz="1800" b="1" dirty="0" err="1"/>
              <a:t>Area</a:t>
            </a:r>
            <a:r>
              <a:rPr lang="pt-BR" sz="1800" b="1" dirty="0"/>
              <a:t> Network, ou Rede de Longa Distância): </a:t>
            </a:r>
            <a:r>
              <a:rPr lang="pt-BR" sz="1800" dirty="0"/>
              <a:t>são as redes de Longa Distância, que consegue abranger uma área maior, como um país ou até mesmo um continente.</a:t>
            </a:r>
          </a:p>
          <a:p>
            <a:r>
              <a:rPr lang="pt-BR" sz="1800" b="1" dirty="0"/>
              <a:t>PAN (Redes de Área Pessoal,): </a:t>
            </a:r>
            <a:r>
              <a:rPr lang="pt-BR" sz="1800" dirty="0"/>
              <a:t>são as redes de Área Pessoal, usadas para que dispositivos se comuniquem dentro de uma distância bastante limitada. Um exemplo disso são as redes Bluetooth e UWB.</a:t>
            </a: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endParaRPr lang="pt-BR" sz="1800" b="1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0296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8D882-85F5-46DD-AE9D-DBC2490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Comutação por circuito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CE26A-FF4D-4A1B-8655-B582D5B1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27005"/>
            <a:ext cx="9905999" cy="20813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uma tecnologia utilizada para transferir dados pelo menos dois nós de rede estabelecem e mantêm uma conexão direta temporária. A comutação de circuitos usa o canal ou circuito dedicado de comunicações durante a conexão para trocar informações.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80E82-1BC4-40C7-AD69-50A80DD5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2" y="2097088"/>
            <a:ext cx="3857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5CFD8-CF7F-4D25-9001-ADF726D49D6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Comutação de pacotes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475F4-2CAA-4179-9318-331CAF59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08781"/>
            <a:ext cx="9905999" cy="147857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a técnica que envia uma mensagem de dados dividida em pequenas unidades chamadas de pacotes. Ela não exige o prévio estabelecimento de um caminho físico para a transmissão dos pacotes de dados.</a:t>
            </a:r>
          </a:p>
        </p:txBody>
      </p:sp>
    </p:spTree>
    <p:extLst>
      <p:ext uri="{BB962C8B-B14F-4D97-AF65-F5344CB8AC3E}">
        <p14:creationId xmlns:p14="http://schemas.microsoft.com/office/powerpoint/2010/main" val="392877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75C6-A31E-4863-B18F-153BE6AE935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Conceito de protocolos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8F321-6E0F-4003-BA88-682DE8DF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conjuntos de normas no qual permite a comunicação entre duas ou mais máquinas conectadas à internet. Existem três elementos que definem os protocolos, sendo eles:</a:t>
            </a:r>
          </a:p>
          <a:p>
            <a:r>
              <a:rPr lang="pt-BR" b="1" dirty="0"/>
              <a:t>Sintaxe</a:t>
            </a:r>
            <a:r>
              <a:rPr lang="pt-BR" dirty="0"/>
              <a:t>: caracteriza o formato dos dados e a ordem pela qual eles são apresentados;</a:t>
            </a:r>
          </a:p>
          <a:p>
            <a:r>
              <a:rPr lang="pt-BR" b="1" dirty="0"/>
              <a:t>Semântica:</a:t>
            </a:r>
            <a:r>
              <a:rPr lang="pt-BR" dirty="0"/>
              <a:t> refere-se ao significado de cada conjunto sintático que dá sentido á mensagem enviada;</a:t>
            </a:r>
          </a:p>
          <a:p>
            <a:r>
              <a:rPr lang="pt-BR" b="1" dirty="0"/>
              <a:t>Timing:</a:t>
            </a:r>
            <a:r>
              <a:rPr lang="pt-BR" dirty="0"/>
              <a:t> define uma velocidade aceitável de transmissão dos pacotes.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1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6399-BADF-4DDF-BE62-467F3DF3DDB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Conceito de camadas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090E750-E1F7-49FB-818B-29387C5C9A03}"/>
              </a:ext>
            </a:extLst>
          </p:cNvPr>
          <p:cNvSpPr txBox="1">
            <a:spLocks/>
          </p:cNvSpPr>
          <p:nvPr/>
        </p:nvSpPr>
        <p:spPr>
          <a:xfrm>
            <a:off x="1164284" y="203494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É caracterizado por </a:t>
            </a:r>
            <a:r>
              <a:rPr lang="pt-BR" b="1" dirty="0">
                <a:solidFill>
                  <a:schemeClr val="tx2"/>
                </a:solidFill>
              </a:rPr>
              <a:t>organizar as responsabilidades</a:t>
            </a:r>
            <a:r>
              <a:rPr lang="pt-BR" dirty="0">
                <a:solidFill>
                  <a:schemeClr val="tx2"/>
                </a:solidFill>
              </a:rPr>
              <a:t> de partes de um software, criando um isolamento e dando um propósito bem definido a cada camada de forma que a mesma possa ser </a:t>
            </a:r>
            <a:r>
              <a:rPr lang="pt-BR" b="1" dirty="0">
                <a:solidFill>
                  <a:schemeClr val="tx2"/>
                </a:solidFill>
              </a:rPr>
              <a:t>reutilizável</a:t>
            </a:r>
            <a:r>
              <a:rPr lang="pt-BR" dirty="0">
                <a:solidFill>
                  <a:schemeClr val="tx2"/>
                </a:solidFill>
              </a:rPr>
              <a:t> por um nível mais alto ou até substituível.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O uso do conceito de camadas é algo antigo, amplamente utilizado antes mesmo de se tornar popular na engenharia de software. Dentre exemplos conhecidos, pode-se citar:</a:t>
            </a:r>
          </a:p>
          <a:p>
            <a:r>
              <a:rPr lang="pt-BR" b="1" dirty="0">
                <a:solidFill>
                  <a:schemeClr val="tx2"/>
                </a:solidFill>
              </a:rPr>
              <a:t>Modelo OSI: </a:t>
            </a:r>
            <a:r>
              <a:rPr lang="pt-BR" dirty="0">
                <a:solidFill>
                  <a:schemeClr val="tx2"/>
                </a:solidFill>
              </a:rPr>
              <a:t>modelo de rede padrão para protocolos de comunicação.</a:t>
            </a:r>
          </a:p>
          <a:p>
            <a:r>
              <a:rPr lang="pt-BR" b="1" dirty="0">
                <a:solidFill>
                  <a:schemeClr val="tx2"/>
                </a:solidFill>
              </a:rPr>
              <a:t>Sistemas operacionais: </a:t>
            </a:r>
            <a:r>
              <a:rPr lang="pt-BR" dirty="0">
                <a:solidFill>
                  <a:schemeClr val="tx2"/>
                </a:solidFill>
              </a:rPr>
              <a:t>permitiu a padronização e evolução com relação a construção e uso de CPU, memória, dispositivos, kernel e aplicações.</a:t>
            </a:r>
            <a:endParaRPr lang="pt-BR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8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7901-F273-4A70-AC37-AEBB5D20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27396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Conceito de camadas</a:t>
            </a:r>
            <a:endParaRPr lang="pt-BR" dirty="0"/>
          </a:p>
        </p:txBody>
      </p:sp>
      <p:pic>
        <p:nvPicPr>
          <p:cNvPr id="4" name="Picture 4" descr="Modelo OSI e Arquitetura Sistemas Operacionais">
            <a:extLst>
              <a:ext uri="{FF2B5EF4-FFF2-40B4-BE49-F238E27FC236}">
                <a16:creationId xmlns:a16="http://schemas.microsoft.com/office/drawing/2014/main" id="{05EA6662-B3AC-4B52-90EA-7A10DB61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5" y="2123722"/>
            <a:ext cx="7046832" cy="327381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8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47978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Modelos </a:t>
            </a:r>
            <a:r>
              <a:rPr lang="pt-BR" b="1" dirty="0" err="1">
                <a:latin typeface="Arial Black" panose="020B0A04020102020204" pitchFamily="34" charset="0"/>
              </a:rPr>
              <a:t>osi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02166"/>
            <a:ext cx="9614514" cy="4687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O modelo OSI é um modelo de rede de computador dividido em 7 camadas, sendo elas: </a:t>
            </a:r>
          </a:p>
          <a:p>
            <a:r>
              <a:rPr lang="pt-BR" sz="2000" b="1" dirty="0"/>
              <a:t>Física:</a:t>
            </a:r>
            <a:r>
              <a:rPr lang="pt-BR" sz="2000" dirty="0"/>
              <a:t> transmite os dados por meio de sinais elétricos. Entre as formas possíveis de transmissão, temos simplex (unidirecional), </a:t>
            </a:r>
            <a:r>
              <a:rPr lang="pt-BR" sz="2000" i="1" dirty="0" err="1"/>
              <a:t>half</a:t>
            </a:r>
            <a:r>
              <a:rPr lang="pt-BR" sz="2000" dirty="0"/>
              <a:t>-duplex (bidirecional, mas não simultânea) ou </a:t>
            </a:r>
            <a:r>
              <a:rPr lang="pt-BR" sz="2000" i="1" dirty="0"/>
              <a:t>full</a:t>
            </a:r>
            <a:r>
              <a:rPr lang="pt-BR" sz="2000" dirty="0"/>
              <a:t>-duplex (bidirecional e simultânea). </a:t>
            </a:r>
          </a:p>
          <a:p>
            <a:r>
              <a:rPr lang="pt-BR" sz="2000" b="1" dirty="0"/>
              <a:t>Enlace:</a:t>
            </a:r>
            <a:r>
              <a:rPr lang="pt-BR" sz="2000" dirty="0"/>
              <a:t> responsável pelo tratamento das comutações, realizando o controle de fluxo e a detecção de erros na transmissão (opcionalmente pode corrigi-los também).</a:t>
            </a:r>
          </a:p>
          <a:p>
            <a:r>
              <a:rPr lang="pt-BR" sz="2000" b="1" dirty="0"/>
              <a:t>Rede: </a:t>
            </a:r>
            <a:r>
              <a:rPr lang="pt-BR" sz="2000" dirty="0"/>
              <a:t>responsável por traçar o caminho de envio dos pacotes da sua origem até o destino, de forma lógica, utilizando técnicas de roteamento. Eventualmente, os pacotes podem ser fragmentados, como forma de ajuste. </a:t>
            </a:r>
          </a:p>
          <a:p>
            <a:r>
              <a:rPr lang="pt-BR" sz="2000" b="1" dirty="0"/>
              <a:t>Transporte: </a:t>
            </a:r>
            <a:r>
              <a:rPr lang="pt-BR" sz="2000" dirty="0"/>
              <a:t>realiza o transporte efetivo dos segmentos de sua origem até o destino, de acordo com a rota definida pela camada de rede. A garantia de entrega e a ordem dependerá do protocolo a ser utilizado. Adicionalmente, pode realizar controle do fluxo e perda dos pacotes.</a:t>
            </a:r>
          </a:p>
        </p:txBody>
      </p:sp>
    </p:spTree>
    <p:extLst>
      <p:ext uri="{BB962C8B-B14F-4D97-AF65-F5344CB8AC3E}">
        <p14:creationId xmlns:p14="http://schemas.microsoft.com/office/powerpoint/2010/main" val="420013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BEA89-4E45-49BE-AECF-6708509A371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Continuação </a:t>
            </a:r>
            <a:r>
              <a:rPr lang="pt-BR" b="1" dirty="0" err="1">
                <a:latin typeface="Arial Black" panose="020B0A04020102020204" pitchFamily="34" charset="0"/>
              </a:rPr>
              <a:t>osi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6C20C-982A-4A28-B094-94F9FD66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Sessão: </a:t>
            </a:r>
            <a:r>
              <a:rPr lang="pt-BR" dirty="0"/>
              <a:t>realiza a conexão propriamente dita entre dispositivos, estabelecendo uma comunicação entre eles. Além disso, também define alguns aspectos da transmissão dos dados (por exemplo, como será feita e quem pode transmitir).</a:t>
            </a:r>
          </a:p>
          <a:p>
            <a:r>
              <a:rPr lang="pt-BR" b="1" dirty="0"/>
              <a:t>Apresentação: </a:t>
            </a:r>
            <a:r>
              <a:rPr lang="pt-BR" dirty="0"/>
              <a:t>converte o formato do dado em um formato comum a ser usado na transmissão (ou seja, entendido pelo protocolo usado). Preocupa-se com a sintaxe e semântica das informações. Adicionalmente, pode realizar compressão e criptografia (quando aplicável).</a:t>
            </a:r>
          </a:p>
          <a:p>
            <a:r>
              <a:rPr lang="pt-BR" b="1" dirty="0"/>
              <a:t>Aplicação: </a:t>
            </a:r>
            <a:r>
              <a:rPr lang="pt-BR" dirty="0"/>
              <a:t>responsável pelos serviços dos usuários que utilizam recursos computacionais. Em outras palavras, é a camada que trata os programas que interagem com os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12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6D25-26EB-4E69-A0F9-F9E7980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Modelos TCP/IP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351CB-CCC3-4EF2-8B8B-D0D9B1BD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TCP/IP é fundamental para a rede de internet, no qual garantem que pacotes de informações cheguem a seu destino de forma correta e segura. Sãos divididos em quadro camadas:</a:t>
            </a:r>
          </a:p>
          <a:p>
            <a:r>
              <a:rPr lang="pt-BR" b="1" dirty="0"/>
              <a:t>Aplicação: </a:t>
            </a:r>
            <a:r>
              <a:rPr lang="pt-BR" dirty="0"/>
              <a:t>Faz a comunicação entre os programas e os protocolos de transporte.</a:t>
            </a:r>
          </a:p>
          <a:p>
            <a:r>
              <a:rPr lang="pt-BR" b="1" dirty="0"/>
              <a:t>Transporte: </a:t>
            </a:r>
            <a:r>
              <a:rPr lang="pt-BR" dirty="0"/>
              <a:t>são executadas ações relacionadas à </a:t>
            </a:r>
            <a:r>
              <a:rPr lang="pt-BR" b="1" dirty="0"/>
              <a:t>confiabilidade e integridade</a:t>
            </a:r>
            <a:r>
              <a:rPr lang="pt-BR" dirty="0"/>
              <a:t> dos dados por meio de funções como o </a:t>
            </a:r>
            <a:r>
              <a:rPr lang="pt-BR" b="1" dirty="0"/>
              <a:t>controle de fluxo, controle de erro, sequenciação e multiplexação de mensagens</a:t>
            </a:r>
            <a:r>
              <a:rPr lang="pt-BR" dirty="0"/>
              <a:t>.</a:t>
            </a:r>
          </a:p>
          <a:p>
            <a:r>
              <a:rPr lang="pt-BR" b="1" dirty="0"/>
              <a:t>Internet: </a:t>
            </a:r>
            <a:r>
              <a:rPr lang="pt-BR" dirty="0"/>
              <a:t> é responsável pela permissão de envio de pacotes por hosts a qualquer rede e pela garantia de que esses dados cheguem ao seu destino final.</a:t>
            </a:r>
          </a:p>
          <a:p>
            <a:r>
              <a:rPr lang="pt-BR" b="1" dirty="0"/>
              <a:t>Interface de rede: </a:t>
            </a:r>
            <a:r>
              <a:rPr lang="pt-BR" dirty="0"/>
              <a:t>Por meio desta camada que é possível transmitir dados a outros computadores dentro de uma mesma rede física, além de realizar o envio do datagrama recebido pela camada de internet através de meios físicos.</a:t>
            </a:r>
            <a:endParaRPr lang="pt-BR" b="1" dirty="0"/>
          </a:p>
          <a:p>
            <a:endParaRPr lang="pt-BR" b="1" dirty="0">
              <a:effectLst/>
            </a:endParaRPr>
          </a:p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55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4E28D-7E82-428F-A06C-58699674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15667"/>
            <a:ext cx="2383654" cy="67762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854E7-63D2-4DA7-ADAF-6A69A160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8762"/>
            <a:ext cx="9601200" cy="1886505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1960-1972 - </a:t>
            </a:r>
            <a:r>
              <a:rPr lang="pt-BR" dirty="0"/>
              <a:t>Por volta da década de 60, a rede telefônica, era a rede de comunicação que dominava o mundo. O desenvolvimento de minis e microcomputadores de bom desempenho, que permitiu a instalação computacional em diversas localidades, ao invés de apenas um determinado local, porém, faltava um meio para unir estes computadores. Os primeiros computadores foram chamados de </a:t>
            </a:r>
            <a:r>
              <a:rPr lang="pt-BR" b="1" dirty="0" err="1"/>
              <a:t>IMPs</a:t>
            </a:r>
            <a:r>
              <a:rPr lang="pt-BR" b="1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07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5B7B-988D-4065-BF13-336FFDD4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03051"/>
            <a:ext cx="9601200" cy="70799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História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9E7FA-BC74-4316-BE03-97F438DE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4237"/>
            <a:ext cx="9905999" cy="227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1972 – 1980 - </a:t>
            </a:r>
            <a:r>
              <a:rPr lang="pt-BR" dirty="0"/>
              <a:t>Por volta da década de 70 começaram a surgir novas redes de computação de pacotes, como a </a:t>
            </a:r>
            <a:r>
              <a:rPr lang="pt-BR" b="1" dirty="0" err="1"/>
              <a:t>ALOHAnet</a:t>
            </a:r>
            <a:r>
              <a:rPr lang="pt-BR" dirty="0"/>
              <a:t>, rede de </a:t>
            </a:r>
            <a:r>
              <a:rPr lang="pt-BR" dirty="0" err="1"/>
              <a:t>microondas</a:t>
            </a:r>
            <a:r>
              <a:rPr lang="pt-BR" dirty="0"/>
              <a:t> por rádio que interligava as ilhas do Havaí, e a </a:t>
            </a:r>
            <a:r>
              <a:rPr lang="pt-BR" b="1" dirty="0"/>
              <a:t>TELENET</a:t>
            </a:r>
            <a:r>
              <a:rPr lang="pt-BR" dirty="0"/>
              <a:t>, rede de interligação de pacotes comerciais baseada na tecnologia da </a:t>
            </a:r>
            <a:r>
              <a:rPr lang="pt-BR" b="1" dirty="0" err="1"/>
              <a:t>ARPAnet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O número de pequenas redes passou a crescer cada vez mais, no qual, foi apresentado por </a:t>
            </a:r>
            <a:r>
              <a:rPr lang="pt-BR" b="1" dirty="0"/>
              <a:t>Robert </a:t>
            </a:r>
            <a:r>
              <a:rPr lang="pt-BR" b="1" dirty="0" err="1"/>
              <a:t>Metcalfe</a:t>
            </a:r>
            <a:r>
              <a:rPr lang="pt-BR" b="1" dirty="0"/>
              <a:t> </a:t>
            </a:r>
            <a:r>
              <a:rPr lang="pt-BR" dirty="0"/>
              <a:t>os princípios de uma rede local, a </a:t>
            </a:r>
            <a:r>
              <a:rPr lang="pt-BR" b="1" dirty="0"/>
              <a:t>ETHERNET, </a:t>
            </a:r>
            <a:r>
              <a:rPr lang="pt-BR" dirty="0"/>
              <a:t>que depois deram origem a </a:t>
            </a:r>
            <a:r>
              <a:rPr lang="pt-BR" b="1" dirty="0" err="1"/>
              <a:t>LANs</a:t>
            </a:r>
            <a:r>
              <a:rPr lang="pt-BR" dirty="0"/>
              <a:t> de curta distância.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662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D4589-B38F-4373-90AD-EC5F78F3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44305"/>
            <a:ext cx="9905999" cy="156939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Dentro da história desenvolveram protocolos de rede, sendo eles como principais: o protocolo</a:t>
            </a:r>
            <a:r>
              <a:rPr lang="pt-BR" b="1" dirty="0"/>
              <a:t> TCP</a:t>
            </a:r>
            <a:r>
              <a:rPr lang="pt-BR" dirty="0"/>
              <a:t>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), no qual, era responsável por enviar os pacotes em sequência e de forma confiável, com o passar dos tempos, o serviço se modificou, onde o</a:t>
            </a:r>
            <a:r>
              <a:rPr lang="pt-BR" b="1" dirty="0"/>
              <a:t> TCP </a:t>
            </a:r>
            <a:r>
              <a:rPr lang="pt-BR" dirty="0"/>
              <a:t>ficou responsável por organizar a chegada dos pacotes, enquanto o </a:t>
            </a:r>
            <a:r>
              <a:rPr lang="pt-BR" b="1" dirty="0"/>
              <a:t>IP</a:t>
            </a:r>
            <a:r>
              <a:rPr lang="pt-BR" dirty="0"/>
              <a:t> tem a função de envio e o </a:t>
            </a:r>
            <a:r>
              <a:rPr lang="pt-BR" b="1" dirty="0"/>
              <a:t>UDP</a:t>
            </a:r>
            <a:r>
              <a:rPr lang="pt-BR" dirty="0"/>
              <a:t> controla o</a:t>
            </a:r>
            <a:r>
              <a:rPr lang="pt-BR" b="1" dirty="0"/>
              <a:t> </a:t>
            </a:r>
            <a:r>
              <a:rPr lang="pt-BR" dirty="0"/>
              <a:t>fluxo de voz. </a:t>
            </a:r>
          </a:p>
        </p:txBody>
      </p:sp>
    </p:spTree>
    <p:extLst>
      <p:ext uri="{BB962C8B-B14F-4D97-AF65-F5344CB8AC3E}">
        <p14:creationId xmlns:p14="http://schemas.microsoft.com/office/powerpoint/2010/main" val="3411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9A58-405E-41B4-AD5A-EBF04C49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09" y="678704"/>
            <a:ext cx="7771769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Comunicação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5576AC-1F59-42AB-BD72-B0294BB13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1359" y="621164"/>
            <a:ext cx="3015975" cy="1185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utoShape 2" descr="Comunicação de Dados - Brasil Escola">
            <a:extLst>
              <a:ext uri="{FF2B5EF4-FFF2-40B4-BE49-F238E27FC236}">
                <a16:creationId xmlns:a16="http://schemas.microsoft.com/office/drawing/2014/main" id="{3C3E0966-5202-4D48-A913-AB8ADBB9EA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Comunicação de Dados - Brasil Escola">
            <a:extLst>
              <a:ext uri="{FF2B5EF4-FFF2-40B4-BE49-F238E27FC236}">
                <a16:creationId xmlns:a16="http://schemas.microsoft.com/office/drawing/2014/main" id="{C94D967F-3455-48F0-9E11-6848792BF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F7D948-E5BB-44E6-919D-A433FD77CAEA}"/>
              </a:ext>
            </a:extLst>
          </p:cNvPr>
          <p:cNvSpPr/>
          <p:nvPr/>
        </p:nvSpPr>
        <p:spPr>
          <a:xfrm>
            <a:off x="1467351" y="1417989"/>
            <a:ext cx="2630079" cy="3693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Sistema de comunicação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0463467-3504-4580-887E-A7FD90EC21AC}"/>
              </a:ext>
            </a:extLst>
          </p:cNvPr>
          <p:cNvSpPr txBox="1">
            <a:spLocks/>
          </p:cNvSpPr>
          <p:nvPr/>
        </p:nvSpPr>
        <p:spPr>
          <a:xfrm>
            <a:off x="1121122" y="2157274"/>
            <a:ext cx="10232678" cy="411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sistema básico de comunicação de dados é composto de cinco elementos: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Mensagem:</a:t>
            </a:r>
            <a:r>
              <a:rPr lang="pt-BR" dirty="0"/>
              <a:t> informação a ser transmitida, podendo ser constituída de texto, números, figuras, áudio e vídeo.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Transmissor: </a:t>
            </a:r>
            <a:r>
              <a:rPr lang="pt-BR" dirty="0"/>
              <a:t>dispositivo que envia a mensagem de dados, podendo ser um computador, uma estação de trabalho, um telefone, uma câmera de vídeo e assim por diante.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Receptor:</a:t>
            </a:r>
            <a:r>
              <a:rPr lang="pt-BR" dirty="0"/>
              <a:t> dispositivo que recebe a mensagem, podendo ser um computador, uma estação de trabalho, um telefone, uma câmera de vídeo e assim por diante.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Meio: </a:t>
            </a:r>
            <a:r>
              <a:rPr lang="pt-BR" dirty="0"/>
              <a:t>caminho físico por onde viaja uma mensagem originada e dirigida ao receptor.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Protocolo:</a:t>
            </a:r>
            <a:r>
              <a:rPr lang="pt-BR" dirty="0"/>
              <a:t> conjunto de regras que governa a comunicação de dados. Ele representa um acordo entre os dispositivos que se comunicam.</a:t>
            </a:r>
          </a:p>
        </p:txBody>
      </p:sp>
    </p:spTree>
    <p:extLst>
      <p:ext uri="{BB962C8B-B14F-4D97-AF65-F5344CB8AC3E}">
        <p14:creationId xmlns:p14="http://schemas.microsoft.com/office/powerpoint/2010/main" val="2871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C3E9-91EA-4501-900B-CBD56E24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13827"/>
            <a:ext cx="9905998" cy="11925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Comunicação de dados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7A88F-7DD6-4E6F-AE86-8595FB6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12" y="1642368"/>
            <a:ext cx="3515557" cy="363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/>
              <a:t>Tipos de mensagem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D5FE12-5B49-4B2E-B4CB-EBE0E0509451}"/>
              </a:ext>
            </a:extLst>
          </p:cNvPr>
          <p:cNvSpPr/>
          <p:nvPr/>
        </p:nvSpPr>
        <p:spPr>
          <a:xfrm>
            <a:off x="1221312" y="2006354"/>
            <a:ext cx="103661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b="1" dirty="0">
                <a:solidFill>
                  <a:schemeClr val="tx2"/>
                </a:solidFill>
              </a:rPr>
              <a:t>Mensagem: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informações que serão transmitidas.</a:t>
            </a:r>
          </a:p>
          <a:p>
            <a:r>
              <a:rPr lang="pt-BR" dirty="0"/>
              <a:t> </a:t>
            </a:r>
          </a:p>
          <a:p>
            <a:r>
              <a:rPr lang="pt-BR" b="1" dirty="0">
                <a:solidFill>
                  <a:schemeClr val="tx2"/>
                </a:solidFill>
              </a:rPr>
              <a:t>Texto: </a:t>
            </a:r>
            <a:r>
              <a:rPr lang="pt-BR" dirty="0"/>
              <a:t>tem um padrão de bits, uma sequência (0s e 1s).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>
                <a:solidFill>
                  <a:schemeClr val="tx2"/>
                </a:solidFill>
              </a:rPr>
              <a:t>Números: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representados por um padrão de bits (0s e 1s) e é convertido diretamente em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>
                <a:solidFill>
                  <a:schemeClr val="tx2"/>
                </a:solidFill>
              </a:rPr>
              <a:t>Imagens: </a:t>
            </a:r>
            <a:r>
              <a:rPr lang="pt-BR" dirty="0"/>
              <a:t>também é representadas por um padrão de bits (0s e 1s). Uma imagem é composta por uma matriz de pixels (cada pixel é um pequeno ponto). Existem diversas formas para representar as imagens coloridas, como por exemplo: RGB (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 e blue).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b="1" dirty="0">
                <a:solidFill>
                  <a:schemeClr val="tx2"/>
                </a:solidFill>
              </a:rPr>
              <a:t>Áudio: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é diferente de texto, números ou imagens.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b="1" dirty="0">
                <a:solidFill>
                  <a:schemeClr val="tx2"/>
                </a:solidFill>
              </a:rPr>
              <a:t>Vídeos: </a:t>
            </a:r>
            <a:r>
              <a:rPr lang="pt-BR" dirty="0"/>
              <a:t>registra ou transmite uma imagem ou filme e pode ser uma combinação de imagens ou produzido por uma câmera,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13036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0A6AE-0A76-496F-BAAC-F0318D7B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8354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Comunicação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C3F48-37BE-4303-8662-8E346C122130}"/>
              </a:ext>
            </a:extLst>
          </p:cNvPr>
          <p:cNvSpPr/>
          <p:nvPr/>
        </p:nvSpPr>
        <p:spPr>
          <a:xfrm>
            <a:off x="1141412" y="1467022"/>
            <a:ext cx="21433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Fluxo de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C7C0DBA-EB07-4A04-B59F-24450D57B44F}"/>
              </a:ext>
            </a:extLst>
          </p:cNvPr>
          <p:cNvSpPr txBox="1">
            <a:spLocks/>
          </p:cNvSpPr>
          <p:nvPr/>
        </p:nvSpPr>
        <p:spPr>
          <a:xfrm>
            <a:off x="1143000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20316C-BF6E-4D2E-8A8B-BC82F76C26E8}"/>
              </a:ext>
            </a:extLst>
          </p:cNvPr>
          <p:cNvSpPr/>
          <p:nvPr/>
        </p:nvSpPr>
        <p:spPr>
          <a:xfrm>
            <a:off x="1071240" y="2233690"/>
            <a:ext cx="99761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Simplex: </a:t>
            </a:r>
            <a:r>
              <a:rPr lang="pt-BR" dirty="0"/>
              <a:t>é o modo de transmissão em sentido único ou </a:t>
            </a:r>
            <a:r>
              <a:rPr lang="pt-BR" dirty="0" err="1"/>
              <a:t>uniderecional</a:t>
            </a:r>
            <a:r>
              <a:rPr lang="pt-BR" dirty="0"/>
              <a:t>, caracteriza-se em uma ligação na qual os dados circulam num só um sentido, ou seja do emissor para o receptor.</a:t>
            </a:r>
            <a:br>
              <a:rPr lang="pt-BR" dirty="0"/>
            </a:br>
            <a:r>
              <a:rPr lang="pt-BR" dirty="0"/>
              <a:t>Exemplo: Rádio, 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b="1" dirty="0" err="1">
                <a:solidFill>
                  <a:schemeClr val="tx2"/>
                </a:solidFill>
              </a:rPr>
              <a:t>Half</a:t>
            </a:r>
            <a:r>
              <a:rPr lang="pt-BR" b="1" dirty="0">
                <a:solidFill>
                  <a:schemeClr val="tx2"/>
                </a:solidFill>
              </a:rPr>
              <a:t>-Duplex: </a:t>
            </a:r>
            <a:r>
              <a:rPr lang="pt-BR" dirty="0"/>
              <a:t>é o modo de transmissão em sentido duplo em função do tempo, não simultâneo. Assim, com este tipo de ligação, cada extremidade da ligação emite por sua vez.</a:t>
            </a:r>
            <a:br>
              <a:rPr lang="pt-BR" dirty="0"/>
            </a:br>
            <a:r>
              <a:rPr lang="pt-BR" dirty="0"/>
              <a:t>Exemplo: Nextel.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r>
              <a:rPr lang="pt-BR" b="1" dirty="0">
                <a:solidFill>
                  <a:schemeClr val="tx2"/>
                </a:solidFill>
              </a:rPr>
              <a:t>Full-Duplex: </a:t>
            </a:r>
            <a:r>
              <a:rPr lang="pt-BR" dirty="0"/>
              <a:t>é</a:t>
            </a:r>
            <a:r>
              <a:rPr lang="pt-BR" b="1" dirty="0"/>
              <a:t> </a:t>
            </a:r>
            <a:r>
              <a:rPr lang="pt-BR" dirty="0"/>
              <a:t>o modo de transmissão em sentido duplo ou bidirecional simultâneo. Assim, cada extremidade da linha pode emitir e receber ao mesmo tempo, o que significa que a banda concorrida está dividida por dois para cada sentido de emissão dos dados.</a:t>
            </a:r>
            <a:br>
              <a:rPr lang="pt-BR" dirty="0"/>
            </a:br>
            <a:r>
              <a:rPr lang="pt-BR" dirty="0"/>
              <a:t>Exemplo: Celular.</a:t>
            </a:r>
          </a:p>
        </p:txBody>
      </p:sp>
    </p:spTree>
    <p:extLst>
      <p:ext uri="{BB962C8B-B14F-4D97-AF65-F5344CB8AC3E}">
        <p14:creationId xmlns:p14="http://schemas.microsoft.com/office/powerpoint/2010/main" val="204081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030E-6AB1-4BBD-A04B-D102F092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38619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Redes nas organizações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FC7FE-3470-415F-B10C-DF8763A3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03258"/>
            <a:ext cx="9905999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São redes fechadas para as empresas, nos quais somente funcionários podem utiliza-las </a:t>
            </a:r>
            <a:r>
              <a:rPr lang="pt-BR" sz="2200" b="1" dirty="0"/>
              <a:t>(switch, ele consegue identificar quais computadores estão conectados a qual porta).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A717E2-DBEB-45B2-B555-0556B281F199}"/>
              </a:ext>
            </a:extLst>
          </p:cNvPr>
          <p:cNvSpPr/>
          <p:nvPr/>
        </p:nvSpPr>
        <p:spPr>
          <a:xfrm>
            <a:off x="1141411" y="3613211"/>
            <a:ext cx="9343117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/>
                </a:solidFill>
                <a:latin typeface="Arial Black" panose="020B0A04020102020204" pitchFamily="34" charset="0"/>
              </a:rPr>
              <a:t>Redes para as pessoas</a:t>
            </a: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CD63E5-C90E-4EC3-BFC3-FC0DE3F6C7B5}"/>
              </a:ext>
            </a:extLst>
          </p:cNvPr>
          <p:cNvSpPr/>
          <p:nvPr/>
        </p:nvSpPr>
        <p:spPr>
          <a:xfrm>
            <a:off x="1141413" y="4552480"/>
            <a:ext cx="9905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São redes que todos os usuários podem usar, é uma rede remota, como por exemplo: o </a:t>
            </a:r>
            <a:r>
              <a:rPr lang="pt-BR" sz="2200" dirty="0" err="1"/>
              <a:t>whatsapp</a:t>
            </a:r>
            <a:r>
              <a:rPr lang="pt-BR" sz="2200" dirty="0"/>
              <a:t>, bancos, lojas virtuais, entre outros</a:t>
            </a:r>
            <a:r>
              <a:rPr lang="pt-BR" sz="2200" dirty="0">
                <a:solidFill>
                  <a:schemeClr val="tx2"/>
                </a:solidFill>
              </a:rPr>
              <a:t>. </a:t>
            </a:r>
            <a:r>
              <a:rPr lang="pt-BR" sz="2200" b="1" dirty="0">
                <a:solidFill>
                  <a:schemeClr val="tx2"/>
                </a:solidFill>
              </a:rPr>
              <a:t>(hub, no qual, a única coisa que o aparelho sabe é que existe um dispositivo conectado em uma de suas portas.)</a:t>
            </a:r>
          </a:p>
        </p:txBody>
      </p:sp>
    </p:spTree>
    <p:extLst>
      <p:ext uri="{BB962C8B-B14F-4D97-AF65-F5344CB8AC3E}">
        <p14:creationId xmlns:p14="http://schemas.microsoft.com/office/powerpoint/2010/main" val="25348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BDCAF-F044-48CA-9F48-90B2C691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048" y="556374"/>
            <a:ext cx="9905998" cy="147857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Topologias de redes</a:t>
            </a:r>
            <a:endParaRPr lang="pt-BR" dirty="0"/>
          </a:p>
        </p:txBody>
      </p:sp>
      <p:pic>
        <p:nvPicPr>
          <p:cNvPr id="1026" name="Picture 2" descr="Topologia de rede: o que é, tipos e qual é melhor - Anlix">
            <a:extLst>
              <a:ext uri="{FF2B5EF4-FFF2-40B4-BE49-F238E27FC236}">
                <a16:creationId xmlns:a16="http://schemas.microsoft.com/office/drawing/2014/main" id="{FFA1FD1A-60A7-44CE-922D-894F44502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3" y="2109403"/>
            <a:ext cx="5294471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907611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761</TotalTime>
  <Words>1666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Arial Black</vt:lpstr>
      <vt:lpstr>Century Gothic</vt:lpstr>
      <vt:lpstr>Franklin Gothic Book</vt:lpstr>
      <vt:lpstr>Palatino Linotype</vt:lpstr>
      <vt:lpstr>Cortar</vt:lpstr>
      <vt:lpstr>Conceitos Básicos  de redes de computadores</vt:lpstr>
      <vt:lpstr>História</vt:lpstr>
      <vt:lpstr>História</vt:lpstr>
      <vt:lpstr>Apresentação do PowerPoint</vt:lpstr>
      <vt:lpstr>Comunicação de dados</vt:lpstr>
      <vt:lpstr>Comunicação de dados</vt:lpstr>
      <vt:lpstr>Comunicação de dados</vt:lpstr>
      <vt:lpstr>Redes nas organizações</vt:lpstr>
      <vt:lpstr>Topologias de redes</vt:lpstr>
      <vt:lpstr>Redes de difusão</vt:lpstr>
      <vt:lpstr>Categorias de redes</vt:lpstr>
      <vt:lpstr>Comutação por circuito</vt:lpstr>
      <vt:lpstr>Comutação de pacotes</vt:lpstr>
      <vt:lpstr>Conceito de protocolos</vt:lpstr>
      <vt:lpstr>Conceito de camadas</vt:lpstr>
      <vt:lpstr>Conceito de camadas</vt:lpstr>
      <vt:lpstr>Modelos osi</vt:lpstr>
      <vt:lpstr>Continuação osi</vt:lpstr>
      <vt:lpstr>Modelos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Básicos</dc:title>
  <dc:creator>ANA OLIVEIRA</dc:creator>
  <cp:lastModifiedBy>ANA OLIVEIRA</cp:lastModifiedBy>
  <cp:revision>57</cp:revision>
  <dcterms:created xsi:type="dcterms:W3CDTF">2023-04-12T14:37:21Z</dcterms:created>
  <dcterms:modified xsi:type="dcterms:W3CDTF">2023-05-03T12:37:46Z</dcterms:modified>
</cp:coreProperties>
</file>