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Narrow" charset="1" panose="020B0506020202020B04"/>
      <p:regular r:id="rId10"/>
    </p:embeddedFont>
    <p:embeddedFont>
      <p:font typeface="Archivo Narrow Bold" charset="1" panose="020B0806020202020B04"/>
      <p:regular r:id="rId11"/>
    </p:embeddedFont>
    <p:embeddedFont>
      <p:font typeface="Archivo Narrow Italics" charset="1" panose="020B0506020202090B04"/>
      <p:regular r:id="rId12"/>
    </p:embeddedFont>
    <p:embeddedFont>
      <p:font typeface="Archivo Narrow Bold Italics" charset="1" panose="020B0806020202090B04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Bold" charset="1" panose="00000600000000000000"/>
      <p:regular r:id="rId15"/>
    </p:embeddedFont>
    <p:embeddedFont>
      <p:font typeface="Open Sauce Light Italics" charset="1" panose="00000400000000000000"/>
      <p:regular r:id="rId16"/>
    </p:embeddedFont>
    <p:embeddedFont>
      <p:font typeface="Open Sauce Light Bold Italics" charset="1" panose="000006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7757" y="3402314"/>
            <a:ext cx="9945163" cy="175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334"/>
              </a:lnSpc>
            </a:pPr>
            <a:r>
              <a:rPr lang="en-US" sz="12699">
                <a:solidFill>
                  <a:srgbClr val="FF7C64"/>
                </a:solidFill>
                <a:latin typeface="Archivo Narrow"/>
              </a:rPr>
              <a:t>XISNOVE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2275" y="5076825"/>
            <a:ext cx="9945163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Light"/>
              </a:rPr>
              <a:t>Ana Júlia Teixeira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Light"/>
              </a:rPr>
              <a:t>Luiz Gustavo Santos 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Light"/>
              </a:rPr>
              <a:t>Matheus Felipe Pereira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Light"/>
              </a:rPr>
              <a:t>Vitória Santos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Light"/>
              </a:rPr>
              <a:t>Samuel Viana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631752" y="7479061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1579" y="-696048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52215" y="-485254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4271" y="3408370"/>
            <a:ext cx="1619458" cy="1557624"/>
          </a:xfrm>
          <a:custGeom>
            <a:avLst/>
            <a:gdLst/>
            <a:ahLst/>
            <a:cxnLst/>
            <a:rect r="r" b="b" t="t" l="l"/>
            <a:pathLst>
              <a:path h="1557624" w="1619458">
                <a:moveTo>
                  <a:pt x="0" y="0"/>
                </a:moveTo>
                <a:lnTo>
                  <a:pt x="1619458" y="0"/>
                </a:lnTo>
                <a:lnTo>
                  <a:pt x="1619458" y="1557624"/>
                </a:lnTo>
                <a:lnTo>
                  <a:pt x="0" y="15576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62275" y="2865104"/>
            <a:ext cx="833655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105">
                <a:solidFill>
                  <a:srgbClr val="FFFFFF"/>
                </a:solidFill>
                <a:latin typeface="Open Sauce Light Bold"/>
              </a:rPr>
              <a:t>PROJETO FINAL HACKATRUCK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2408"/>
            <a:ext cx="843359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69"/>
              </a:lnSpc>
            </a:pPr>
            <a:r>
              <a:rPr lang="en-US" sz="7224">
                <a:solidFill>
                  <a:srgbClr val="102B30"/>
                </a:solidFill>
                <a:latin typeface="Archivo Narrow"/>
              </a:rPr>
              <a:t>Problema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59708"/>
            <a:ext cx="1147479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0"/>
              </a:lnSpc>
            </a:pPr>
            <a:r>
              <a:rPr lang="en-US" sz="2900" spc="145">
                <a:solidFill>
                  <a:srgbClr val="FF7C64"/>
                </a:solidFill>
                <a:latin typeface="Open Sauce Light Bold"/>
              </a:rPr>
              <a:t>VIVEMOS EM UMA SOCIEDADE ONDE GARANTIR A SEGURANÇA URBANA É UM DESAFIO 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70514"/>
            <a:ext cx="9229615" cy="5296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4"/>
              </a:lnSpc>
            </a:pPr>
            <a:r>
              <a:rPr lang="en-US" sz="2400">
                <a:solidFill>
                  <a:srgbClr val="102B30"/>
                </a:solidFill>
                <a:latin typeface="Open Sauce Light"/>
              </a:rPr>
              <a:t>Infelizmente nem sempre temos informações suficientes sobre areas perigosas , isso coloca em risco a segurança dos moradores locais, turistas e de pessoas que transitam pela cidade.</a:t>
            </a:r>
          </a:p>
          <a:p>
            <a:pPr>
              <a:lnSpc>
                <a:spcPts val="4224"/>
              </a:lnSpc>
            </a:pPr>
            <a:r>
              <a:rPr lang="en-US" sz="2400">
                <a:solidFill>
                  <a:srgbClr val="102B30"/>
                </a:solidFill>
                <a:latin typeface="Open Sauce Light"/>
              </a:rPr>
              <a:t>Nosso aplicativo tem a proposta de fornecer dados atualizados sobre regiões perigosas. Infelizmente, a falta de acesso a informações sobre essas áreas dificulta que as pessoas planejem suas rotas, evitem estas e se mantenham seguras.</a:t>
            </a:r>
          </a:p>
          <a:p>
            <a:pPr>
              <a:lnSpc>
                <a:spcPts val="4224"/>
              </a:lnSpc>
            </a:pPr>
          </a:p>
          <a:p>
            <a:pPr>
              <a:lnSpc>
                <a:spcPts val="4224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857269" y="2153083"/>
            <a:ext cx="6402031" cy="6367110"/>
          </a:xfrm>
          <a:custGeom>
            <a:avLst/>
            <a:gdLst/>
            <a:ahLst/>
            <a:cxnLst/>
            <a:rect r="r" b="b" t="t" l="l"/>
            <a:pathLst>
              <a:path h="6367110" w="6402031">
                <a:moveTo>
                  <a:pt x="0" y="0"/>
                </a:moveTo>
                <a:lnTo>
                  <a:pt x="6402031" y="0"/>
                </a:lnTo>
                <a:lnTo>
                  <a:pt x="6402031" y="6367111"/>
                </a:lnTo>
                <a:lnTo>
                  <a:pt x="0" y="6367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70168" y="1990727"/>
            <a:ext cx="10473417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59"/>
              </a:lnSpc>
            </a:pPr>
            <a:r>
              <a:rPr lang="en-US" sz="9799">
                <a:solidFill>
                  <a:srgbClr val="FF7C64"/>
                </a:solidFill>
                <a:latin typeface="Archivo Narrow"/>
              </a:rPr>
              <a:t>Solução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70168" y="3816994"/>
            <a:ext cx="10473417" cy="3572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7"/>
              </a:lnSpc>
            </a:pPr>
            <a:r>
              <a:rPr lang="en-US" sz="2725">
                <a:solidFill>
                  <a:srgbClr val="FFFFFF"/>
                </a:solidFill>
                <a:latin typeface="Open Sauce Light"/>
              </a:rPr>
              <a:t>Nossa ideia tem a proposta de abordar esse problema, o aplicativo fornece um mapa interativo que visualmente apresenta a zona e o grau de perigo da localização do usuário , seja ela atual ou selecionada . Os dados são coletados através da experiência do usuário , que pode registrar onde e que tipo de ocorrência ele vivenciou, criando uma comunidade colaborativa o que promove a segurança coletiva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617663" y="2743202"/>
            <a:ext cx="6822551" cy="4800595"/>
          </a:xfrm>
          <a:custGeom>
            <a:avLst/>
            <a:gdLst/>
            <a:ahLst/>
            <a:cxnLst/>
            <a:rect r="r" b="b" t="t" l="l"/>
            <a:pathLst>
              <a:path h="4800595" w="6822551">
                <a:moveTo>
                  <a:pt x="0" y="0"/>
                </a:moveTo>
                <a:lnTo>
                  <a:pt x="6822552" y="0"/>
                </a:lnTo>
                <a:lnTo>
                  <a:pt x="6822552" y="4800596"/>
                </a:lnTo>
                <a:lnTo>
                  <a:pt x="0" y="4800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52739" y="-633684"/>
            <a:ext cx="5849492" cy="4115915"/>
          </a:xfrm>
          <a:custGeom>
            <a:avLst/>
            <a:gdLst/>
            <a:ahLst/>
            <a:cxnLst/>
            <a:rect r="r" b="b" t="t" l="l"/>
            <a:pathLst>
              <a:path h="4115915" w="5849492">
                <a:moveTo>
                  <a:pt x="0" y="0"/>
                </a:moveTo>
                <a:lnTo>
                  <a:pt x="5849492" y="0"/>
                </a:lnTo>
                <a:lnTo>
                  <a:pt x="5849492" y="4115915"/>
                </a:lnTo>
                <a:lnTo>
                  <a:pt x="0" y="411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938" y="6762107"/>
            <a:ext cx="2723859" cy="2723859"/>
          </a:xfrm>
          <a:custGeom>
            <a:avLst/>
            <a:gdLst/>
            <a:ahLst/>
            <a:cxnLst/>
            <a:rect r="r" b="b" t="t" l="l"/>
            <a:pathLst>
              <a:path h="2723859" w="2723859">
                <a:moveTo>
                  <a:pt x="0" y="0"/>
                </a:moveTo>
                <a:lnTo>
                  <a:pt x="2723860" y="0"/>
                </a:lnTo>
                <a:lnTo>
                  <a:pt x="2723860" y="2723859"/>
                </a:lnTo>
                <a:lnTo>
                  <a:pt x="0" y="2723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53626" y="6762107"/>
            <a:ext cx="2723859" cy="2723859"/>
          </a:xfrm>
          <a:custGeom>
            <a:avLst/>
            <a:gdLst/>
            <a:ahLst/>
            <a:cxnLst/>
            <a:rect r="r" b="b" t="t" l="l"/>
            <a:pathLst>
              <a:path h="2723859" w="2723859">
                <a:moveTo>
                  <a:pt x="0" y="0"/>
                </a:moveTo>
                <a:lnTo>
                  <a:pt x="2723859" y="0"/>
                </a:lnTo>
                <a:lnTo>
                  <a:pt x="2723859" y="2723859"/>
                </a:lnTo>
                <a:lnTo>
                  <a:pt x="0" y="27238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26614" y="6762107"/>
            <a:ext cx="2723859" cy="2723859"/>
          </a:xfrm>
          <a:custGeom>
            <a:avLst/>
            <a:gdLst/>
            <a:ahLst/>
            <a:cxnLst/>
            <a:rect r="r" b="b" t="t" l="l"/>
            <a:pathLst>
              <a:path h="2723859" w="2723859">
                <a:moveTo>
                  <a:pt x="0" y="0"/>
                </a:moveTo>
                <a:lnTo>
                  <a:pt x="2723859" y="0"/>
                </a:lnTo>
                <a:lnTo>
                  <a:pt x="2723859" y="2723859"/>
                </a:lnTo>
                <a:lnTo>
                  <a:pt x="0" y="27238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46273" y="6762107"/>
            <a:ext cx="2723859" cy="2723859"/>
          </a:xfrm>
          <a:custGeom>
            <a:avLst/>
            <a:gdLst/>
            <a:ahLst/>
            <a:cxnLst/>
            <a:rect r="r" b="b" t="t" l="l"/>
            <a:pathLst>
              <a:path h="2723859" w="2723859">
                <a:moveTo>
                  <a:pt x="0" y="0"/>
                </a:moveTo>
                <a:lnTo>
                  <a:pt x="2723860" y="0"/>
                </a:lnTo>
                <a:lnTo>
                  <a:pt x="2723860" y="2723859"/>
                </a:lnTo>
                <a:lnTo>
                  <a:pt x="0" y="27238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14749"/>
            <a:ext cx="11404772" cy="140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31"/>
              </a:lnSpc>
            </a:pPr>
            <a:r>
              <a:rPr lang="en-US" sz="9193">
                <a:solidFill>
                  <a:srgbClr val="102B30"/>
                </a:solidFill>
                <a:latin typeface="Archivo Narrow"/>
              </a:rPr>
              <a:t>Tecnologias utilizadas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900483"/>
            <a:ext cx="1140477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74"/>
              </a:lnSpc>
            </a:pPr>
            <a:r>
              <a:rPr lang="en-US" sz="2499">
                <a:solidFill>
                  <a:srgbClr val="FF7C64"/>
                </a:solidFill>
                <a:latin typeface="Open Sauce Bold"/>
              </a:rPr>
              <a:t>Recursos tecnológicos envolvidos no desenvolvimento do projeto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98208" y="4031949"/>
            <a:ext cx="4310914" cy="2349158"/>
            <a:chOff x="0" y="0"/>
            <a:chExt cx="5747885" cy="313221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5747885" cy="493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300">
                  <a:solidFill>
                    <a:srgbClr val="102B30"/>
                  </a:solidFill>
                  <a:latin typeface="Open Sauce Bold"/>
                </a:rPr>
                <a:t>SWIFT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24951"/>
              <a:ext cx="5747885" cy="2026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1950">
                  <a:solidFill>
                    <a:srgbClr val="102B30"/>
                  </a:solidFill>
                  <a:latin typeface="Open Sauce Light"/>
                </a:rPr>
                <a:t>A linguagem foi utilizada para elaborar a parte visual do programa, foi utilizado MAPKIT e Core Location</a:t>
              </a:r>
            </a:p>
            <a:p>
              <a:pPr>
                <a:lnSpc>
                  <a:spcPts val="3120"/>
                </a:lnSpc>
              </a:pPr>
              <a:r>
                <a:rPr lang="en-US" sz="1950">
                  <a:solidFill>
                    <a:srgbClr val="102B30"/>
                  </a:solidFill>
                  <a:latin typeface="Open Sauce Light"/>
                </a:rPr>
                <a:t> para o mapa da tela principal.</a:t>
              </a:r>
              <a:r>
                <a:rPr lang="en-US" sz="1950">
                  <a:solidFill>
                    <a:srgbClr val="102B30"/>
                  </a:solidFill>
                  <a:latin typeface="Open Sauce Light"/>
                </a:rPr>
                <a:t>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88543" y="4031949"/>
            <a:ext cx="4310914" cy="2053883"/>
            <a:chOff x="0" y="0"/>
            <a:chExt cx="5747885" cy="273851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5747885" cy="493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300">
                  <a:solidFill>
                    <a:srgbClr val="102B30"/>
                  </a:solidFill>
                  <a:latin typeface="Open Sauce Bold"/>
                </a:rPr>
                <a:t>NODE-RED E POST-MAN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44001"/>
              <a:ext cx="5747885" cy="176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1725">
                  <a:solidFill>
                    <a:srgbClr val="102B30"/>
                  </a:solidFill>
                  <a:latin typeface="Open Sauce Light"/>
                </a:rPr>
                <a:t>O NODE-RED foi utilizado para criar o fluxo para salvar as ocorrências no banco. O POST-MAN foi utilizado para executar esse fluxo.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78879" y="4031949"/>
            <a:ext cx="4310914" cy="1590968"/>
            <a:chOff x="0" y="0"/>
            <a:chExt cx="5747885" cy="212129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5747885" cy="493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102B30"/>
                  </a:solidFill>
                  <a:latin typeface="Open Sauce Bold"/>
                </a:rPr>
                <a:t>IBM-CLOUD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68131"/>
              <a:ext cx="5747885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1875">
                  <a:solidFill>
                    <a:srgbClr val="102B30"/>
                  </a:solidFill>
                  <a:latin typeface="Open Sauce Light"/>
                </a:rPr>
                <a:t>Usado como banco para armazenar as ocorrências 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2383" y="1771650"/>
            <a:ext cx="3559894" cy="7710963"/>
          </a:xfrm>
          <a:custGeom>
            <a:avLst/>
            <a:gdLst/>
            <a:ahLst/>
            <a:cxnLst/>
            <a:rect r="r" b="b" t="t" l="l"/>
            <a:pathLst>
              <a:path h="7710963" w="3559894">
                <a:moveTo>
                  <a:pt x="0" y="0"/>
                </a:moveTo>
                <a:lnTo>
                  <a:pt x="3559895" y="0"/>
                </a:lnTo>
                <a:lnTo>
                  <a:pt x="3559895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64053" y="1771650"/>
            <a:ext cx="3559894" cy="7710963"/>
          </a:xfrm>
          <a:custGeom>
            <a:avLst/>
            <a:gdLst/>
            <a:ahLst/>
            <a:cxnLst/>
            <a:rect r="r" b="b" t="t" l="l"/>
            <a:pathLst>
              <a:path h="7710963" w="3559894">
                <a:moveTo>
                  <a:pt x="0" y="0"/>
                </a:moveTo>
                <a:lnTo>
                  <a:pt x="3559894" y="0"/>
                </a:lnTo>
                <a:lnTo>
                  <a:pt x="3559894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99406" y="1771650"/>
            <a:ext cx="3559894" cy="7710963"/>
          </a:xfrm>
          <a:custGeom>
            <a:avLst/>
            <a:gdLst/>
            <a:ahLst/>
            <a:cxnLst/>
            <a:rect r="r" b="b" t="t" l="l"/>
            <a:pathLst>
              <a:path h="7710963" w="3559894">
                <a:moveTo>
                  <a:pt x="0" y="0"/>
                </a:moveTo>
                <a:lnTo>
                  <a:pt x="3559894" y="0"/>
                </a:lnTo>
                <a:lnTo>
                  <a:pt x="3559894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62509" y="352425"/>
            <a:ext cx="1962983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8800">
                <a:solidFill>
                  <a:srgbClr val="FF7C64"/>
                </a:solidFill>
                <a:latin typeface="Archivo Narrow"/>
              </a:rPr>
              <a:t>telas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49285" y="1771650"/>
            <a:ext cx="3559894" cy="7710963"/>
          </a:xfrm>
          <a:custGeom>
            <a:avLst/>
            <a:gdLst/>
            <a:ahLst/>
            <a:cxnLst/>
            <a:rect r="r" b="b" t="t" l="l"/>
            <a:pathLst>
              <a:path h="7710963" w="3559894">
                <a:moveTo>
                  <a:pt x="0" y="0"/>
                </a:moveTo>
                <a:lnTo>
                  <a:pt x="3559894" y="0"/>
                </a:lnTo>
                <a:lnTo>
                  <a:pt x="3559894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53370" y="1771650"/>
            <a:ext cx="3559894" cy="7710963"/>
          </a:xfrm>
          <a:custGeom>
            <a:avLst/>
            <a:gdLst/>
            <a:ahLst/>
            <a:cxnLst/>
            <a:rect r="r" b="b" t="t" l="l"/>
            <a:pathLst>
              <a:path h="7710963" w="3559894">
                <a:moveTo>
                  <a:pt x="0" y="0"/>
                </a:moveTo>
                <a:lnTo>
                  <a:pt x="3559894" y="0"/>
                </a:lnTo>
                <a:lnTo>
                  <a:pt x="3559894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34630" y="352425"/>
            <a:ext cx="2018739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8800">
                <a:solidFill>
                  <a:srgbClr val="FF7C64"/>
                </a:solidFill>
                <a:latin typeface="Archivo Narrow"/>
              </a:rPr>
              <a:t>telas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DAFl0FPgaAQ</dc:identifier>
  <dcterms:modified xsi:type="dcterms:W3CDTF">2011-08-01T06:04:30Z</dcterms:modified>
  <cp:revision>1</cp:revision>
  <dc:title>slides</dc:title>
</cp:coreProperties>
</file>