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efault">
    <p:spTree>
      <p:nvGrpSpPr>
        <p:cNvPr id="1" name=""/>
        <p:cNvGrpSpPr/>
        <p:nvPr/>
      </p:nvGrpSpPr>
      <p:grpSpPr>
        <a:xfrm>
          <a:off x="0" y="0"/>
          <a:ext cx="0" cy="0"/>
          <a:chOff x="0" y="0"/>
          <a:chExt cx="0" cy="0"/>
        </a:xfrm>
      </p:grpSpPr>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28" name="Line"/>
          <p:cNvSpPr/>
          <p:nvPr/>
        </p:nvSpPr>
        <p:spPr>
          <a:xfrm>
            <a:off x="9377362" y="4762"/>
            <a:ext cx="1219201" cy="6853238"/>
          </a:xfrm>
          <a:prstGeom prst="line">
            <a:avLst/>
          </a:prstGeom>
          <a:ln>
            <a:solidFill>
              <a:srgbClr val="5FCAEE"/>
            </a:solidFill>
          </a:ln>
        </p:spPr>
        <p:txBody>
          <a:bodyPr lIns="45719" rIns="45719"/>
          <a:lstStyle/>
          <a:p>
            <a:endParaRPr/>
          </a:p>
        </p:txBody>
      </p:sp>
      <p:sp>
        <p:nvSpPr>
          <p:cNvPr id="29" name="Line"/>
          <p:cNvSpPr/>
          <p:nvPr/>
        </p:nvSpPr>
        <p:spPr>
          <a:xfrm flipH="1">
            <a:off x="7448549" y="3694112"/>
            <a:ext cx="4743452" cy="3163889"/>
          </a:xfrm>
          <a:prstGeom prst="line">
            <a:avLst/>
          </a:prstGeom>
          <a:ln>
            <a:solidFill>
              <a:srgbClr val="5FCAEE"/>
            </a:solidFill>
          </a:ln>
        </p:spPr>
        <p:txBody>
          <a:bodyPr lIns="45719" rIns="45719"/>
          <a:lstStyle/>
          <a:p>
            <a:endParaRPr/>
          </a:p>
        </p:txBody>
      </p:sp>
      <p:sp>
        <p:nvSpPr>
          <p:cNvPr id="30" name="Triangle"/>
          <p:cNvSpPr/>
          <p:nvPr/>
        </p:nvSpPr>
        <p:spPr>
          <a:xfrm>
            <a:off x="0" y="4010025"/>
            <a:ext cx="447675" cy="28479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endParaRP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9377362" y="4762"/>
            <a:ext cx="1219201" cy="6853238"/>
          </a:xfrm>
          <a:prstGeom prst="line">
            <a:avLst/>
          </a:prstGeom>
          <a:ln>
            <a:solidFill>
              <a:srgbClr val="5FCAEE"/>
            </a:solidFill>
          </a:ln>
        </p:spPr>
        <p:txBody>
          <a:bodyPr lIns="45719" rIns="45719"/>
          <a:lstStyle/>
          <a:p>
            <a:endParaRPr/>
          </a:p>
        </p:txBody>
      </p:sp>
      <p:sp>
        <p:nvSpPr>
          <p:cNvPr id="3" name="Line"/>
          <p:cNvSpPr/>
          <p:nvPr/>
        </p:nvSpPr>
        <p:spPr>
          <a:xfrm flipH="1">
            <a:off x="7448549" y="3694112"/>
            <a:ext cx="4743452" cy="3163889"/>
          </a:xfrm>
          <a:prstGeom prst="line">
            <a:avLst/>
          </a:prstGeom>
          <a:ln>
            <a:solidFill>
              <a:srgbClr val="5FCAEE"/>
            </a:solidFill>
          </a:ln>
        </p:spPr>
        <p:txBody>
          <a:bodyPr lIns="45719" rIns="45719"/>
          <a:lstStyle/>
          <a:p>
            <a:endParaRPr/>
          </a:p>
        </p:txBody>
      </p:sp>
      <p:sp>
        <p:nvSpPr>
          <p:cNvPr id="4" name="Shape"/>
          <p:cNvSpPr/>
          <p:nvPr/>
        </p:nvSpPr>
        <p:spPr>
          <a:xfrm>
            <a:off x="9182100" y="0"/>
            <a:ext cx="3009901" cy="6858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671" y="0"/>
                </a:lnTo>
                <a:lnTo>
                  <a:pt x="0" y="21600"/>
                </a:lnTo>
                <a:lnTo>
                  <a:pt x="21600" y="21600"/>
                </a:lnTo>
                <a:lnTo>
                  <a:pt x="21600" y="0"/>
                </a:lnTo>
                <a:close/>
              </a:path>
            </a:pathLst>
          </a:custGeom>
          <a:solidFill>
            <a:srgbClr val="5FCAEE">
              <a:alpha val="36077"/>
            </a:srgbClr>
          </a:solidFill>
          <a:ln w="12700">
            <a:miter lim="400000"/>
          </a:ln>
        </p:spPr>
        <p:txBody>
          <a:bodyPr lIns="45719" rIns="45719"/>
          <a:lstStyle/>
          <a:p>
            <a:endParaRPr/>
          </a:p>
        </p:txBody>
      </p:sp>
      <p:sp>
        <p:nvSpPr>
          <p:cNvPr id="5" name="Shape"/>
          <p:cNvSpPr/>
          <p:nvPr/>
        </p:nvSpPr>
        <p:spPr>
          <a:xfrm>
            <a:off x="9602787" y="0"/>
            <a:ext cx="2589213" cy="6858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085" y="21600"/>
                </a:lnTo>
                <a:lnTo>
                  <a:pt x="21600" y="21600"/>
                </a:lnTo>
                <a:lnTo>
                  <a:pt x="21600" y="0"/>
                </a:lnTo>
                <a:close/>
              </a:path>
            </a:pathLst>
          </a:custGeom>
          <a:solidFill>
            <a:srgbClr val="5FCAEE">
              <a:alpha val="19999"/>
            </a:srgbClr>
          </a:solidFill>
          <a:ln w="12700">
            <a:miter lim="400000"/>
          </a:ln>
        </p:spPr>
        <p:txBody>
          <a:bodyPr lIns="45719" rIns="45719"/>
          <a:lstStyle/>
          <a:p>
            <a:endParaRPr/>
          </a:p>
        </p:txBody>
      </p:sp>
      <p:sp>
        <p:nvSpPr>
          <p:cNvPr id="6" name="Triangle"/>
          <p:cNvSpPr/>
          <p:nvPr/>
        </p:nvSpPr>
        <p:spPr>
          <a:xfrm>
            <a:off x="8934450" y="3048000"/>
            <a:ext cx="3257550" cy="3810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17AFE3">
              <a:alpha val="65881"/>
            </a:srgbClr>
          </a:solidFill>
          <a:ln w="12700">
            <a:miter lim="400000"/>
          </a:ln>
        </p:spPr>
        <p:txBody>
          <a:bodyPr lIns="45719" rIns="45719"/>
          <a:lstStyle/>
          <a:p>
            <a:endParaRPr/>
          </a:p>
        </p:txBody>
      </p:sp>
      <p:sp>
        <p:nvSpPr>
          <p:cNvPr id="7" name="Shape"/>
          <p:cNvSpPr/>
          <p:nvPr/>
        </p:nvSpPr>
        <p:spPr>
          <a:xfrm>
            <a:off x="9337675" y="0"/>
            <a:ext cx="2854325" cy="6858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8693" y="21600"/>
                </a:lnTo>
                <a:lnTo>
                  <a:pt x="21600" y="21600"/>
                </a:lnTo>
                <a:lnTo>
                  <a:pt x="21600" y="0"/>
                </a:lnTo>
                <a:close/>
              </a:path>
            </a:pathLst>
          </a:custGeom>
          <a:solidFill>
            <a:srgbClr val="17AFE3">
              <a:alpha val="50195"/>
            </a:srgbClr>
          </a:solidFill>
          <a:ln w="12700">
            <a:miter lim="400000"/>
          </a:ln>
        </p:spPr>
        <p:txBody>
          <a:bodyPr lIns="45719" rIns="45719"/>
          <a:lstStyle/>
          <a:p>
            <a:endParaRPr/>
          </a:p>
        </p:txBody>
      </p:sp>
      <p:sp>
        <p:nvSpPr>
          <p:cNvPr id="8" name="Shape"/>
          <p:cNvSpPr/>
          <p:nvPr/>
        </p:nvSpPr>
        <p:spPr>
          <a:xfrm>
            <a:off x="10896600" y="0"/>
            <a:ext cx="1295400" cy="6858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049" y="0"/>
                </a:lnTo>
                <a:lnTo>
                  <a:pt x="0" y="21600"/>
                </a:lnTo>
                <a:lnTo>
                  <a:pt x="21600" y="21600"/>
                </a:lnTo>
                <a:lnTo>
                  <a:pt x="21600" y="0"/>
                </a:lnTo>
                <a:close/>
              </a:path>
            </a:pathLst>
          </a:custGeom>
          <a:solidFill>
            <a:srgbClr val="2D83C3">
              <a:alpha val="70195"/>
            </a:srgbClr>
          </a:solidFill>
          <a:ln w="12700">
            <a:miter lim="400000"/>
          </a:ln>
        </p:spPr>
        <p:txBody>
          <a:bodyPr lIns="45719" rIns="45719"/>
          <a:lstStyle/>
          <a:p>
            <a:endParaRPr/>
          </a:p>
        </p:txBody>
      </p:sp>
      <p:sp>
        <p:nvSpPr>
          <p:cNvPr id="9" name="Shape"/>
          <p:cNvSpPr/>
          <p:nvPr/>
        </p:nvSpPr>
        <p:spPr>
          <a:xfrm>
            <a:off x="10936287" y="0"/>
            <a:ext cx="1255714" cy="6858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9171" y="21600"/>
                </a:lnTo>
                <a:lnTo>
                  <a:pt x="21600" y="21600"/>
                </a:lnTo>
                <a:lnTo>
                  <a:pt x="21600" y="0"/>
                </a:lnTo>
                <a:close/>
              </a:path>
            </a:pathLst>
          </a:custGeom>
          <a:solidFill>
            <a:srgbClr val="226192">
              <a:alpha val="79998"/>
            </a:srgbClr>
          </a:solidFill>
          <a:ln w="12700">
            <a:miter lim="400000"/>
          </a:ln>
        </p:spPr>
        <p:txBody>
          <a:bodyPr lIns="45719" rIns="45719"/>
          <a:lstStyle/>
          <a:p>
            <a:endParaRPr/>
          </a:p>
        </p:txBody>
      </p:sp>
      <p:sp>
        <p:nvSpPr>
          <p:cNvPr id="10" name="Triangle"/>
          <p:cNvSpPr/>
          <p:nvPr/>
        </p:nvSpPr>
        <p:spPr>
          <a:xfrm>
            <a:off x="10372725" y="3590925"/>
            <a:ext cx="1819275" cy="32670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17AFE3">
              <a:alpha val="65881"/>
            </a:srgbClr>
          </a:solidFill>
          <a:ln w="12700">
            <a:miter lim="400000"/>
          </a:ln>
        </p:spPr>
        <p:txBody>
          <a:bodyPr lIns="45719" rIns="45719"/>
          <a:lstStyle/>
          <a:p>
            <a:endParaRPr/>
          </a:p>
        </p:txBody>
      </p:sp>
      <p:sp>
        <p:nvSpPr>
          <p:cNvPr id="11" name="Triangle"/>
          <p:cNvSpPr/>
          <p:nvPr/>
        </p:nvSpPr>
        <p:spPr>
          <a:xfrm>
            <a:off x="0" y="4010025"/>
            <a:ext cx="447675" cy="28479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endParaRPr/>
          </a:p>
        </p:txBody>
      </p:sp>
      <p:sp>
        <p:nvSpPr>
          <p:cNvPr id="12"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1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1353800" y="6473825"/>
            <a:ext cx="197322" cy="152400"/>
          </a:xfrm>
          <a:prstGeom prst="rect">
            <a:avLst/>
          </a:prstGeom>
          <a:ln w="12700">
            <a:miter lim="400000"/>
          </a:ln>
        </p:spPr>
        <p:txBody>
          <a:bodyPr wrap="none" lIns="0" tIns="0" rIns="0" bIns="0">
            <a:spAutoFit/>
          </a:bodyPr>
          <a:lstStyle>
            <a:lvl1pPr indent="38100">
              <a:defRPr sz="1100">
                <a:solidFill>
                  <a:srgbClr val="2D936B"/>
                </a:solidFill>
                <a:latin typeface="Trebuchet MS"/>
                <a:ea typeface="Trebuchet MS"/>
                <a:cs typeface="Trebuchet MS"/>
                <a:sym typeface="Trebuchet M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914400" rtl="0" latinLnBrk="0">
        <a:lnSpc>
          <a:spcPct val="100000"/>
        </a:lnSpc>
        <a:spcBef>
          <a:spcPts val="0"/>
        </a:spcBef>
        <a:spcAft>
          <a:spcPts val="0"/>
        </a:spcAft>
        <a:buClrTx/>
        <a:buSzTx/>
        <a:buFontTx/>
        <a:buNone/>
        <a:tabLst/>
        <a:defRPr sz="4800" b="1" i="0" u="none" strike="noStrike" cap="none" spc="0" baseline="0">
          <a:solidFill>
            <a:srgbClr val="000000"/>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sz="4800" b="1" i="0" u="none" strike="noStrike" cap="none" spc="0" baseline="0">
          <a:solidFill>
            <a:srgbClr val="000000"/>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sz="4800" b="1" i="0" u="none" strike="noStrike" cap="none" spc="0" baseline="0">
          <a:solidFill>
            <a:srgbClr val="000000"/>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sz="4800" b="1" i="0" u="none" strike="noStrike" cap="none" spc="0" baseline="0">
          <a:solidFill>
            <a:srgbClr val="000000"/>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sz="4800" b="1" i="0" u="none" strike="noStrike" cap="none" spc="0" baseline="0">
          <a:solidFill>
            <a:srgbClr val="000000"/>
          </a:solidFill>
          <a:uFillTx/>
          <a:latin typeface="Trebuchet MS"/>
          <a:ea typeface="Trebuchet MS"/>
          <a:cs typeface="Trebuchet MS"/>
          <a:sym typeface="Trebuchet MS"/>
        </a:defRPr>
      </a:lvl5pPr>
      <a:lvl6pPr marL="0" marR="0" indent="457200" algn="l" defTabSz="914400" rtl="0" latinLnBrk="0">
        <a:lnSpc>
          <a:spcPct val="100000"/>
        </a:lnSpc>
        <a:spcBef>
          <a:spcPts val="0"/>
        </a:spcBef>
        <a:spcAft>
          <a:spcPts val="0"/>
        </a:spcAft>
        <a:buClrTx/>
        <a:buSzTx/>
        <a:buFontTx/>
        <a:buNone/>
        <a:tabLst/>
        <a:defRPr sz="4800" b="1" i="0" u="none" strike="noStrike" cap="none" spc="0" baseline="0">
          <a:solidFill>
            <a:srgbClr val="000000"/>
          </a:solidFill>
          <a:uFillTx/>
          <a:latin typeface="Trebuchet MS"/>
          <a:ea typeface="Trebuchet MS"/>
          <a:cs typeface="Trebuchet MS"/>
          <a:sym typeface="Trebuchet MS"/>
        </a:defRPr>
      </a:lvl6pPr>
      <a:lvl7pPr marL="0" marR="0" indent="914400" algn="l" defTabSz="914400" rtl="0" latinLnBrk="0">
        <a:lnSpc>
          <a:spcPct val="100000"/>
        </a:lnSpc>
        <a:spcBef>
          <a:spcPts val="0"/>
        </a:spcBef>
        <a:spcAft>
          <a:spcPts val="0"/>
        </a:spcAft>
        <a:buClrTx/>
        <a:buSzTx/>
        <a:buFontTx/>
        <a:buNone/>
        <a:tabLst/>
        <a:defRPr sz="4800" b="1" i="0" u="none" strike="noStrike" cap="none" spc="0" baseline="0">
          <a:solidFill>
            <a:srgbClr val="000000"/>
          </a:solidFill>
          <a:uFillTx/>
          <a:latin typeface="Trebuchet MS"/>
          <a:ea typeface="Trebuchet MS"/>
          <a:cs typeface="Trebuchet MS"/>
          <a:sym typeface="Trebuchet MS"/>
        </a:defRPr>
      </a:lvl7pPr>
      <a:lvl8pPr marL="0" marR="0" indent="1371600" algn="l" defTabSz="914400" rtl="0" latinLnBrk="0">
        <a:lnSpc>
          <a:spcPct val="100000"/>
        </a:lnSpc>
        <a:spcBef>
          <a:spcPts val="0"/>
        </a:spcBef>
        <a:spcAft>
          <a:spcPts val="0"/>
        </a:spcAft>
        <a:buClrTx/>
        <a:buSzTx/>
        <a:buFontTx/>
        <a:buNone/>
        <a:tabLst/>
        <a:defRPr sz="4800" b="1" i="0" u="none" strike="noStrike" cap="none" spc="0" baseline="0">
          <a:solidFill>
            <a:srgbClr val="000000"/>
          </a:solidFill>
          <a:uFillTx/>
          <a:latin typeface="Trebuchet MS"/>
          <a:ea typeface="Trebuchet MS"/>
          <a:cs typeface="Trebuchet MS"/>
          <a:sym typeface="Trebuchet MS"/>
        </a:defRPr>
      </a:lvl8pPr>
      <a:lvl9pPr marL="0" marR="0" indent="1828800" algn="l" defTabSz="914400" rtl="0" latinLnBrk="0">
        <a:lnSpc>
          <a:spcPct val="100000"/>
        </a:lnSpc>
        <a:spcBef>
          <a:spcPts val="0"/>
        </a:spcBef>
        <a:spcAft>
          <a:spcPts val="0"/>
        </a:spcAft>
        <a:buClrTx/>
        <a:buSzTx/>
        <a:buFontTx/>
        <a:buNone/>
        <a:tabLst/>
        <a:defRPr sz="4800" b="1" i="0" u="none" strike="noStrike" cap="none" spc="0" baseline="0">
          <a:solidFill>
            <a:srgbClr val="000000"/>
          </a:solidFill>
          <a:uFillTx/>
          <a:latin typeface="Trebuchet MS"/>
          <a:ea typeface="Trebuchet MS"/>
          <a:cs typeface="Trebuchet MS"/>
          <a:sym typeface="Trebuchet MS"/>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5pPr>
      <a:lvl6pPr marL="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6pPr>
      <a:lvl7pPr marL="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7pPr>
      <a:lvl8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8pPr>
      <a:lvl9pPr marL="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Calibri"/>
        </a:defRPr>
      </a:lvl9pPr>
    </p:bodyStyle>
    <p:otherStyle>
      <a:lvl1pPr marL="0" marR="0" indent="3810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Trebuchet MS"/>
        </a:defRPr>
      </a:lvl1pPr>
      <a:lvl2pPr marL="0" marR="0" indent="3810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Trebuchet MS"/>
        </a:defRPr>
      </a:lvl2pPr>
      <a:lvl3pPr marL="0" marR="0" indent="3810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Trebuchet MS"/>
        </a:defRPr>
      </a:lvl3pPr>
      <a:lvl4pPr marL="0" marR="0" indent="3810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Trebuchet MS"/>
        </a:defRPr>
      </a:lvl4pPr>
      <a:lvl5pPr marL="0" marR="0" indent="3810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Trebuchet MS"/>
        </a:defRPr>
      </a:lvl5pPr>
      <a:lvl6pPr marL="0" marR="0" indent="3810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Trebuchet MS"/>
        </a:defRPr>
      </a:lvl6pPr>
      <a:lvl7pPr marL="0" marR="0" indent="3810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Trebuchet MS"/>
        </a:defRPr>
      </a:lvl7pPr>
      <a:lvl8pPr marL="0" marR="0" indent="3810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Trebuchet MS"/>
        </a:defRPr>
      </a:lvl8pPr>
      <a:lvl9pPr marL="0" marR="0" indent="38100" algn="l" defTabSz="914400" rtl="0" latinLnBrk="0">
        <a:lnSpc>
          <a:spcPct val="100000"/>
        </a:lnSpc>
        <a:spcBef>
          <a:spcPts val="0"/>
        </a:spcBef>
        <a:spcAft>
          <a:spcPts val="0"/>
        </a:spcAft>
        <a:buClrTx/>
        <a:buSzTx/>
        <a:buFontTx/>
        <a:buNone/>
        <a:tabLst/>
        <a:defRPr sz="1100" b="0" i="0" u="none" strike="noStrike" cap="none" spc="0" baseline="0">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p:cNvGrpSpPr/>
          <p:nvPr/>
        </p:nvGrpSpPr>
        <p:grpSpPr>
          <a:xfrm>
            <a:off x="876298" y="990599"/>
            <a:ext cx="1743078" cy="1333501"/>
            <a:chOff x="-1" y="-1"/>
            <a:chExt cx="1743076" cy="1333501"/>
          </a:xfrm>
        </p:grpSpPr>
        <p:sp>
          <p:nvSpPr>
            <p:cNvPr id="47" name="Shape"/>
            <p:cNvSpPr/>
            <p:nvPr/>
          </p:nvSpPr>
          <p:spPr>
            <a:xfrm>
              <a:off x="-2" y="276225"/>
              <a:ext cx="1228728" cy="1057276"/>
            </a:xfrm>
            <a:custGeom>
              <a:avLst/>
              <a:gdLst/>
              <a:ahLst/>
              <a:cxnLst>
                <a:cxn ang="0">
                  <a:pos x="wd2" y="hd2"/>
                </a:cxn>
                <a:cxn ang="5400000">
                  <a:pos x="wd2" y="hd2"/>
                </a:cxn>
                <a:cxn ang="10800000">
                  <a:pos x="wd2" y="hd2"/>
                </a:cxn>
                <a:cxn ang="16200000">
                  <a:pos x="wd2" y="hd2"/>
                </a:cxn>
              </a:cxnLst>
              <a:rect l="0" t="0" r="r" b="b"/>
              <a:pathLst>
                <a:path w="21600" h="21600" extrusionOk="0">
                  <a:moveTo>
                    <a:pt x="16954" y="0"/>
                  </a:moveTo>
                  <a:lnTo>
                    <a:pt x="4646" y="0"/>
                  </a:lnTo>
                  <a:lnTo>
                    <a:pt x="0" y="10801"/>
                  </a:lnTo>
                  <a:lnTo>
                    <a:pt x="4646" y="21600"/>
                  </a:lnTo>
                  <a:lnTo>
                    <a:pt x="16954" y="21600"/>
                  </a:lnTo>
                  <a:lnTo>
                    <a:pt x="21600" y="10801"/>
                  </a:lnTo>
                  <a:lnTo>
                    <a:pt x="16954" y="0"/>
                  </a:lnTo>
                  <a:close/>
                </a:path>
              </a:pathLst>
            </a:custGeom>
            <a:solidFill>
              <a:srgbClr val="5FCAEE"/>
            </a:solidFill>
            <a:ln w="12700" cap="flat">
              <a:noFill/>
              <a:miter lim="400000"/>
            </a:ln>
            <a:effectLst/>
          </p:spPr>
          <p:txBody>
            <a:bodyPr wrap="square" lIns="45719" tIns="45719" rIns="45719" bIns="45719" numCol="1" anchor="t">
              <a:noAutofit/>
            </a:bodyPr>
            <a:lstStyle/>
            <a:p>
              <a:endParaRPr/>
            </a:p>
          </p:txBody>
        </p:sp>
        <p:sp>
          <p:nvSpPr>
            <p:cNvPr id="48" name="Shape"/>
            <p:cNvSpPr/>
            <p:nvPr/>
          </p:nvSpPr>
          <p:spPr>
            <a:xfrm>
              <a:off x="1095375" y="-2"/>
              <a:ext cx="647701" cy="561978"/>
            </a:xfrm>
            <a:custGeom>
              <a:avLst/>
              <a:gdLst/>
              <a:ahLst/>
              <a:cxnLst>
                <a:cxn ang="0">
                  <a:pos x="wd2" y="hd2"/>
                </a:cxn>
                <a:cxn ang="5400000">
                  <a:pos x="wd2" y="hd2"/>
                </a:cxn>
                <a:cxn ang="10800000">
                  <a:pos x="wd2" y="hd2"/>
                </a:cxn>
                <a:cxn ang="16200000">
                  <a:pos x="wd2" y="hd2"/>
                </a:cxn>
              </a:cxnLst>
              <a:rect l="0" t="0" r="r" b="b"/>
              <a:pathLst>
                <a:path w="21600" h="21600" extrusionOk="0">
                  <a:moveTo>
                    <a:pt x="16916" y="0"/>
                  </a:moveTo>
                  <a:lnTo>
                    <a:pt x="4684" y="0"/>
                  </a:lnTo>
                  <a:lnTo>
                    <a:pt x="0" y="10798"/>
                  </a:lnTo>
                  <a:lnTo>
                    <a:pt x="4684" y="21600"/>
                  </a:lnTo>
                  <a:lnTo>
                    <a:pt x="16916" y="21600"/>
                  </a:lnTo>
                  <a:lnTo>
                    <a:pt x="21600" y="10798"/>
                  </a:lnTo>
                  <a:lnTo>
                    <a:pt x="16916" y="0"/>
                  </a:lnTo>
                  <a:close/>
                </a:path>
              </a:pathLst>
            </a:custGeom>
            <a:solidFill>
              <a:srgbClr val="2D936B"/>
            </a:solidFill>
            <a:ln w="12700" cap="flat">
              <a:noFill/>
              <a:miter lim="400000"/>
            </a:ln>
            <a:effectLst/>
          </p:spPr>
          <p:txBody>
            <a:bodyPr wrap="square" lIns="45719" tIns="45719" rIns="45719" bIns="45719" numCol="1" anchor="t">
              <a:noAutofit/>
            </a:bodyPr>
            <a:lstStyle/>
            <a:p>
              <a:endParaRPr/>
            </a:p>
          </p:txBody>
        </p:sp>
      </p:grpSp>
      <p:sp>
        <p:nvSpPr>
          <p:cNvPr id="50" name="Shape"/>
          <p:cNvSpPr/>
          <p:nvPr/>
        </p:nvSpPr>
        <p:spPr>
          <a:xfrm>
            <a:off x="3752850" y="1190625"/>
            <a:ext cx="1666876" cy="1438275"/>
          </a:xfrm>
          <a:custGeom>
            <a:avLst/>
            <a:gdLst/>
            <a:ahLst/>
            <a:cxnLst>
              <a:cxn ang="0">
                <a:pos x="wd2" y="hd2"/>
              </a:cxn>
              <a:cxn ang="5400000">
                <a:pos x="wd2" y="hd2"/>
              </a:cxn>
              <a:cxn ang="10800000">
                <a:pos x="wd2" y="hd2"/>
              </a:cxn>
              <a:cxn ang="16200000">
                <a:pos x="wd2" y="hd2"/>
              </a:cxn>
            </a:cxnLst>
            <a:rect l="0" t="0" r="r" b="b"/>
            <a:pathLst>
              <a:path w="21600" h="21600" extrusionOk="0">
                <a:moveTo>
                  <a:pt x="16941" y="0"/>
                </a:moveTo>
                <a:lnTo>
                  <a:pt x="4659" y="0"/>
                </a:lnTo>
                <a:lnTo>
                  <a:pt x="0" y="10799"/>
                </a:lnTo>
                <a:lnTo>
                  <a:pt x="4659" y="21600"/>
                </a:lnTo>
                <a:lnTo>
                  <a:pt x="16941" y="21600"/>
                </a:lnTo>
                <a:lnTo>
                  <a:pt x="21600" y="10799"/>
                </a:lnTo>
                <a:lnTo>
                  <a:pt x="16941" y="0"/>
                </a:lnTo>
                <a:close/>
              </a:path>
            </a:pathLst>
          </a:custGeom>
          <a:solidFill>
            <a:srgbClr val="42D0A1"/>
          </a:solidFill>
          <a:ln w="12700">
            <a:miter lim="400000"/>
          </a:ln>
        </p:spPr>
        <p:txBody>
          <a:bodyPr lIns="45719" rIns="45719"/>
          <a:lstStyle/>
          <a:p>
            <a:endParaRPr/>
          </a:p>
        </p:txBody>
      </p:sp>
      <p:sp>
        <p:nvSpPr>
          <p:cNvPr id="51" name="Shape"/>
          <p:cNvSpPr/>
          <p:nvPr/>
        </p:nvSpPr>
        <p:spPr>
          <a:xfrm>
            <a:off x="3800475" y="5229224"/>
            <a:ext cx="723900" cy="619127"/>
          </a:xfrm>
          <a:custGeom>
            <a:avLst/>
            <a:gdLst/>
            <a:ahLst/>
            <a:cxnLst>
              <a:cxn ang="0">
                <a:pos x="wd2" y="hd2"/>
              </a:cxn>
              <a:cxn ang="5400000">
                <a:pos x="wd2" y="hd2"/>
              </a:cxn>
              <a:cxn ang="10800000">
                <a:pos x="wd2" y="hd2"/>
              </a:cxn>
              <a:cxn ang="16200000">
                <a:pos x="wd2" y="hd2"/>
              </a:cxn>
            </a:cxnLst>
            <a:rect l="0" t="0" r="r" b="b"/>
            <a:pathLst>
              <a:path w="21600" h="21600" extrusionOk="0">
                <a:moveTo>
                  <a:pt x="16981" y="0"/>
                </a:moveTo>
                <a:lnTo>
                  <a:pt x="4619" y="0"/>
                </a:lnTo>
                <a:lnTo>
                  <a:pt x="0" y="10802"/>
                </a:lnTo>
                <a:lnTo>
                  <a:pt x="4619" y="21600"/>
                </a:lnTo>
                <a:lnTo>
                  <a:pt x="16981" y="21600"/>
                </a:lnTo>
                <a:lnTo>
                  <a:pt x="21600" y="10802"/>
                </a:lnTo>
                <a:lnTo>
                  <a:pt x="16981" y="0"/>
                </a:lnTo>
                <a:close/>
              </a:path>
            </a:pathLst>
          </a:custGeom>
          <a:solidFill>
            <a:srgbClr val="42AF51"/>
          </a:solidFill>
          <a:ln w="12700">
            <a:miter lim="400000"/>
          </a:ln>
        </p:spPr>
        <p:txBody>
          <a:bodyPr lIns="45719" rIns="45719"/>
          <a:lstStyle/>
          <a:p>
            <a:endParaRPr/>
          </a:p>
        </p:txBody>
      </p:sp>
      <p:sp>
        <p:nvSpPr>
          <p:cNvPr id="52" name="Employee Data Analysis using Excel"/>
          <p:cNvSpPr txBox="1">
            <a:spLocks noGrp="1"/>
          </p:cNvSpPr>
          <p:nvPr>
            <p:ph type="title" idx="4294967295"/>
          </p:nvPr>
        </p:nvSpPr>
        <p:spPr>
          <a:xfrm>
            <a:off x="-828675" y="19050"/>
            <a:ext cx="9982200" cy="1001713"/>
          </a:xfrm>
          <a:prstGeom prst="rect">
            <a:avLst/>
          </a:prstGeom>
        </p:spPr>
        <p:txBody>
          <a:bodyPr>
            <a:normAutofit/>
          </a:bodyPr>
          <a:lstStyle/>
          <a:p>
            <a:pPr indent="3213100">
              <a:spcBef>
                <a:spcPts val="100"/>
              </a:spcBef>
              <a:defRPr sz="3200">
                <a:solidFill>
                  <a:srgbClr val="0F0F0F"/>
                </a:solidFill>
                <a:latin typeface="Times New Roman"/>
                <a:ea typeface="Times New Roman"/>
                <a:cs typeface="Times New Roman"/>
                <a:sym typeface="Times New Roman"/>
              </a:defRPr>
            </a:pPr>
            <a:r>
              <a:t>Employee Data Analysis using Excel </a:t>
            </a:r>
            <a:br/>
            <a:endParaRPr/>
          </a:p>
        </p:txBody>
      </p:sp>
      <p:pic>
        <p:nvPicPr>
          <p:cNvPr id="53" name="object 9" descr="object 9"/>
          <p:cNvPicPr>
            <a:picLocks noChangeAspect="1"/>
          </p:cNvPicPr>
          <p:nvPr/>
        </p:nvPicPr>
        <p:blipFill>
          <a:blip r:embed="rId2"/>
          <a:stretch>
            <a:fillRect/>
          </a:stretch>
        </p:blipFill>
        <p:spPr>
          <a:xfrm>
            <a:off x="676275" y="6467475"/>
            <a:ext cx="2143125" cy="200025"/>
          </a:xfrm>
          <a:prstGeom prst="rect">
            <a:avLst/>
          </a:prstGeom>
          <a:ln w="12700">
            <a:miter lim="400000"/>
          </a:ln>
        </p:spPr>
      </p:pic>
      <p:sp>
        <p:nvSpPr>
          <p:cNvPr id="54" name="Slide Number"/>
          <p:cNvSpPr txBox="1">
            <a:spLocks noGrp="1"/>
          </p:cNvSpPr>
          <p:nvPr>
            <p:ph type="sldNum" sz="quarter" idx="4294967295"/>
          </p:nvPr>
        </p:nvSpPr>
        <p:spPr>
          <a:xfrm>
            <a:off x="11353800" y="6473825"/>
            <a:ext cx="127000" cy="152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55" name="STUDENT NAME:ANAKHA A R…"/>
          <p:cNvSpPr txBox="1"/>
          <p:nvPr/>
        </p:nvSpPr>
        <p:spPr>
          <a:xfrm>
            <a:off x="2600325" y="3314700"/>
            <a:ext cx="8518525" cy="2308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38100">
              <a:defRPr sz="2400"/>
            </a:pPr>
            <a:r>
              <a:rPr dirty="0"/>
              <a:t>STUDENT NAME:</a:t>
            </a:r>
            <a:r>
              <a:rPr b="1" dirty="0"/>
              <a:t>ANAKHA A R</a:t>
            </a:r>
          </a:p>
          <a:p>
            <a:pPr indent="38100">
              <a:defRPr sz="2400"/>
            </a:pPr>
            <a:r>
              <a:rPr dirty="0"/>
              <a:t>REGISTER NO:</a:t>
            </a:r>
            <a:r>
              <a:rPr b="1" dirty="0"/>
              <a:t>2213211036032/unm13212213211036032</a:t>
            </a:r>
          </a:p>
          <a:p>
            <a:pPr indent="38100">
              <a:defRPr sz="2400"/>
            </a:pPr>
            <a:r>
              <a:rPr dirty="0"/>
              <a:t>DEPARTMENT:</a:t>
            </a:r>
            <a:r>
              <a:rPr lang="en-IN" dirty="0"/>
              <a:t> </a:t>
            </a:r>
            <a:r>
              <a:rPr lang="en-IN" b="1" dirty="0"/>
              <a:t>BACHELOR OF COMMERCE</a:t>
            </a:r>
            <a:r>
              <a:rPr b="1" dirty="0"/>
              <a:t>(GENERAL)</a:t>
            </a:r>
          </a:p>
          <a:p>
            <a:pPr indent="38100">
              <a:defRPr sz="2400"/>
            </a:pPr>
            <a:r>
              <a:rPr dirty="0"/>
              <a:t>COLLEGE: </a:t>
            </a:r>
            <a:r>
              <a:rPr b="1" dirty="0"/>
              <a:t>PRESIDENCY COLLEGE(AUTONOMOUS),CHENNAI</a:t>
            </a:r>
          </a:p>
          <a:p>
            <a:pPr indent="38100">
              <a:defRPr sz="2400"/>
            </a:pPr>
            <a:endParaRPr dirty="0"/>
          </a:p>
          <a:p>
            <a:pPr indent="38100">
              <a:defRPr sz="2400"/>
            </a:pPr>
            <a:r>
              <a:rPr dirty="0"/>
              <a: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MODELLING"/>
          <p:cNvSpPr txBox="1">
            <a:spLocks noGrp="1"/>
          </p:cNvSpPr>
          <p:nvPr>
            <p:ph type="ctrTitle" idx="4294967295"/>
          </p:nvPr>
        </p:nvSpPr>
        <p:spPr>
          <a:xfrm>
            <a:off x="755650" y="385762"/>
            <a:ext cx="10680700" cy="757238"/>
          </a:xfrm>
          <a:prstGeom prst="rect">
            <a:avLst/>
          </a:prstGeom>
        </p:spPr>
        <p:txBody>
          <a:bodyPr>
            <a:normAutofit/>
          </a:bodyPr>
          <a:lstStyle>
            <a:lvl1pPr indent="12700">
              <a:spcBef>
                <a:spcPts val="100"/>
              </a:spcBef>
            </a:lvl1pPr>
          </a:lstStyle>
          <a:p>
            <a:r>
              <a:t>MODELLING</a:t>
            </a:r>
          </a:p>
        </p:txBody>
      </p:sp>
      <p:sp>
        <p:nvSpPr>
          <p:cNvPr id="140" name="1. Identify Key Variables:…"/>
          <p:cNvSpPr txBox="1">
            <a:spLocks noGrp="1"/>
          </p:cNvSpPr>
          <p:nvPr>
            <p:ph type="subTitle" idx="4294967295"/>
          </p:nvPr>
        </p:nvSpPr>
        <p:spPr>
          <a:xfrm>
            <a:off x="527050" y="1435099"/>
            <a:ext cx="8996363" cy="4527552"/>
          </a:xfrm>
          <a:prstGeom prst="rect">
            <a:avLst/>
          </a:prstGeom>
        </p:spPr>
        <p:txBody>
          <a:bodyPr>
            <a:normAutofit/>
          </a:bodyPr>
          <a:lstStyle/>
          <a:p>
            <a:pPr defTabSz="895350">
              <a:defRPr sz="2000"/>
            </a:pPr>
            <a:r>
              <a:t>1. Identify Key Variables:</a:t>
            </a:r>
          </a:p>
          <a:p>
            <a:pPr defTabSz="895350">
              <a:defRPr sz="2000"/>
            </a:pPr>
            <a:endParaRPr/>
          </a:p>
          <a:p>
            <a:pPr defTabSz="895350">
              <a:buSzPct val="100000"/>
              <a:buFont typeface="Times Roman"/>
              <a:buChar char="•"/>
              <a:defRPr sz="2000" b="1"/>
            </a:pPr>
            <a:r>
              <a:t>Dependent Variable (Outcome):</a:t>
            </a:r>
            <a:r>
              <a:rPr b="0"/>
              <a:t> This is what you're trying to predict or explain. Look for columns in the sheet that might represent an outcome or result.</a:t>
            </a:r>
          </a:p>
          <a:p>
            <a:pPr defTabSz="895350">
              <a:buSzPct val="100000"/>
              <a:buFont typeface="Times Roman"/>
              <a:buChar char="•"/>
              <a:defRPr sz="2000" b="1"/>
            </a:pPr>
            <a:r>
              <a:t>Independent Variables (Predictors):</a:t>
            </a:r>
            <a:r>
              <a:rPr b="0"/>
              <a:t> These are the factors that might influence or predict the outcome. They could be metrics like age, income, time, etc.</a:t>
            </a:r>
          </a:p>
          <a:p>
            <a:pPr defTabSz="895350">
              <a:defRPr sz="2000"/>
            </a:pPr>
            <a:endParaRPr b="0"/>
          </a:p>
          <a:p>
            <a:pPr defTabSz="895350">
              <a:defRPr sz="2000"/>
            </a:pPr>
            <a:endParaRPr b="0"/>
          </a:p>
          <a:p>
            <a:pPr defTabSz="895350">
              <a:defRPr sz="2000"/>
            </a:pPr>
            <a:r>
              <a:t>2. Look for Formulas or Calculations:</a:t>
            </a:r>
          </a:p>
          <a:p>
            <a:pPr defTabSz="895350">
              <a:buSzPct val="100000"/>
              <a:buFont typeface="Times Roman"/>
              <a:buChar char="•"/>
              <a:defRPr sz="2000"/>
            </a:pPr>
            <a:r>
              <a:t>If there are any columns in the "ANALYSIS" sheet with formulas, these could represent the relationships or models used to predict outcomes based on other variables.</a:t>
            </a:r>
          </a:p>
        </p:txBody>
      </p:sp>
      <p:pic>
        <p:nvPicPr>
          <p:cNvPr id="141" name="object 6" descr="object 6"/>
          <p:cNvPicPr>
            <a:picLocks noChangeAspect="1"/>
          </p:cNvPicPr>
          <p:nvPr/>
        </p:nvPicPr>
        <p:blipFill>
          <a:blip r:embed="rId2"/>
          <a:stretch>
            <a:fillRect/>
          </a:stretch>
        </p:blipFill>
        <p:spPr>
          <a:xfrm>
            <a:off x="1666875" y="6467475"/>
            <a:ext cx="76200" cy="177800"/>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MODELLING"/>
          <p:cNvSpPr txBox="1">
            <a:spLocks noGrp="1"/>
          </p:cNvSpPr>
          <p:nvPr>
            <p:ph type="ctrTitle" idx="4294967295"/>
          </p:nvPr>
        </p:nvSpPr>
        <p:spPr>
          <a:xfrm>
            <a:off x="755650" y="385762"/>
            <a:ext cx="10680700" cy="757238"/>
          </a:xfrm>
          <a:prstGeom prst="rect">
            <a:avLst/>
          </a:prstGeom>
        </p:spPr>
        <p:txBody>
          <a:bodyPr>
            <a:normAutofit/>
          </a:bodyPr>
          <a:lstStyle/>
          <a:p>
            <a:r>
              <a:t>MODELLING</a:t>
            </a:r>
          </a:p>
        </p:txBody>
      </p:sp>
      <p:sp>
        <p:nvSpPr>
          <p:cNvPr id="144" name="3. Determine the Type of Modeling:…"/>
          <p:cNvSpPr txBox="1">
            <a:spLocks noGrp="1"/>
          </p:cNvSpPr>
          <p:nvPr>
            <p:ph type="subTitle" idx="4294967295"/>
          </p:nvPr>
        </p:nvSpPr>
        <p:spPr>
          <a:xfrm>
            <a:off x="514350" y="1565275"/>
            <a:ext cx="9021763" cy="4525963"/>
          </a:xfrm>
          <a:prstGeom prst="rect">
            <a:avLst/>
          </a:prstGeom>
        </p:spPr>
        <p:txBody>
          <a:bodyPr>
            <a:normAutofit/>
          </a:bodyPr>
          <a:lstStyle/>
          <a:p>
            <a:pPr defTabSz="647700">
              <a:defRPr sz="1700"/>
            </a:pPr>
            <a:r>
              <a:t>3. Determine the Type of Modeling:</a:t>
            </a:r>
          </a:p>
          <a:p>
            <a:pPr defTabSz="647700">
              <a:buSzPct val="100000"/>
              <a:buFont typeface="Times Roman"/>
              <a:buChar char="•"/>
              <a:defRPr sz="1700" b="1"/>
            </a:pPr>
            <a:r>
              <a:t>Regression Analysis:</a:t>
            </a:r>
            <a:r>
              <a:rPr b="0"/>
              <a:t> If the sheet contains linear or multiple regression calculations, the model might be trying to predict a numerical outcome based on one or more predictors.</a:t>
            </a:r>
          </a:p>
          <a:p>
            <a:pPr defTabSz="647700">
              <a:buSzPct val="100000"/>
              <a:buFont typeface="Times Roman"/>
              <a:buChar char="•"/>
              <a:defRPr sz="1700" b="1"/>
            </a:pPr>
            <a:r>
              <a:t>Classification:</a:t>
            </a:r>
            <a:r>
              <a:rPr b="0"/>
              <a:t> If the sheet categorizes data into groups (e.g., yes/no, high/low), it might involve a classification model.</a:t>
            </a:r>
          </a:p>
          <a:p>
            <a:pPr defTabSz="647700">
              <a:buSzPct val="100000"/>
              <a:buFont typeface="Times Roman"/>
              <a:buChar char="•"/>
              <a:defRPr sz="1700" b="1"/>
            </a:pPr>
            <a:r>
              <a:t>Time Series Analysis:</a:t>
            </a:r>
            <a:r>
              <a:rPr b="0"/>
              <a:t> If the data is sequential over time, the modeling might be related to forecasting future values based on past trends.</a:t>
            </a:r>
          </a:p>
          <a:p>
            <a:pPr defTabSz="647700">
              <a:defRPr sz="1700"/>
            </a:pPr>
            <a:endParaRPr b="0"/>
          </a:p>
          <a:p>
            <a:pPr defTabSz="647700">
              <a:defRPr sz="1700"/>
            </a:pPr>
            <a:r>
              <a:t>4. Review the "ANALYSIS" Sheet:</a:t>
            </a:r>
          </a:p>
          <a:p>
            <a:pPr defTabSz="647700">
              <a:buSzPct val="100000"/>
              <a:buFont typeface="Times Roman"/>
              <a:buChar char="•"/>
              <a:defRPr sz="1700"/>
            </a:pPr>
            <a:r>
              <a:t>This sheet might contain summaries or insights derived from the "RAW DATA" sheet. Look for any statistical summaries, charts, or key metrics that indicate what the analysis is focused on.</a:t>
            </a:r>
          </a:p>
          <a:p>
            <a:pPr defTabSz="647700">
              <a:defRPr sz="1700"/>
            </a:pPr>
            <a:endParaRPr/>
          </a:p>
          <a:p>
            <a:pPr defTabSz="647700">
              <a:defRPr sz="1700"/>
            </a:pPr>
            <a:r>
              <a:t>5. Descriptive Information:</a:t>
            </a:r>
          </a:p>
          <a:p>
            <a:pPr defTabSz="647700">
              <a:buSzPct val="100000"/>
              <a:buFont typeface="Times Roman"/>
              <a:buChar char="•"/>
              <a:defRPr sz="1700"/>
            </a:pPr>
            <a:r>
              <a:t>Sometimes, there might be notes or headers that explain the purpose of the analysis or the key factors being modeled.</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SULTS"/>
          <p:cNvSpPr txBox="1">
            <a:spLocks noGrp="1"/>
          </p:cNvSpPr>
          <p:nvPr>
            <p:ph type="ctrTitle" idx="4294967295"/>
          </p:nvPr>
        </p:nvSpPr>
        <p:spPr>
          <a:xfrm>
            <a:off x="755650" y="385762"/>
            <a:ext cx="10680700" cy="757238"/>
          </a:xfrm>
          <a:prstGeom prst="rect">
            <a:avLst/>
          </a:prstGeom>
        </p:spPr>
        <p:txBody>
          <a:bodyPr>
            <a:normAutofit/>
          </a:bodyPr>
          <a:lstStyle>
            <a:lvl1pPr indent="12700">
              <a:spcBef>
                <a:spcPts val="100"/>
              </a:spcBef>
            </a:lvl1pPr>
          </a:lstStyle>
          <a:p>
            <a:r>
              <a:t>RESULTS</a:t>
            </a:r>
          </a:p>
        </p:txBody>
      </p:sp>
      <p:pic>
        <p:nvPicPr>
          <p:cNvPr id="147" name="pasted-movie.png" descr="pasted-movie.png"/>
          <p:cNvPicPr>
            <a:picLocks noChangeAspect="1"/>
          </p:cNvPicPr>
          <p:nvPr/>
        </p:nvPicPr>
        <p:blipFill>
          <a:blip r:embed="rId2"/>
          <a:stretch>
            <a:fillRect/>
          </a:stretch>
        </p:blipFill>
        <p:spPr>
          <a:xfrm>
            <a:off x="290512" y="1181100"/>
            <a:ext cx="5581651" cy="2979738"/>
          </a:xfrm>
          <a:prstGeom prst="rect">
            <a:avLst/>
          </a:prstGeom>
          <a:ln w="12700">
            <a:miter lim="400000"/>
          </a:ln>
        </p:spPr>
      </p:pic>
      <p:pic>
        <p:nvPicPr>
          <p:cNvPr id="148" name="pasted-movie.png" descr="pasted-movie.png"/>
          <p:cNvPicPr>
            <a:picLocks noChangeAspect="1"/>
          </p:cNvPicPr>
          <p:nvPr/>
        </p:nvPicPr>
        <p:blipFill>
          <a:blip r:embed="rId3"/>
          <a:stretch>
            <a:fillRect/>
          </a:stretch>
        </p:blipFill>
        <p:spPr>
          <a:xfrm>
            <a:off x="6261100" y="3529012"/>
            <a:ext cx="5527675" cy="2847976"/>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SULTS"/>
          <p:cNvSpPr txBox="1">
            <a:spLocks noGrp="1"/>
          </p:cNvSpPr>
          <p:nvPr>
            <p:ph type="ctrTitle" idx="4294967295"/>
          </p:nvPr>
        </p:nvSpPr>
        <p:spPr>
          <a:xfrm>
            <a:off x="755650" y="385762"/>
            <a:ext cx="10680700" cy="757238"/>
          </a:xfrm>
          <a:prstGeom prst="rect">
            <a:avLst/>
          </a:prstGeom>
        </p:spPr>
        <p:txBody>
          <a:bodyPr>
            <a:normAutofit/>
          </a:bodyPr>
          <a:lstStyle/>
          <a:p>
            <a:r>
              <a:t>RESULTS</a:t>
            </a:r>
          </a:p>
        </p:txBody>
      </p:sp>
      <p:pic>
        <p:nvPicPr>
          <p:cNvPr id="151" name="pasted-movie.png" descr="pasted-movie.png"/>
          <p:cNvPicPr>
            <a:picLocks noChangeAspect="1"/>
          </p:cNvPicPr>
          <p:nvPr/>
        </p:nvPicPr>
        <p:blipFill>
          <a:blip r:embed="rId2"/>
          <a:stretch>
            <a:fillRect/>
          </a:stretch>
        </p:blipFill>
        <p:spPr>
          <a:xfrm>
            <a:off x="2559050" y="1708150"/>
            <a:ext cx="6518275" cy="414020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onclusion"/>
          <p:cNvSpPr txBox="1">
            <a:spLocks noGrp="1"/>
          </p:cNvSpPr>
          <p:nvPr>
            <p:ph type="ctrTitle" idx="4294967295"/>
          </p:nvPr>
        </p:nvSpPr>
        <p:spPr>
          <a:xfrm>
            <a:off x="755650" y="385762"/>
            <a:ext cx="10680700" cy="757238"/>
          </a:xfrm>
          <a:prstGeom prst="rect">
            <a:avLst/>
          </a:prstGeom>
        </p:spPr>
        <p:txBody>
          <a:bodyPr>
            <a:normAutofit/>
          </a:bodyPr>
          <a:lstStyle>
            <a:lvl1pPr>
              <a:defRPr>
                <a:latin typeface="Times New Roman"/>
                <a:ea typeface="Times New Roman"/>
                <a:cs typeface="Times New Roman"/>
                <a:sym typeface="Times New Roman"/>
              </a:defRPr>
            </a:lvl1pPr>
          </a:lstStyle>
          <a:p>
            <a:r>
              <a:t>conclusion</a:t>
            </a:r>
          </a:p>
        </p:txBody>
      </p:sp>
      <p:sp>
        <p:nvSpPr>
          <p:cNvPr id="154" name="&quot;Our comprehensive analysis of employee salaries has provided key insights into the distribution of compensation within the organization. The data highlights significant trends, such as disparities in pay across departments, experience levels, or gender."/>
          <p:cNvSpPr txBox="1"/>
          <p:nvPr/>
        </p:nvSpPr>
        <p:spPr>
          <a:xfrm>
            <a:off x="1130300" y="1266826"/>
            <a:ext cx="7947025" cy="43251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38100">
              <a:defRPr sz="2100"/>
            </a:pPr>
            <a:r>
              <a:t>"Our comprehensive analysis of employee salaries has provided key insights into the distribution of compensation within the organization. The data highlights significant trends, such as disparities in pay across departments, experience levels, or gender. These findings underscore the importance such as implementing a more equitable pay structure or investing in professional development for under-compensated groups.</a:t>
            </a:r>
          </a:p>
          <a:p>
            <a:pPr indent="38100">
              <a:defRPr sz="2100"/>
            </a:pPr>
            <a:endParaRPr/>
          </a:p>
          <a:p>
            <a:pPr indent="38100">
              <a:defRPr sz="2100"/>
            </a:pPr>
            <a:r>
              <a:t>Moving forward, our organization should focus on addressing these disparities to ensure fair compensation practices, which will not only enhance employee satisfaction but also strengthen our overall organizational performance. Continuous monitoring and periodic review of salary structures will be essential to maintaining fairness and competitiveness in the market."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p:cNvSpPr/>
          <p:nvPr/>
        </p:nvSpPr>
        <p:spPr>
          <a:xfrm>
            <a:off x="0" y="0"/>
            <a:ext cx="12192000" cy="6858000"/>
          </a:xfrm>
          <a:prstGeom prst="rect">
            <a:avLst/>
          </a:prstGeom>
          <a:solidFill>
            <a:srgbClr val="F1F1F1"/>
          </a:solidFill>
          <a:ln w="12700">
            <a:miter lim="400000"/>
          </a:ln>
        </p:spPr>
        <p:txBody>
          <a:bodyPr lIns="45719" rIns="45719"/>
          <a:lstStyle/>
          <a:p>
            <a:pPr indent="38100">
              <a:defRPr sz="1100">
                <a:latin typeface="Times New Roman"/>
                <a:ea typeface="Times New Roman"/>
                <a:cs typeface="Times New Roman"/>
                <a:sym typeface="Times New Roman"/>
              </a:defRPr>
            </a:pPr>
            <a:endParaRPr/>
          </a:p>
        </p:txBody>
      </p:sp>
      <p:grpSp>
        <p:nvGrpSpPr>
          <p:cNvPr id="67" name="Group"/>
          <p:cNvGrpSpPr/>
          <p:nvPr/>
        </p:nvGrpSpPr>
        <p:grpSpPr>
          <a:xfrm>
            <a:off x="7448549" y="0"/>
            <a:ext cx="4743452" cy="6858001"/>
            <a:chOff x="0" y="0"/>
            <a:chExt cx="4743451" cy="6857999"/>
          </a:xfrm>
        </p:grpSpPr>
        <p:sp>
          <p:nvSpPr>
            <p:cNvPr id="58" name="Line"/>
            <p:cNvSpPr/>
            <p:nvPr/>
          </p:nvSpPr>
          <p:spPr>
            <a:xfrm>
              <a:off x="1928838" y="4824"/>
              <a:ext cx="1218371" cy="6853174"/>
            </a:xfrm>
            <a:prstGeom prst="line">
              <a:avLst/>
            </a:prstGeom>
            <a:noFill/>
            <a:ln w="9525" cap="flat">
              <a:solidFill>
                <a:srgbClr val="5FCAEE"/>
              </a:solidFill>
              <a:prstDash val="solid"/>
              <a:round/>
            </a:ln>
            <a:effectLst/>
          </p:spPr>
          <p:txBody>
            <a:bodyPr wrap="square" lIns="45719" tIns="45719" rIns="45719" bIns="45719" numCol="1" anchor="t">
              <a:noAutofit/>
            </a:bodyPr>
            <a:lstStyle/>
            <a:p>
              <a:endParaRPr/>
            </a:p>
          </p:txBody>
        </p:sp>
        <p:sp>
          <p:nvSpPr>
            <p:cNvPr id="59" name="Line"/>
            <p:cNvSpPr/>
            <p:nvPr/>
          </p:nvSpPr>
          <p:spPr>
            <a:xfrm flipH="1">
              <a:off x="-1" y="3694895"/>
              <a:ext cx="4743451" cy="3163103"/>
            </a:xfrm>
            <a:prstGeom prst="line">
              <a:avLst/>
            </a:prstGeom>
            <a:noFill/>
            <a:ln w="9525" cap="flat">
              <a:solidFill>
                <a:srgbClr val="5FCAEE"/>
              </a:solidFill>
              <a:prstDash val="solid"/>
              <a:round/>
            </a:ln>
            <a:effectLst/>
          </p:spPr>
          <p:txBody>
            <a:bodyPr wrap="square" lIns="45719" tIns="45719" rIns="45719" bIns="45719" numCol="1" anchor="t">
              <a:noAutofit/>
            </a:bodyPr>
            <a:lstStyle/>
            <a:p>
              <a:endParaRPr/>
            </a:p>
          </p:txBody>
        </p:sp>
        <p:sp>
          <p:nvSpPr>
            <p:cNvPr id="60" name="Shape"/>
            <p:cNvSpPr/>
            <p:nvPr/>
          </p:nvSpPr>
          <p:spPr>
            <a:xfrm>
              <a:off x="1733510" y="0"/>
              <a:ext cx="3009941" cy="6857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671" y="0"/>
                  </a:lnTo>
                  <a:lnTo>
                    <a:pt x="0" y="21600"/>
                  </a:lnTo>
                  <a:lnTo>
                    <a:pt x="21600" y="21600"/>
                  </a:lnTo>
                  <a:lnTo>
                    <a:pt x="21600" y="0"/>
                  </a:lnTo>
                  <a:close/>
                </a:path>
              </a:pathLst>
            </a:custGeom>
            <a:solidFill>
              <a:srgbClr val="5FCAEE">
                <a:alpha val="36077"/>
              </a:srgbClr>
            </a:solidFill>
            <a:ln w="12700" cap="flat">
              <a:noFill/>
              <a:miter lim="400000"/>
            </a:ln>
            <a:effectLst/>
          </p:spPr>
          <p:txBody>
            <a:bodyPr wrap="square" lIns="45719" tIns="45719" rIns="45719" bIns="45719" numCol="1" anchor="t">
              <a:noAutofit/>
            </a:bodyPr>
            <a:lstStyle/>
            <a:p>
              <a:endParaRPr/>
            </a:p>
          </p:txBody>
        </p:sp>
        <p:sp>
          <p:nvSpPr>
            <p:cNvPr id="61" name="Shape"/>
            <p:cNvSpPr/>
            <p:nvPr/>
          </p:nvSpPr>
          <p:spPr>
            <a:xfrm>
              <a:off x="2154293" y="0"/>
              <a:ext cx="2589157" cy="6857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085" y="21600"/>
                  </a:lnTo>
                  <a:lnTo>
                    <a:pt x="21600" y="21600"/>
                  </a:lnTo>
                  <a:lnTo>
                    <a:pt x="21600" y="0"/>
                  </a:lnTo>
                  <a:close/>
                </a:path>
              </a:pathLst>
            </a:custGeom>
            <a:solidFill>
              <a:srgbClr val="5FCAEE">
                <a:alpha val="19999"/>
              </a:srgbClr>
            </a:solidFill>
            <a:ln w="12700" cap="flat">
              <a:noFill/>
              <a:miter lim="400000"/>
            </a:ln>
            <a:effectLst/>
          </p:spPr>
          <p:txBody>
            <a:bodyPr wrap="square" lIns="45719" tIns="45719" rIns="45719" bIns="45719" numCol="1" anchor="t">
              <a:noAutofit/>
            </a:bodyPr>
            <a:lstStyle/>
            <a:p>
              <a:endParaRPr/>
            </a:p>
          </p:txBody>
        </p:sp>
        <p:sp>
          <p:nvSpPr>
            <p:cNvPr id="62" name="Triangle"/>
            <p:cNvSpPr/>
            <p:nvPr/>
          </p:nvSpPr>
          <p:spPr>
            <a:xfrm>
              <a:off x="1485857" y="3048000"/>
              <a:ext cx="3257594" cy="3810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endParaRPr/>
            </a:p>
          </p:txBody>
        </p:sp>
        <p:sp>
          <p:nvSpPr>
            <p:cNvPr id="63" name="Shape"/>
            <p:cNvSpPr/>
            <p:nvPr/>
          </p:nvSpPr>
          <p:spPr>
            <a:xfrm>
              <a:off x="1889342" y="0"/>
              <a:ext cx="2854108" cy="6857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8693" y="21600"/>
                  </a:lnTo>
                  <a:lnTo>
                    <a:pt x="21600" y="21600"/>
                  </a:lnTo>
                  <a:lnTo>
                    <a:pt x="21600" y="0"/>
                  </a:lnTo>
                  <a:close/>
                </a:path>
              </a:pathLst>
            </a:custGeom>
            <a:solidFill>
              <a:srgbClr val="17AFE3">
                <a:alpha val="50195"/>
              </a:srgbClr>
            </a:solidFill>
            <a:ln w="12700" cap="flat">
              <a:noFill/>
              <a:miter lim="400000"/>
            </a:ln>
            <a:effectLst/>
          </p:spPr>
          <p:txBody>
            <a:bodyPr wrap="square" lIns="45719" tIns="45719" rIns="45719" bIns="45719" numCol="1" anchor="t">
              <a:noAutofit/>
            </a:bodyPr>
            <a:lstStyle/>
            <a:p>
              <a:endParaRPr/>
            </a:p>
          </p:txBody>
        </p:sp>
        <p:sp>
          <p:nvSpPr>
            <p:cNvPr id="64" name="Shape"/>
            <p:cNvSpPr/>
            <p:nvPr/>
          </p:nvSpPr>
          <p:spPr>
            <a:xfrm>
              <a:off x="3448032" y="0"/>
              <a:ext cx="1295418" cy="6857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049" y="0"/>
                  </a:lnTo>
                  <a:lnTo>
                    <a:pt x="0" y="21600"/>
                  </a:lnTo>
                  <a:lnTo>
                    <a:pt x="21600" y="21600"/>
                  </a:lnTo>
                  <a:lnTo>
                    <a:pt x="21600" y="0"/>
                  </a:lnTo>
                  <a:close/>
                </a:path>
              </a:pathLst>
            </a:custGeom>
            <a:solidFill>
              <a:srgbClr val="2D83C3">
                <a:alpha val="70195"/>
              </a:srgbClr>
            </a:solidFill>
            <a:ln w="12700" cap="flat">
              <a:noFill/>
              <a:miter lim="400000"/>
            </a:ln>
            <a:effectLst/>
          </p:spPr>
          <p:txBody>
            <a:bodyPr wrap="square" lIns="45719" tIns="45719" rIns="45719" bIns="45719" numCol="1" anchor="t">
              <a:noAutofit/>
            </a:bodyPr>
            <a:lstStyle/>
            <a:p>
              <a:endParaRPr/>
            </a:p>
          </p:txBody>
        </p:sp>
        <p:sp>
          <p:nvSpPr>
            <p:cNvPr id="65" name="Shape"/>
            <p:cNvSpPr/>
            <p:nvPr/>
          </p:nvSpPr>
          <p:spPr>
            <a:xfrm>
              <a:off x="3487680" y="0"/>
              <a:ext cx="1255771" cy="6857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9171" y="21600"/>
                  </a:lnTo>
                  <a:lnTo>
                    <a:pt x="21600" y="21600"/>
                  </a:lnTo>
                  <a:lnTo>
                    <a:pt x="21600" y="0"/>
                  </a:lnTo>
                  <a:close/>
                </a:path>
              </a:pathLst>
            </a:custGeom>
            <a:solidFill>
              <a:srgbClr val="226192">
                <a:alpha val="79998"/>
              </a:srgbClr>
            </a:solidFill>
            <a:ln w="12700" cap="flat">
              <a:noFill/>
              <a:miter lim="400000"/>
            </a:ln>
            <a:effectLst/>
          </p:spPr>
          <p:txBody>
            <a:bodyPr wrap="square" lIns="45719" tIns="45719" rIns="45719" bIns="45719" numCol="1" anchor="t">
              <a:noAutofit/>
            </a:bodyPr>
            <a:lstStyle/>
            <a:p>
              <a:endParaRPr/>
            </a:p>
          </p:txBody>
        </p:sp>
        <p:sp>
          <p:nvSpPr>
            <p:cNvPr id="66" name="Triangle"/>
            <p:cNvSpPr/>
            <p:nvPr/>
          </p:nvSpPr>
          <p:spPr>
            <a:xfrm>
              <a:off x="2924151" y="3590925"/>
              <a:ext cx="1819300" cy="32670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endParaRPr/>
            </a:p>
          </p:txBody>
        </p:sp>
      </p:grpSp>
      <p:sp>
        <p:nvSpPr>
          <p:cNvPr id="68" name="Triangle"/>
          <p:cNvSpPr/>
          <p:nvPr/>
        </p:nvSpPr>
        <p:spPr>
          <a:xfrm>
            <a:off x="0" y="4010025"/>
            <a:ext cx="447675" cy="28479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endParaRPr/>
          </a:p>
        </p:txBody>
      </p:sp>
      <p:sp>
        <p:nvSpPr>
          <p:cNvPr id="69" name="Square"/>
          <p:cNvSpPr/>
          <p:nvPr/>
        </p:nvSpPr>
        <p:spPr>
          <a:xfrm>
            <a:off x="9353550" y="5362575"/>
            <a:ext cx="457200" cy="457200"/>
          </a:xfrm>
          <a:prstGeom prst="rect">
            <a:avLst/>
          </a:prstGeom>
          <a:solidFill>
            <a:srgbClr val="42AF51"/>
          </a:solidFill>
          <a:ln w="12700">
            <a:miter lim="400000"/>
          </a:ln>
        </p:spPr>
        <p:txBody>
          <a:bodyPr lIns="45719" rIns="45719"/>
          <a:lstStyle/>
          <a:p>
            <a:pPr indent="38100">
              <a:defRPr sz="1100"/>
            </a:pPr>
            <a:endParaRPr/>
          </a:p>
        </p:txBody>
      </p:sp>
      <p:sp>
        <p:nvSpPr>
          <p:cNvPr id="70" name="Rectangle"/>
          <p:cNvSpPr/>
          <p:nvPr/>
        </p:nvSpPr>
        <p:spPr>
          <a:xfrm>
            <a:off x="6696075" y="1695450"/>
            <a:ext cx="314325" cy="323850"/>
          </a:xfrm>
          <a:prstGeom prst="rect">
            <a:avLst/>
          </a:prstGeom>
          <a:solidFill>
            <a:srgbClr val="2D83C3"/>
          </a:solidFill>
          <a:ln w="12700">
            <a:miter lim="400000"/>
          </a:ln>
        </p:spPr>
        <p:txBody>
          <a:bodyPr lIns="45719" rIns="45719"/>
          <a:lstStyle/>
          <a:p>
            <a:pPr indent="38100">
              <a:defRPr sz="1100"/>
            </a:pPr>
            <a:endParaRPr/>
          </a:p>
        </p:txBody>
      </p:sp>
      <p:sp>
        <p:nvSpPr>
          <p:cNvPr id="71" name="Square"/>
          <p:cNvSpPr/>
          <p:nvPr/>
        </p:nvSpPr>
        <p:spPr>
          <a:xfrm>
            <a:off x="9353550" y="5895975"/>
            <a:ext cx="180975" cy="180975"/>
          </a:xfrm>
          <a:prstGeom prst="rect">
            <a:avLst/>
          </a:prstGeom>
          <a:solidFill>
            <a:srgbClr val="2D936B"/>
          </a:solidFill>
          <a:ln w="12700">
            <a:miter lim="400000"/>
          </a:ln>
        </p:spPr>
        <p:txBody>
          <a:bodyPr lIns="45719" rIns="45719"/>
          <a:lstStyle/>
          <a:p>
            <a:pPr indent="38100">
              <a:defRPr sz="1100"/>
            </a:pPr>
            <a:endParaRPr/>
          </a:p>
        </p:txBody>
      </p:sp>
      <p:sp>
        <p:nvSpPr>
          <p:cNvPr id="72" name="PROJECT TITLE"/>
          <p:cNvSpPr txBox="1">
            <a:spLocks noGrp="1"/>
          </p:cNvSpPr>
          <p:nvPr>
            <p:ph type="title" idx="4294967295"/>
          </p:nvPr>
        </p:nvSpPr>
        <p:spPr>
          <a:xfrm>
            <a:off x="739775" y="830262"/>
            <a:ext cx="3910013" cy="677864"/>
          </a:xfrm>
          <a:prstGeom prst="rect">
            <a:avLst/>
          </a:prstGeom>
        </p:spPr>
        <p:txBody>
          <a:bodyPr>
            <a:normAutofit/>
          </a:bodyPr>
          <a:lstStyle>
            <a:lvl1pPr indent="12700">
              <a:spcBef>
                <a:spcPts val="100"/>
              </a:spcBef>
              <a:defRPr sz="4200"/>
            </a:lvl1pPr>
          </a:lstStyle>
          <a:p>
            <a:r>
              <a:t>PROJECT TITLE</a:t>
            </a:r>
          </a:p>
        </p:txBody>
      </p:sp>
      <p:grpSp>
        <p:nvGrpSpPr>
          <p:cNvPr id="75" name="Group"/>
          <p:cNvGrpSpPr/>
          <p:nvPr/>
        </p:nvGrpSpPr>
        <p:grpSpPr>
          <a:xfrm>
            <a:off x="466725" y="6410325"/>
            <a:ext cx="3705225" cy="295275"/>
            <a:chOff x="0" y="0"/>
            <a:chExt cx="3705225" cy="295275"/>
          </a:xfrm>
        </p:grpSpPr>
        <p:pic>
          <p:nvPicPr>
            <p:cNvPr id="73" name="object 19" descr="object 19"/>
            <p:cNvPicPr>
              <a:picLocks noChangeAspect="1"/>
            </p:cNvPicPr>
            <p:nvPr/>
          </p:nvPicPr>
          <p:blipFill>
            <a:blip r:embed="rId2"/>
            <a:stretch>
              <a:fillRect/>
            </a:stretch>
          </p:blipFill>
          <p:spPr>
            <a:xfrm>
              <a:off x="209549" y="57150"/>
              <a:ext cx="2143126" cy="200026"/>
            </a:xfrm>
            <a:prstGeom prst="rect">
              <a:avLst/>
            </a:prstGeom>
            <a:ln w="12700" cap="flat">
              <a:noFill/>
              <a:miter lim="400000"/>
            </a:ln>
            <a:effectLst/>
          </p:spPr>
        </p:pic>
        <p:pic>
          <p:nvPicPr>
            <p:cNvPr id="74" name="object 20" descr="object 20"/>
            <p:cNvPicPr>
              <a:picLocks noChangeAspect="1"/>
            </p:cNvPicPr>
            <p:nvPr/>
          </p:nvPicPr>
          <p:blipFill>
            <a:blip r:embed="rId3"/>
            <a:stretch>
              <a:fillRect/>
            </a:stretch>
          </p:blipFill>
          <p:spPr>
            <a:xfrm>
              <a:off x="0" y="0"/>
              <a:ext cx="3705225" cy="295275"/>
            </a:xfrm>
            <a:prstGeom prst="rect">
              <a:avLst/>
            </a:prstGeom>
            <a:ln w="12700" cap="flat">
              <a:noFill/>
              <a:miter lim="400000"/>
            </a:ln>
            <a:effectLst/>
          </p:spPr>
        </p:pic>
      </p:grpSp>
      <p:sp>
        <p:nvSpPr>
          <p:cNvPr id="76" name="Slide Number"/>
          <p:cNvSpPr txBox="1">
            <a:spLocks noGrp="1"/>
          </p:cNvSpPr>
          <p:nvPr>
            <p:ph type="sldNum" sz="quarter" idx="4294967295"/>
          </p:nvPr>
        </p:nvSpPr>
        <p:spPr>
          <a:xfrm>
            <a:off x="11353800" y="6473825"/>
            <a:ext cx="127000" cy="152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77" name="Employee Salary Analysis…"/>
          <p:cNvSpPr txBox="1"/>
          <p:nvPr/>
        </p:nvSpPr>
        <p:spPr>
          <a:xfrm>
            <a:off x="1274762" y="2122488"/>
            <a:ext cx="8502651" cy="136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38100" algn="ctr">
              <a:defRPr sz="4400" b="1">
                <a:solidFill>
                  <a:srgbClr val="0F0F0F"/>
                </a:solidFill>
                <a:latin typeface="Times New Roman"/>
                <a:ea typeface="Times New Roman"/>
                <a:cs typeface="Times New Roman"/>
                <a:sym typeface="Times New Roman"/>
              </a:defRPr>
            </a:pPr>
            <a:r>
              <a:t>Employee Salary Analysis </a:t>
            </a:r>
          </a:p>
          <a:p>
            <a:pPr indent="38100" algn="ctr">
              <a:defRPr sz="4400" b="1">
                <a:solidFill>
                  <a:srgbClr val="0F0F0F"/>
                </a:solidFill>
                <a:latin typeface="Times New Roman"/>
                <a:ea typeface="Times New Roman"/>
                <a:cs typeface="Times New Roman"/>
                <a:sym typeface="Times New Roman"/>
              </a:defRPr>
            </a:pPr>
            <a:r>
              <a:t>Using Excel</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p:cNvSpPr/>
          <p:nvPr/>
        </p:nvSpPr>
        <p:spPr>
          <a:xfrm>
            <a:off x="-76200" y="28575"/>
            <a:ext cx="12480925" cy="6858000"/>
          </a:xfrm>
          <a:prstGeom prst="rect">
            <a:avLst/>
          </a:prstGeom>
          <a:solidFill>
            <a:srgbClr val="F1F1F1"/>
          </a:solidFill>
          <a:ln w="12700">
            <a:miter lim="400000"/>
          </a:ln>
        </p:spPr>
        <p:txBody>
          <a:bodyPr lIns="45719" rIns="45719"/>
          <a:lstStyle/>
          <a:p>
            <a:pPr indent="38100">
              <a:defRPr sz="1100"/>
            </a:pPr>
            <a:endParaRPr/>
          </a:p>
        </p:txBody>
      </p:sp>
      <p:grpSp>
        <p:nvGrpSpPr>
          <p:cNvPr id="89" name="Group"/>
          <p:cNvGrpSpPr/>
          <p:nvPr/>
        </p:nvGrpSpPr>
        <p:grpSpPr>
          <a:xfrm>
            <a:off x="7448549" y="0"/>
            <a:ext cx="4743452" cy="6858001"/>
            <a:chOff x="0" y="0"/>
            <a:chExt cx="4743451" cy="6857999"/>
          </a:xfrm>
        </p:grpSpPr>
        <p:sp>
          <p:nvSpPr>
            <p:cNvPr id="80" name="Line"/>
            <p:cNvSpPr/>
            <p:nvPr/>
          </p:nvSpPr>
          <p:spPr>
            <a:xfrm>
              <a:off x="1928838" y="4824"/>
              <a:ext cx="1218371" cy="6853174"/>
            </a:xfrm>
            <a:prstGeom prst="line">
              <a:avLst/>
            </a:prstGeom>
            <a:noFill/>
            <a:ln w="9525" cap="flat">
              <a:solidFill>
                <a:srgbClr val="5FCAEE"/>
              </a:solidFill>
              <a:prstDash val="solid"/>
              <a:round/>
            </a:ln>
            <a:effectLst/>
          </p:spPr>
          <p:txBody>
            <a:bodyPr wrap="square" lIns="45719" tIns="45719" rIns="45719" bIns="45719" numCol="1" anchor="t">
              <a:noAutofit/>
            </a:bodyPr>
            <a:lstStyle/>
            <a:p>
              <a:endParaRPr/>
            </a:p>
          </p:txBody>
        </p:sp>
        <p:sp>
          <p:nvSpPr>
            <p:cNvPr id="81" name="Line"/>
            <p:cNvSpPr/>
            <p:nvPr/>
          </p:nvSpPr>
          <p:spPr>
            <a:xfrm flipH="1">
              <a:off x="-1" y="3694895"/>
              <a:ext cx="4743451" cy="3163103"/>
            </a:xfrm>
            <a:prstGeom prst="line">
              <a:avLst/>
            </a:prstGeom>
            <a:noFill/>
            <a:ln w="9525" cap="flat">
              <a:solidFill>
                <a:srgbClr val="5FCAEE"/>
              </a:solidFill>
              <a:prstDash val="solid"/>
              <a:round/>
            </a:ln>
            <a:effectLst/>
          </p:spPr>
          <p:txBody>
            <a:bodyPr wrap="square" lIns="45719" tIns="45719" rIns="45719" bIns="45719" numCol="1" anchor="t">
              <a:noAutofit/>
            </a:bodyPr>
            <a:lstStyle/>
            <a:p>
              <a:endParaRPr/>
            </a:p>
          </p:txBody>
        </p:sp>
        <p:sp>
          <p:nvSpPr>
            <p:cNvPr id="82" name="Shape"/>
            <p:cNvSpPr/>
            <p:nvPr/>
          </p:nvSpPr>
          <p:spPr>
            <a:xfrm>
              <a:off x="1733510" y="0"/>
              <a:ext cx="3009941" cy="6857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4671" y="0"/>
                  </a:lnTo>
                  <a:lnTo>
                    <a:pt x="0" y="21600"/>
                  </a:lnTo>
                  <a:lnTo>
                    <a:pt x="21600" y="21600"/>
                  </a:lnTo>
                  <a:lnTo>
                    <a:pt x="21600" y="0"/>
                  </a:lnTo>
                  <a:close/>
                </a:path>
              </a:pathLst>
            </a:custGeom>
            <a:solidFill>
              <a:srgbClr val="5FCAEE">
                <a:alpha val="36077"/>
              </a:srgbClr>
            </a:solidFill>
            <a:ln w="12700" cap="flat">
              <a:noFill/>
              <a:miter lim="400000"/>
            </a:ln>
            <a:effectLst/>
          </p:spPr>
          <p:txBody>
            <a:bodyPr wrap="square" lIns="45719" tIns="45719" rIns="45719" bIns="45719" numCol="1" anchor="t">
              <a:noAutofit/>
            </a:bodyPr>
            <a:lstStyle/>
            <a:p>
              <a:endParaRPr/>
            </a:p>
          </p:txBody>
        </p:sp>
        <p:sp>
          <p:nvSpPr>
            <p:cNvPr id="83" name="Shape"/>
            <p:cNvSpPr/>
            <p:nvPr/>
          </p:nvSpPr>
          <p:spPr>
            <a:xfrm>
              <a:off x="2154293" y="0"/>
              <a:ext cx="2589157" cy="6857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0085" y="21600"/>
                  </a:lnTo>
                  <a:lnTo>
                    <a:pt x="21600" y="21600"/>
                  </a:lnTo>
                  <a:lnTo>
                    <a:pt x="21600" y="0"/>
                  </a:lnTo>
                  <a:close/>
                </a:path>
              </a:pathLst>
            </a:custGeom>
            <a:solidFill>
              <a:srgbClr val="5FCAEE">
                <a:alpha val="19999"/>
              </a:srgbClr>
            </a:solidFill>
            <a:ln w="12700" cap="flat">
              <a:noFill/>
              <a:miter lim="400000"/>
            </a:ln>
            <a:effectLst/>
          </p:spPr>
          <p:txBody>
            <a:bodyPr wrap="square" lIns="45719" tIns="45719" rIns="45719" bIns="45719" numCol="1" anchor="t">
              <a:noAutofit/>
            </a:bodyPr>
            <a:lstStyle/>
            <a:p>
              <a:endParaRPr/>
            </a:p>
          </p:txBody>
        </p:sp>
        <p:sp>
          <p:nvSpPr>
            <p:cNvPr id="84" name="Triangle"/>
            <p:cNvSpPr/>
            <p:nvPr/>
          </p:nvSpPr>
          <p:spPr>
            <a:xfrm>
              <a:off x="1485857" y="3048000"/>
              <a:ext cx="3257594" cy="3810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endParaRPr/>
            </a:p>
          </p:txBody>
        </p:sp>
        <p:sp>
          <p:nvSpPr>
            <p:cNvPr id="85" name="Shape"/>
            <p:cNvSpPr/>
            <p:nvPr/>
          </p:nvSpPr>
          <p:spPr>
            <a:xfrm>
              <a:off x="1889342" y="0"/>
              <a:ext cx="2854108" cy="6857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8693" y="21600"/>
                  </a:lnTo>
                  <a:lnTo>
                    <a:pt x="21600" y="21600"/>
                  </a:lnTo>
                  <a:lnTo>
                    <a:pt x="21600" y="0"/>
                  </a:lnTo>
                  <a:close/>
                </a:path>
              </a:pathLst>
            </a:custGeom>
            <a:solidFill>
              <a:srgbClr val="17AFE3">
                <a:alpha val="50195"/>
              </a:srgbClr>
            </a:solidFill>
            <a:ln w="12700" cap="flat">
              <a:noFill/>
              <a:miter lim="400000"/>
            </a:ln>
            <a:effectLst/>
          </p:spPr>
          <p:txBody>
            <a:bodyPr wrap="square" lIns="45719" tIns="45719" rIns="45719" bIns="45719" numCol="1" anchor="t">
              <a:noAutofit/>
            </a:bodyPr>
            <a:lstStyle/>
            <a:p>
              <a:endParaRPr/>
            </a:p>
          </p:txBody>
        </p:sp>
        <p:sp>
          <p:nvSpPr>
            <p:cNvPr id="86" name="Shape"/>
            <p:cNvSpPr/>
            <p:nvPr/>
          </p:nvSpPr>
          <p:spPr>
            <a:xfrm>
              <a:off x="3448032" y="0"/>
              <a:ext cx="1295418" cy="6857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049" y="0"/>
                  </a:lnTo>
                  <a:lnTo>
                    <a:pt x="0" y="21600"/>
                  </a:lnTo>
                  <a:lnTo>
                    <a:pt x="21600" y="21600"/>
                  </a:lnTo>
                  <a:lnTo>
                    <a:pt x="21600" y="0"/>
                  </a:lnTo>
                  <a:close/>
                </a:path>
              </a:pathLst>
            </a:custGeom>
            <a:solidFill>
              <a:srgbClr val="2D83C3">
                <a:alpha val="70195"/>
              </a:srgbClr>
            </a:solidFill>
            <a:ln w="12700" cap="flat">
              <a:noFill/>
              <a:miter lim="400000"/>
            </a:ln>
            <a:effectLst/>
          </p:spPr>
          <p:txBody>
            <a:bodyPr wrap="square" lIns="45719" tIns="45719" rIns="45719" bIns="45719" numCol="1" anchor="t">
              <a:noAutofit/>
            </a:bodyPr>
            <a:lstStyle/>
            <a:p>
              <a:endParaRPr/>
            </a:p>
          </p:txBody>
        </p:sp>
        <p:sp>
          <p:nvSpPr>
            <p:cNvPr id="87" name="Shape"/>
            <p:cNvSpPr/>
            <p:nvPr/>
          </p:nvSpPr>
          <p:spPr>
            <a:xfrm>
              <a:off x="3487680" y="0"/>
              <a:ext cx="1255771" cy="685799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9171" y="21600"/>
                  </a:lnTo>
                  <a:lnTo>
                    <a:pt x="21600" y="21600"/>
                  </a:lnTo>
                  <a:lnTo>
                    <a:pt x="21600" y="0"/>
                  </a:lnTo>
                  <a:close/>
                </a:path>
              </a:pathLst>
            </a:custGeom>
            <a:solidFill>
              <a:srgbClr val="226192">
                <a:alpha val="79998"/>
              </a:srgbClr>
            </a:solidFill>
            <a:ln w="12700" cap="flat">
              <a:noFill/>
              <a:miter lim="400000"/>
            </a:ln>
            <a:effectLst/>
          </p:spPr>
          <p:txBody>
            <a:bodyPr wrap="square" lIns="45719" tIns="45719" rIns="45719" bIns="45719" numCol="1" anchor="t">
              <a:noAutofit/>
            </a:bodyPr>
            <a:lstStyle/>
            <a:p>
              <a:endParaRPr/>
            </a:p>
          </p:txBody>
        </p:sp>
        <p:sp>
          <p:nvSpPr>
            <p:cNvPr id="88" name="Triangle"/>
            <p:cNvSpPr/>
            <p:nvPr/>
          </p:nvSpPr>
          <p:spPr>
            <a:xfrm>
              <a:off x="2924151" y="3590925"/>
              <a:ext cx="1819300" cy="32670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17AFE3">
                <a:alpha val="65881"/>
              </a:srgbClr>
            </a:solidFill>
            <a:ln w="12700" cap="flat">
              <a:noFill/>
              <a:miter lim="400000"/>
            </a:ln>
            <a:effectLst/>
          </p:spPr>
          <p:txBody>
            <a:bodyPr wrap="square" lIns="45719" tIns="45719" rIns="45719" bIns="45719" numCol="1" anchor="t">
              <a:noAutofit/>
            </a:bodyPr>
            <a:lstStyle/>
            <a:p>
              <a:endParaRPr/>
            </a:p>
          </p:txBody>
        </p:sp>
      </p:grpSp>
      <p:sp>
        <p:nvSpPr>
          <p:cNvPr id="90" name="Triangle"/>
          <p:cNvSpPr/>
          <p:nvPr/>
        </p:nvSpPr>
        <p:spPr>
          <a:xfrm>
            <a:off x="0" y="4010025"/>
            <a:ext cx="447675" cy="28479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rgbClr val="5FCAEE">
              <a:alpha val="70195"/>
            </a:srgbClr>
          </a:solidFill>
          <a:ln w="12700">
            <a:miter lim="400000"/>
          </a:ln>
        </p:spPr>
        <p:txBody>
          <a:bodyPr lIns="45719" rIns="45719"/>
          <a:lstStyle/>
          <a:p>
            <a:endParaRPr/>
          </a:p>
        </p:txBody>
      </p:sp>
      <p:sp>
        <p:nvSpPr>
          <p:cNvPr id="91" name="3/21/2024  Annual Review"/>
          <p:cNvSpPr txBox="1"/>
          <p:nvPr/>
        </p:nvSpPr>
        <p:spPr>
          <a:xfrm>
            <a:off x="752475" y="6486525"/>
            <a:ext cx="1773238" cy="1529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38100">
              <a:lnSpc>
                <a:spcPts val="1200"/>
              </a:lnSpc>
              <a:defRPr sz="1100">
                <a:solidFill>
                  <a:srgbClr val="2D83C3"/>
                </a:solidFill>
                <a:latin typeface="Trebuchet MS"/>
                <a:ea typeface="Trebuchet MS"/>
                <a:cs typeface="Trebuchet MS"/>
                <a:sym typeface="Trebuchet MS"/>
              </a:defRPr>
            </a:pPr>
            <a:r>
              <a:t>3/21/2024  </a:t>
            </a:r>
            <a:r>
              <a:rPr b="1"/>
              <a:t>Annual Review</a:t>
            </a:r>
          </a:p>
        </p:txBody>
      </p:sp>
      <p:sp>
        <p:nvSpPr>
          <p:cNvPr id="92" name="Shape"/>
          <p:cNvSpPr/>
          <p:nvPr/>
        </p:nvSpPr>
        <p:spPr>
          <a:xfrm>
            <a:off x="7362825" y="447675"/>
            <a:ext cx="361950" cy="3619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7929" y="386"/>
                </a:lnTo>
                <a:lnTo>
                  <a:pt x="5349" y="1474"/>
                </a:lnTo>
                <a:lnTo>
                  <a:pt x="3163" y="3163"/>
                </a:lnTo>
                <a:lnTo>
                  <a:pt x="1474" y="5349"/>
                </a:lnTo>
                <a:lnTo>
                  <a:pt x="386" y="7929"/>
                </a:lnTo>
                <a:lnTo>
                  <a:pt x="0" y="10800"/>
                </a:lnTo>
                <a:lnTo>
                  <a:pt x="386" y="13671"/>
                </a:lnTo>
                <a:lnTo>
                  <a:pt x="1474" y="16251"/>
                </a:lnTo>
                <a:lnTo>
                  <a:pt x="3163" y="18437"/>
                </a:lnTo>
                <a:lnTo>
                  <a:pt x="5349" y="20125"/>
                </a:lnTo>
                <a:lnTo>
                  <a:pt x="7929" y="21214"/>
                </a:lnTo>
                <a:lnTo>
                  <a:pt x="10800" y="21600"/>
                </a:lnTo>
                <a:lnTo>
                  <a:pt x="13671" y="21214"/>
                </a:lnTo>
                <a:lnTo>
                  <a:pt x="16251" y="20125"/>
                </a:lnTo>
                <a:lnTo>
                  <a:pt x="18437" y="18437"/>
                </a:lnTo>
                <a:lnTo>
                  <a:pt x="20125" y="16251"/>
                </a:lnTo>
                <a:lnTo>
                  <a:pt x="21214" y="13671"/>
                </a:lnTo>
                <a:lnTo>
                  <a:pt x="21600" y="10800"/>
                </a:lnTo>
                <a:lnTo>
                  <a:pt x="21214" y="7929"/>
                </a:lnTo>
                <a:lnTo>
                  <a:pt x="20125" y="5349"/>
                </a:lnTo>
                <a:lnTo>
                  <a:pt x="18437" y="3163"/>
                </a:lnTo>
                <a:lnTo>
                  <a:pt x="16251" y="1474"/>
                </a:lnTo>
                <a:lnTo>
                  <a:pt x="13671" y="386"/>
                </a:lnTo>
                <a:lnTo>
                  <a:pt x="10800" y="0"/>
                </a:lnTo>
                <a:close/>
              </a:path>
            </a:pathLst>
          </a:custGeom>
          <a:solidFill>
            <a:srgbClr val="EBEBEB"/>
          </a:solidFill>
          <a:ln w="12700">
            <a:miter lim="400000"/>
          </a:ln>
        </p:spPr>
        <p:txBody>
          <a:bodyPr lIns="45719" rIns="45719"/>
          <a:lstStyle/>
          <a:p>
            <a:endParaRPr/>
          </a:p>
        </p:txBody>
      </p:sp>
      <p:sp>
        <p:nvSpPr>
          <p:cNvPr id="93" name="Shape"/>
          <p:cNvSpPr/>
          <p:nvPr/>
        </p:nvSpPr>
        <p:spPr>
          <a:xfrm>
            <a:off x="11010900" y="5610225"/>
            <a:ext cx="647700" cy="6477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9204" y="117"/>
                </a:lnTo>
                <a:lnTo>
                  <a:pt x="7681" y="457"/>
                </a:lnTo>
                <a:lnTo>
                  <a:pt x="6248" y="1004"/>
                </a:lnTo>
                <a:lnTo>
                  <a:pt x="4920" y="1740"/>
                </a:lnTo>
                <a:lnTo>
                  <a:pt x="3715" y="2649"/>
                </a:lnTo>
                <a:lnTo>
                  <a:pt x="2649" y="3714"/>
                </a:lnTo>
                <a:lnTo>
                  <a:pt x="1740" y="4919"/>
                </a:lnTo>
                <a:lnTo>
                  <a:pt x="1004" y="6247"/>
                </a:lnTo>
                <a:lnTo>
                  <a:pt x="457" y="7681"/>
                </a:lnTo>
                <a:lnTo>
                  <a:pt x="117" y="9204"/>
                </a:lnTo>
                <a:lnTo>
                  <a:pt x="0" y="10800"/>
                </a:lnTo>
                <a:lnTo>
                  <a:pt x="117" y="12396"/>
                </a:lnTo>
                <a:lnTo>
                  <a:pt x="457" y="13919"/>
                </a:lnTo>
                <a:lnTo>
                  <a:pt x="1004" y="15353"/>
                </a:lnTo>
                <a:lnTo>
                  <a:pt x="1740" y="16681"/>
                </a:lnTo>
                <a:lnTo>
                  <a:pt x="2649" y="17886"/>
                </a:lnTo>
                <a:lnTo>
                  <a:pt x="3715" y="18951"/>
                </a:lnTo>
                <a:lnTo>
                  <a:pt x="4920" y="19860"/>
                </a:lnTo>
                <a:lnTo>
                  <a:pt x="6248" y="20596"/>
                </a:lnTo>
                <a:lnTo>
                  <a:pt x="7681" y="21143"/>
                </a:lnTo>
                <a:lnTo>
                  <a:pt x="9204" y="21483"/>
                </a:lnTo>
                <a:lnTo>
                  <a:pt x="10800" y="21600"/>
                </a:lnTo>
                <a:lnTo>
                  <a:pt x="12396" y="21483"/>
                </a:lnTo>
                <a:lnTo>
                  <a:pt x="13919" y="21143"/>
                </a:lnTo>
                <a:lnTo>
                  <a:pt x="15352" y="20596"/>
                </a:lnTo>
                <a:lnTo>
                  <a:pt x="16680" y="19860"/>
                </a:lnTo>
                <a:lnTo>
                  <a:pt x="17885" y="18951"/>
                </a:lnTo>
                <a:lnTo>
                  <a:pt x="18950" y="17886"/>
                </a:lnTo>
                <a:lnTo>
                  <a:pt x="19860" y="16681"/>
                </a:lnTo>
                <a:lnTo>
                  <a:pt x="20596" y="15353"/>
                </a:lnTo>
                <a:lnTo>
                  <a:pt x="21143" y="13919"/>
                </a:lnTo>
                <a:lnTo>
                  <a:pt x="21483" y="12396"/>
                </a:lnTo>
                <a:lnTo>
                  <a:pt x="21600" y="10800"/>
                </a:lnTo>
                <a:lnTo>
                  <a:pt x="21483" y="9204"/>
                </a:lnTo>
                <a:lnTo>
                  <a:pt x="21143" y="7681"/>
                </a:lnTo>
                <a:lnTo>
                  <a:pt x="20596" y="6247"/>
                </a:lnTo>
                <a:lnTo>
                  <a:pt x="19860" y="4919"/>
                </a:lnTo>
                <a:lnTo>
                  <a:pt x="18950" y="3714"/>
                </a:lnTo>
                <a:lnTo>
                  <a:pt x="17885" y="2649"/>
                </a:lnTo>
                <a:lnTo>
                  <a:pt x="16680" y="1740"/>
                </a:lnTo>
                <a:lnTo>
                  <a:pt x="15352" y="1004"/>
                </a:lnTo>
                <a:lnTo>
                  <a:pt x="13919" y="457"/>
                </a:lnTo>
                <a:lnTo>
                  <a:pt x="12396" y="117"/>
                </a:lnTo>
                <a:lnTo>
                  <a:pt x="10800" y="0"/>
                </a:lnTo>
                <a:close/>
              </a:path>
            </a:pathLst>
          </a:custGeom>
          <a:solidFill>
            <a:srgbClr val="2D83C3"/>
          </a:solidFill>
          <a:ln w="12700">
            <a:miter lim="400000"/>
          </a:ln>
        </p:spPr>
        <p:txBody>
          <a:bodyPr lIns="45719" rIns="45719"/>
          <a:lstStyle/>
          <a:p>
            <a:endParaRPr/>
          </a:p>
        </p:txBody>
      </p:sp>
      <p:pic>
        <p:nvPicPr>
          <p:cNvPr id="94" name="object 17" descr="object 17"/>
          <p:cNvPicPr>
            <a:picLocks noChangeAspect="1"/>
          </p:cNvPicPr>
          <p:nvPr/>
        </p:nvPicPr>
        <p:blipFill>
          <a:blip r:embed="rId2"/>
          <a:stretch>
            <a:fillRect/>
          </a:stretch>
        </p:blipFill>
        <p:spPr>
          <a:xfrm>
            <a:off x="10687050" y="6134100"/>
            <a:ext cx="247650" cy="247650"/>
          </a:xfrm>
          <a:prstGeom prst="rect">
            <a:avLst/>
          </a:prstGeom>
          <a:ln w="12700">
            <a:miter lim="400000"/>
          </a:ln>
        </p:spPr>
      </p:pic>
      <p:grpSp>
        <p:nvGrpSpPr>
          <p:cNvPr id="97" name="Group"/>
          <p:cNvGrpSpPr/>
          <p:nvPr/>
        </p:nvGrpSpPr>
        <p:grpSpPr>
          <a:xfrm>
            <a:off x="47623" y="3819524"/>
            <a:ext cx="4124328" cy="3009902"/>
            <a:chOff x="-1" y="0"/>
            <a:chExt cx="4124326" cy="3009901"/>
          </a:xfrm>
        </p:grpSpPr>
        <p:pic>
          <p:nvPicPr>
            <p:cNvPr id="95" name="object 19" descr="object 19"/>
            <p:cNvPicPr>
              <a:picLocks noChangeAspect="1"/>
            </p:cNvPicPr>
            <p:nvPr/>
          </p:nvPicPr>
          <p:blipFill>
            <a:blip r:embed="rId3"/>
            <a:stretch>
              <a:fillRect/>
            </a:stretch>
          </p:blipFill>
          <p:spPr>
            <a:xfrm>
              <a:off x="419100" y="2590802"/>
              <a:ext cx="3705226" cy="295277"/>
            </a:xfrm>
            <a:prstGeom prst="rect">
              <a:avLst/>
            </a:prstGeom>
            <a:ln w="12700" cap="flat">
              <a:noFill/>
              <a:miter lim="400000"/>
            </a:ln>
            <a:effectLst/>
          </p:spPr>
        </p:pic>
        <p:pic>
          <p:nvPicPr>
            <p:cNvPr id="96" name="object 20" descr="object 20"/>
            <p:cNvPicPr>
              <a:picLocks noChangeAspect="1"/>
            </p:cNvPicPr>
            <p:nvPr/>
          </p:nvPicPr>
          <p:blipFill>
            <a:blip r:embed="rId4"/>
            <a:stretch>
              <a:fillRect/>
            </a:stretch>
          </p:blipFill>
          <p:spPr>
            <a:xfrm>
              <a:off x="-2" y="-1"/>
              <a:ext cx="1733552" cy="3009902"/>
            </a:xfrm>
            <a:prstGeom prst="rect">
              <a:avLst/>
            </a:prstGeom>
            <a:ln w="12700" cap="flat">
              <a:noFill/>
              <a:miter lim="400000"/>
            </a:ln>
            <a:effectLst/>
          </p:spPr>
        </p:pic>
      </p:grpSp>
      <p:sp>
        <p:nvSpPr>
          <p:cNvPr id="98" name="AGENDA"/>
          <p:cNvSpPr txBox="1">
            <a:spLocks noGrp="1"/>
          </p:cNvSpPr>
          <p:nvPr>
            <p:ph type="title" idx="4294967295"/>
          </p:nvPr>
        </p:nvSpPr>
        <p:spPr>
          <a:xfrm>
            <a:off x="739775" y="446087"/>
            <a:ext cx="2357438" cy="757238"/>
          </a:xfrm>
          <a:prstGeom prst="rect">
            <a:avLst/>
          </a:prstGeom>
        </p:spPr>
        <p:txBody>
          <a:bodyPr>
            <a:normAutofit/>
          </a:bodyPr>
          <a:lstStyle>
            <a:lvl1pPr indent="12700">
              <a:spcBef>
                <a:spcPts val="100"/>
              </a:spcBef>
            </a:lvl1pPr>
          </a:lstStyle>
          <a:p>
            <a:r>
              <a:t>AGENDA</a:t>
            </a:r>
          </a:p>
        </p:txBody>
      </p:sp>
      <p:sp>
        <p:nvSpPr>
          <p:cNvPr id="99" name="Slide Number"/>
          <p:cNvSpPr txBox="1">
            <a:spLocks noGrp="1"/>
          </p:cNvSpPr>
          <p:nvPr>
            <p:ph type="sldNum" sz="quarter" idx="4294967295"/>
          </p:nvPr>
        </p:nvSpPr>
        <p:spPr>
          <a:xfrm>
            <a:off x="11353800" y="6473825"/>
            <a:ext cx="127000" cy="152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00" name="Problem Statement…"/>
          <p:cNvSpPr txBox="1"/>
          <p:nvPr/>
        </p:nvSpPr>
        <p:spPr>
          <a:xfrm>
            <a:off x="2555875" y="1041400"/>
            <a:ext cx="4937125" cy="3733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38100">
              <a:defRPr sz="2800">
                <a:solidFill>
                  <a:srgbClr val="0D0D0D"/>
                </a:solidFill>
                <a:latin typeface="Times New Roman"/>
                <a:ea typeface="Times New Roman"/>
                <a:cs typeface="Times New Roman"/>
                <a:sym typeface="Times New Roman"/>
              </a:defRPr>
            </a:pPr>
            <a:endParaRPr/>
          </a:p>
          <a:p>
            <a:pPr marL="38100" indent="-38100">
              <a:buSzPct val="100000"/>
              <a:buAutoNum type="arabicPeriod"/>
              <a:defRPr sz="2800">
                <a:solidFill>
                  <a:srgbClr val="0D0D0D"/>
                </a:solidFill>
                <a:latin typeface="Times New Roman"/>
                <a:ea typeface="Times New Roman"/>
                <a:cs typeface="Times New Roman"/>
                <a:sym typeface="Times New Roman"/>
              </a:defRPr>
            </a:pPr>
            <a:r>
              <a:t>Problem Statement</a:t>
            </a:r>
          </a:p>
          <a:p>
            <a:pPr marL="38100" indent="-38100">
              <a:buSzPct val="100000"/>
              <a:buAutoNum type="arabicPeriod"/>
              <a:defRPr sz="2800">
                <a:solidFill>
                  <a:srgbClr val="0D0D0D"/>
                </a:solidFill>
                <a:latin typeface="Times New Roman"/>
                <a:ea typeface="Times New Roman"/>
                <a:cs typeface="Times New Roman"/>
                <a:sym typeface="Times New Roman"/>
              </a:defRPr>
            </a:pPr>
            <a:r>
              <a:t>Project Overview</a:t>
            </a:r>
          </a:p>
          <a:p>
            <a:pPr marL="38100" indent="-38100">
              <a:buSzPct val="100000"/>
              <a:buAutoNum type="arabicPeriod"/>
              <a:defRPr sz="2800">
                <a:solidFill>
                  <a:srgbClr val="0D0D0D"/>
                </a:solidFill>
                <a:latin typeface="Times New Roman"/>
                <a:ea typeface="Times New Roman"/>
                <a:cs typeface="Times New Roman"/>
                <a:sym typeface="Times New Roman"/>
              </a:defRPr>
            </a:pPr>
            <a:r>
              <a:t>End Users</a:t>
            </a:r>
          </a:p>
          <a:p>
            <a:pPr marL="38100" indent="-38100">
              <a:buSzPct val="100000"/>
              <a:buAutoNum type="arabicPeriod"/>
              <a:defRPr sz="2800">
                <a:solidFill>
                  <a:srgbClr val="0D0D0D"/>
                </a:solidFill>
                <a:latin typeface="Times New Roman"/>
                <a:ea typeface="Times New Roman"/>
                <a:cs typeface="Times New Roman"/>
                <a:sym typeface="Times New Roman"/>
              </a:defRPr>
            </a:pPr>
            <a:r>
              <a:t>Our Solution and Proposition</a:t>
            </a:r>
          </a:p>
          <a:p>
            <a:pPr marL="38100" indent="-38100">
              <a:buSzPct val="100000"/>
              <a:buAutoNum type="arabicPeriod"/>
              <a:defRPr sz="2800">
                <a:solidFill>
                  <a:srgbClr val="0D0D0D"/>
                </a:solidFill>
                <a:latin typeface="Times New Roman"/>
                <a:ea typeface="Times New Roman"/>
                <a:cs typeface="Times New Roman"/>
                <a:sym typeface="Times New Roman"/>
              </a:defRPr>
            </a:pPr>
            <a:r>
              <a:t>Dataset Description</a:t>
            </a:r>
          </a:p>
          <a:p>
            <a:pPr marL="38100" indent="-38100">
              <a:buSzPct val="100000"/>
              <a:buAutoNum type="arabicPeriod"/>
              <a:defRPr sz="2800">
                <a:solidFill>
                  <a:srgbClr val="0D0D0D"/>
                </a:solidFill>
                <a:latin typeface="Times New Roman"/>
                <a:ea typeface="Times New Roman"/>
                <a:cs typeface="Times New Roman"/>
                <a:sym typeface="Times New Roman"/>
              </a:defRPr>
            </a:pPr>
            <a:r>
              <a:t>Modelling Approach</a:t>
            </a:r>
          </a:p>
          <a:p>
            <a:pPr marL="38100" indent="-38100">
              <a:buSzPct val="100000"/>
              <a:buAutoNum type="arabicPeriod"/>
              <a:defRPr sz="2800">
                <a:solidFill>
                  <a:srgbClr val="0D0D0D"/>
                </a:solidFill>
                <a:latin typeface="Times New Roman"/>
                <a:ea typeface="Times New Roman"/>
                <a:cs typeface="Times New Roman"/>
                <a:sym typeface="Times New Roman"/>
              </a:defRPr>
            </a:pPr>
            <a:r>
              <a:t>Results and Discussion</a:t>
            </a:r>
          </a:p>
          <a:p>
            <a:pPr marL="38100" indent="-38100">
              <a:buSzPct val="100000"/>
              <a:buAutoNum type="arabicPeriod"/>
              <a:defRPr sz="2800">
                <a:solidFill>
                  <a:srgbClr val="0D0D0D"/>
                </a:solidFill>
                <a:latin typeface="Times New Roman"/>
                <a:ea typeface="Times New Roman"/>
                <a:cs typeface="Times New Roman"/>
                <a:sym typeface="Times New Roman"/>
              </a:defRPr>
            </a:pPr>
            <a:r>
              <a:t>Conclusion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p:cNvGrpSpPr/>
          <p:nvPr/>
        </p:nvGrpSpPr>
        <p:grpSpPr>
          <a:xfrm>
            <a:off x="9021762" y="3194050"/>
            <a:ext cx="2762251" cy="3257550"/>
            <a:chOff x="0" y="0"/>
            <a:chExt cx="2762250" cy="3257550"/>
          </a:xfrm>
        </p:grpSpPr>
        <p:sp>
          <p:nvSpPr>
            <p:cNvPr id="102" name="Square"/>
            <p:cNvSpPr/>
            <p:nvPr/>
          </p:nvSpPr>
          <p:spPr>
            <a:xfrm>
              <a:off x="1362075" y="2428875"/>
              <a:ext cx="457201" cy="457201"/>
            </a:xfrm>
            <a:prstGeom prst="rect">
              <a:avLst/>
            </a:prstGeom>
            <a:solidFill>
              <a:srgbClr val="42AF51"/>
            </a:solidFill>
            <a:ln w="12700" cap="flat">
              <a:noFill/>
              <a:miter lim="400000"/>
            </a:ln>
            <a:effectLst/>
          </p:spPr>
          <p:txBody>
            <a:bodyPr wrap="square" lIns="45719" tIns="45719" rIns="45719" bIns="45719" numCol="1" anchor="t">
              <a:noAutofit/>
            </a:bodyPr>
            <a:lstStyle/>
            <a:p>
              <a:pPr indent="38100">
                <a:defRPr sz="1100"/>
              </a:pPr>
              <a:endParaRPr/>
            </a:p>
          </p:txBody>
        </p:sp>
        <p:sp>
          <p:nvSpPr>
            <p:cNvPr id="103" name="Square"/>
            <p:cNvSpPr/>
            <p:nvPr/>
          </p:nvSpPr>
          <p:spPr>
            <a:xfrm>
              <a:off x="1362075" y="2962275"/>
              <a:ext cx="180975" cy="180976"/>
            </a:xfrm>
            <a:prstGeom prst="rect">
              <a:avLst/>
            </a:prstGeom>
            <a:solidFill>
              <a:srgbClr val="2D936B"/>
            </a:solidFill>
            <a:ln w="12700" cap="flat">
              <a:noFill/>
              <a:miter lim="400000"/>
            </a:ln>
            <a:effectLst/>
          </p:spPr>
          <p:txBody>
            <a:bodyPr wrap="square" lIns="45719" tIns="45719" rIns="45719" bIns="45719" numCol="1" anchor="t">
              <a:noAutofit/>
            </a:bodyPr>
            <a:lstStyle/>
            <a:p>
              <a:pPr indent="38100">
                <a:defRPr sz="1100"/>
              </a:pPr>
              <a:endParaRPr/>
            </a:p>
          </p:txBody>
        </p:sp>
        <p:pic>
          <p:nvPicPr>
            <p:cNvPr id="104" name="object 5" descr="object 5"/>
            <p:cNvPicPr>
              <a:picLocks noChangeAspect="1"/>
            </p:cNvPicPr>
            <p:nvPr/>
          </p:nvPicPr>
          <p:blipFill>
            <a:blip r:embed="rId2"/>
            <a:stretch>
              <a:fillRect/>
            </a:stretch>
          </p:blipFill>
          <p:spPr>
            <a:xfrm>
              <a:off x="0" y="0"/>
              <a:ext cx="2762250" cy="3257550"/>
            </a:xfrm>
            <a:prstGeom prst="rect">
              <a:avLst/>
            </a:prstGeom>
            <a:ln w="12700" cap="flat">
              <a:noFill/>
              <a:miter lim="400000"/>
            </a:ln>
            <a:effectLst/>
          </p:spPr>
        </p:pic>
      </p:grpSp>
      <p:sp>
        <p:nvSpPr>
          <p:cNvPr id="106" name="PROBLEM STATEMENT"/>
          <p:cNvSpPr txBox="1">
            <a:spLocks noGrp="1"/>
          </p:cNvSpPr>
          <p:nvPr>
            <p:ph type="ctrTitle" idx="4294967295"/>
          </p:nvPr>
        </p:nvSpPr>
        <p:spPr>
          <a:xfrm>
            <a:off x="833437" y="574674"/>
            <a:ext cx="5637213" cy="677864"/>
          </a:xfrm>
          <a:prstGeom prst="rect">
            <a:avLst/>
          </a:prstGeom>
        </p:spPr>
        <p:txBody>
          <a:bodyPr>
            <a:normAutofit/>
          </a:bodyPr>
          <a:lstStyle>
            <a:lvl1pPr indent="12446" defTabSz="896111">
              <a:tabLst>
                <a:tab pos="2654300" algn="l"/>
              </a:tabLst>
              <a:defRPr sz="4116"/>
            </a:lvl1pPr>
          </a:lstStyle>
          <a:p>
            <a:r>
              <a:t>PROBLEM	STATEMENT</a:t>
            </a:r>
          </a:p>
        </p:txBody>
      </p:sp>
      <p:pic>
        <p:nvPicPr>
          <p:cNvPr id="107" name="object 8" descr="object 8"/>
          <p:cNvPicPr>
            <a:picLocks noChangeAspect="1"/>
          </p:cNvPicPr>
          <p:nvPr/>
        </p:nvPicPr>
        <p:blipFill>
          <a:blip r:embed="rId3"/>
          <a:stretch>
            <a:fillRect/>
          </a:stretch>
        </p:blipFill>
        <p:spPr>
          <a:xfrm>
            <a:off x="676275" y="6467475"/>
            <a:ext cx="2143125" cy="200025"/>
          </a:xfrm>
          <a:prstGeom prst="rect">
            <a:avLst/>
          </a:prstGeom>
          <a:ln w="12700">
            <a:miter lim="400000"/>
          </a:ln>
        </p:spPr>
      </p:pic>
      <p:sp>
        <p:nvSpPr>
          <p:cNvPr id="108" name="Slide Number"/>
          <p:cNvSpPr txBox="1">
            <a:spLocks noGrp="1"/>
          </p:cNvSpPr>
          <p:nvPr>
            <p:ph type="sldNum" sz="quarter" idx="4294967295"/>
          </p:nvPr>
        </p:nvSpPr>
        <p:spPr>
          <a:xfrm>
            <a:off x="11353800" y="6473825"/>
            <a:ext cx="127000" cy="152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09" name="The goal of this analysis is to investigate the demographic and professional characteristics of employees within the organization and understand the distribution of salaries. The specific objectives include:…"/>
          <p:cNvSpPr txBox="1"/>
          <p:nvPr/>
        </p:nvSpPr>
        <p:spPr>
          <a:xfrm>
            <a:off x="938212" y="1643062"/>
            <a:ext cx="7753351" cy="4893643"/>
          </a:xfrm>
          <a:prstGeom prst="rect">
            <a:avLst/>
          </a:prstGeom>
          <a:solidFill>
            <a:srgbClr val="FFFFFF"/>
          </a:solidFill>
          <a:ln w="25400">
            <a:solidFill>
              <a:schemeClr val="accent1"/>
            </a:solidFill>
          </a:ln>
          <a:effectLst>
            <a:outerShdw blurRad="38100" dist="23000" dir="5400000" rotWithShape="0">
              <a:srgbClr val="000000">
                <a:alpha val="3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38100">
              <a:defRPr sz="1100"/>
            </a:pPr>
            <a:r>
              <a:rPr lang="en-US" sz="2400" dirty="0"/>
              <a:t>This analysis aims to investigate the demographic and professional characteristics of employees within the organization and understand the distribution of salaries. The specific objectives include:  </a:t>
            </a:r>
          </a:p>
          <a:p>
            <a:pPr indent="38100">
              <a:defRPr sz="1100"/>
            </a:pPr>
            <a:endParaRPr lang="en-US" sz="2400" dirty="0"/>
          </a:p>
          <a:p>
            <a:pPr indent="38100">
              <a:defRPr sz="1100"/>
            </a:pPr>
            <a:r>
              <a:rPr lang="en-US" sz="2400" dirty="0"/>
              <a:t>Analyzing the salary distribution across different genders.</a:t>
            </a:r>
          </a:p>
          <a:p>
            <a:pPr indent="38100">
              <a:defRPr sz="1100"/>
            </a:pPr>
            <a:endParaRPr lang="en-US" sz="2400" dirty="0"/>
          </a:p>
          <a:p>
            <a:pPr indent="38100">
              <a:defRPr sz="1100"/>
            </a:pPr>
            <a:r>
              <a:rPr lang="en-US" sz="2400" dirty="0"/>
              <a:t>We are identifying any trends or disparities in salaries based on education level, job title, years of experience, and other demographic factors.</a:t>
            </a:r>
          </a:p>
          <a:p>
            <a:pPr indent="38100">
              <a:defRPr sz="1100"/>
            </a:pPr>
            <a:endParaRPr lang="en-US" sz="2400" dirty="0"/>
          </a:p>
          <a:p>
            <a:pPr indent="38100">
              <a:defRPr sz="1100"/>
            </a:pPr>
            <a:r>
              <a:rPr lang="en-US" sz="2400" dirty="0"/>
              <a:t>It is providing insights that can inform decisions on salary equity and diversity initiatives.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Group"/>
          <p:cNvGrpSpPr/>
          <p:nvPr/>
        </p:nvGrpSpPr>
        <p:grpSpPr>
          <a:xfrm>
            <a:off x="9131300" y="2767012"/>
            <a:ext cx="3533775" cy="3810001"/>
            <a:chOff x="0" y="0"/>
            <a:chExt cx="3533775" cy="3810000"/>
          </a:xfrm>
        </p:grpSpPr>
        <p:sp>
          <p:nvSpPr>
            <p:cNvPr id="111" name="Square"/>
            <p:cNvSpPr/>
            <p:nvPr/>
          </p:nvSpPr>
          <p:spPr>
            <a:xfrm>
              <a:off x="695324" y="2714625"/>
              <a:ext cx="457201" cy="457201"/>
            </a:xfrm>
            <a:prstGeom prst="rect">
              <a:avLst/>
            </a:prstGeom>
            <a:solidFill>
              <a:srgbClr val="42AF51"/>
            </a:solidFill>
            <a:ln w="12700" cap="flat">
              <a:noFill/>
              <a:miter lim="400000"/>
            </a:ln>
            <a:effectLst/>
          </p:spPr>
          <p:txBody>
            <a:bodyPr wrap="square" lIns="45719" tIns="45719" rIns="45719" bIns="45719" numCol="1" anchor="t">
              <a:noAutofit/>
            </a:bodyPr>
            <a:lstStyle/>
            <a:p>
              <a:pPr indent="38100">
                <a:defRPr sz="1100"/>
              </a:pPr>
              <a:endParaRPr/>
            </a:p>
          </p:txBody>
        </p:sp>
        <p:sp>
          <p:nvSpPr>
            <p:cNvPr id="112" name="Square"/>
            <p:cNvSpPr/>
            <p:nvPr/>
          </p:nvSpPr>
          <p:spPr>
            <a:xfrm>
              <a:off x="695324" y="3248025"/>
              <a:ext cx="180976" cy="180976"/>
            </a:xfrm>
            <a:prstGeom prst="rect">
              <a:avLst/>
            </a:prstGeom>
            <a:solidFill>
              <a:srgbClr val="2D936B"/>
            </a:solidFill>
            <a:ln w="12700" cap="flat">
              <a:noFill/>
              <a:miter lim="400000"/>
            </a:ln>
            <a:effectLst/>
          </p:spPr>
          <p:txBody>
            <a:bodyPr wrap="square" lIns="45719" tIns="45719" rIns="45719" bIns="45719" numCol="1" anchor="t">
              <a:noAutofit/>
            </a:bodyPr>
            <a:lstStyle/>
            <a:p>
              <a:pPr indent="38100">
                <a:defRPr sz="1100"/>
              </a:pPr>
              <a:endParaRPr/>
            </a:p>
          </p:txBody>
        </p:sp>
        <p:pic>
          <p:nvPicPr>
            <p:cNvPr id="113" name="object 5" descr="object 5"/>
            <p:cNvPicPr>
              <a:picLocks noChangeAspect="1"/>
            </p:cNvPicPr>
            <p:nvPr/>
          </p:nvPicPr>
          <p:blipFill>
            <a:blip r:embed="rId2"/>
            <a:stretch>
              <a:fillRect/>
            </a:stretch>
          </p:blipFill>
          <p:spPr>
            <a:xfrm>
              <a:off x="0" y="0"/>
              <a:ext cx="3533775" cy="3810000"/>
            </a:xfrm>
            <a:prstGeom prst="rect">
              <a:avLst/>
            </a:prstGeom>
            <a:ln w="12700" cap="flat">
              <a:noFill/>
              <a:miter lim="400000"/>
            </a:ln>
            <a:effectLst/>
          </p:spPr>
        </p:pic>
      </p:grpSp>
      <p:sp>
        <p:nvSpPr>
          <p:cNvPr id="115" name="PROJECT OVERVIEW"/>
          <p:cNvSpPr txBox="1">
            <a:spLocks noGrp="1"/>
          </p:cNvSpPr>
          <p:nvPr>
            <p:ph type="ctrTitle" idx="4294967295"/>
          </p:nvPr>
        </p:nvSpPr>
        <p:spPr>
          <a:xfrm>
            <a:off x="739775" y="830262"/>
            <a:ext cx="5264150" cy="677864"/>
          </a:xfrm>
          <a:prstGeom prst="rect">
            <a:avLst/>
          </a:prstGeom>
        </p:spPr>
        <p:txBody>
          <a:bodyPr>
            <a:normAutofit/>
          </a:bodyPr>
          <a:lstStyle>
            <a:lvl1pPr indent="12700">
              <a:spcBef>
                <a:spcPts val="100"/>
              </a:spcBef>
              <a:tabLst>
                <a:tab pos="2641600" algn="l"/>
              </a:tabLst>
              <a:defRPr sz="4200"/>
            </a:lvl1pPr>
          </a:lstStyle>
          <a:p>
            <a:r>
              <a:t>PROJECT	OVERVIEW</a:t>
            </a:r>
          </a:p>
        </p:txBody>
      </p:sp>
      <p:pic>
        <p:nvPicPr>
          <p:cNvPr id="116" name="object 8" descr="object 8"/>
          <p:cNvPicPr>
            <a:picLocks noChangeAspect="1"/>
          </p:cNvPicPr>
          <p:nvPr/>
        </p:nvPicPr>
        <p:blipFill>
          <a:blip r:embed="rId3"/>
          <a:stretch>
            <a:fillRect/>
          </a:stretch>
        </p:blipFill>
        <p:spPr>
          <a:xfrm>
            <a:off x="676275" y="6467475"/>
            <a:ext cx="2143125" cy="200025"/>
          </a:xfrm>
          <a:prstGeom prst="rect">
            <a:avLst/>
          </a:prstGeom>
          <a:ln w="12700">
            <a:miter lim="400000"/>
          </a:ln>
        </p:spPr>
      </p:pic>
      <p:sp>
        <p:nvSpPr>
          <p:cNvPr id="117" name="Slide Number"/>
          <p:cNvSpPr txBox="1">
            <a:spLocks noGrp="1"/>
          </p:cNvSpPr>
          <p:nvPr>
            <p:ph type="sldNum" sz="quarter" idx="4294967295"/>
          </p:nvPr>
        </p:nvSpPr>
        <p:spPr>
          <a:xfrm>
            <a:off x="11353800" y="6473825"/>
            <a:ext cx="127000" cy="152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18" name="."/>
          <p:cNvSpPr txBox="1"/>
          <p:nvPr/>
        </p:nvSpPr>
        <p:spPr>
          <a:xfrm>
            <a:off x="1036637" y="2133600"/>
            <a:ext cx="7832726" cy="421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38100" indent="-38100">
              <a:buSzPct val="100000"/>
              <a:buFont typeface="Arial"/>
              <a:buChar char="•"/>
              <a:defRPr sz="2400">
                <a:solidFill>
                  <a:srgbClr val="0D0D0D"/>
                </a:solidFill>
                <a:latin typeface="Times New Roman"/>
                <a:ea typeface="Times New Roman"/>
                <a:cs typeface="Times New Roman"/>
                <a:sym typeface="Times New Roman"/>
              </a:defRPr>
            </a:lvl1pPr>
          </a:lstStyle>
          <a:p>
            <a:r>
              <a:t>.</a:t>
            </a:r>
          </a:p>
        </p:txBody>
      </p:sp>
      <p:sp>
        <p:nvSpPr>
          <p:cNvPr id="119" name="Objective: Analyze employee data to identify trends in demographics, job roles, and salary distribution. The goal is to uncover potential disparities and provide actionable insights for HR policies and compensation strategies.…"/>
          <p:cNvSpPr txBox="1"/>
          <p:nvPr/>
        </p:nvSpPr>
        <p:spPr>
          <a:xfrm>
            <a:off x="681037" y="1825626"/>
            <a:ext cx="8543926" cy="3664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38100">
              <a:defRPr sz="2100" b="1"/>
            </a:pPr>
            <a:r>
              <a:t>Objective:</a:t>
            </a:r>
            <a:r>
              <a:rPr b="0"/>
              <a:t> Analyze employee data to identify trends in demographics, job roles, and salary distribution. The goal is to uncover potential disparities and provide actionable insights for HR policies and compensation strategies.</a:t>
            </a:r>
          </a:p>
          <a:p>
            <a:pPr indent="38100">
              <a:defRPr sz="2100"/>
            </a:pPr>
            <a:r>
              <a:t>Scope:</a:t>
            </a:r>
          </a:p>
          <a:p>
            <a:pPr marL="38100" indent="-38100">
              <a:buSzPct val="100000"/>
              <a:buFont typeface="Times Roman"/>
              <a:buChar char="•"/>
              <a:defRPr sz="2100" b="1"/>
            </a:pPr>
            <a:r>
              <a:t>Data Analysis:</a:t>
            </a:r>
            <a:r>
              <a:rPr b="0"/>
              <a:t> Evaluate salary distribution by gender, education, race, job title, and experience.</a:t>
            </a:r>
          </a:p>
          <a:p>
            <a:pPr marL="38100" indent="-38100">
              <a:buSzPct val="100000"/>
              <a:buFont typeface="Times Roman"/>
              <a:buChar char="•"/>
              <a:defRPr sz="2100" b="1"/>
            </a:pPr>
            <a:r>
              <a:t>Equity Focus:</a:t>
            </a:r>
            <a:r>
              <a:rPr b="0"/>
              <a:t> Identify and address any disparities in compensation.</a:t>
            </a:r>
          </a:p>
          <a:p>
            <a:pPr marL="38100" indent="-38100">
              <a:buSzPct val="100000"/>
              <a:buFont typeface="Times Roman"/>
              <a:buChar char="•"/>
              <a:defRPr sz="2100" b="1"/>
            </a:pPr>
            <a:r>
              <a:t>Reporting:</a:t>
            </a:r>
            <a:r>
              <a:rPr b="0"/>
              <a:t> Summarize findings with visualizations and recommendations.</a:t>
            </a:r>
          </a:p>
          <a:p>
            <a:pPr indent="38100">
              <a:defRPr sz="2100"/>
            </a:pPr>
            <a:endParaRPr b="0"/>
          </a:p>
          <a:p>
            <a:pPr indent="38100">
              <a:defRPr sz="2100" b="1"/>
            </a:pPr>
            <a:r>
              <a:t>Outcome:</a:t>
            </a:r>
            <a:r>
              <a:rPr b="0"/>
              <a:t> Insights to enhance fair compensation and support diversity initiatives.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WHO ARE THE END USERS?"/>
          <p:cNvSpPr txBox="1">
            <a:spLocks noGrp="1"/>
          </p:cNvSpPr>
          <p:nvPr>
            <p:ph type="ctrTitle" idx="4294967295"/>
          </p:nvPr>
        </p:nvSpPr>
        <p:spPr>
          <a:xfrm>
            <a:off x="700087" y="892175"/>
            <a:ext cx="5013326" cy="517525"/>
          </a:xfrm>
          <a:prstGeom prst="rect">
            <a:avLst/>
          </a:prstGeom>
        </p:spPr>
        <p:txBody>
          <a:bodyPr>
            <a:normAutofit/>
          </a:bodyPr>
          <a:lstStyle>
            <a:lvl1pPr indent="12573" defTabSz="905255">
              <a:defRPr sz="3168"/>
            </a:lvl1pPr>
          </a:lstStyle>
          <a:p>
            <a:r>
              <a:rPr dirty="0"/>
              <a:t>WHO ARE THE END USERS?</a:t>
            </a:r>
          </a:p>
        </p:txBody>
      </p:sp>
      <p:pic>
        <p:nvPicPr>
          <p:cNvPr id="122" name="object 6" descr="object 6"/>
          <p:cNvPicPr>
            <a:picLocks noChangeAspect="1"/>
          </p:cNvPicPr>
          <p:nvPr/>
        </p:nvPicPr>
        <p:blipFill>
          <a:blip r:embed="rId2"/>
          <a:stretch>
            <a:fillRect/>
          </a:stretch>
        </p:blipFill>
        <p:spPr>
          <a:xfrm>
            <a:off x="723900" y="6172200"/>
            <a:ext cx="2181225" cy="485775"/>
          </a:xfrm>
          <a:prstGeom prst="rect">
            <a:avLst/>
          </a:prstGeom>
          <a:ln w="12700">
            <a:miter lim="400000"/>
          </a:ln>
        </p:spPr>
      </p:pic>
      <p:sp>
        <p:nvSpPr>
          <p:cNvPr id="123" name="Slide Number"/>
          <p:cNvSpPr txBox="1">
            <a:spLocks noGrp="1"/>
          </p:cNvSpPr>
          <p:nvPr>
            <p:ph type="sldNum" sz="quarter" idx="4294967295"/>
          </p:nvPr>
        </p:nvSpPr>
        <p:spPr>
          <a:xfrm>
            <a:off x="11353800" y="6473825"/>
            <a:ext cx="127000" cy="152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24" name="Human Resources Department: They would use the analysis to ensure equitable salary practices and make informed decisions regarding employee compensation, promotions, and diversity initiatives.…"/>
          <p:cNvSpPr txBox="1"/>
          <p:nvPr/>
        </p:nvSpPr>
        <p:spPr>
          <a:xfrm>
            <a:off x="550862" y="1579563"/>
            <a:ext cx="9367838" cy="53245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38100">
              <a:defRPr sz="1100" b="1"/>
            </a:pPr>
            <a:r>
              <a:rPr sz="2000" dirty="0"/>
              <a:t>Human Resources Department</a:t>
            </a:r>
            <a:r>
              <a:rPr sz="2000" b="0" dirty="0"/>
              <a:t>: They would use the analysis to ensure equitable salary practices and make informed decisions regarding employee compensation, promotions, and diversity initiatives.</a:t>
            </a:r>
          </a:p>
          <a:p>
            <a:pPr indent="38100">
              <a:defRPr sz="1100"/>
            </a:pPr>
            <a:endParaRPr sz="2000" b="0" dirty="0"/>
          </a:p>
          <a:p>
            <a:pPr indent="38100">
              <a:defRPr sz="1100" b="1"/>
            </a:pPr>
            <a:r>
              <a:rPr sz="2000" dirty="0"/>
              <a:t>Senior Management</a:t>
            </a:r>
            <a:r>
              <a:rPr sz="2000" b="0" dirty="0"/>
              <a:t>: They need insights into salary distributions and demographic trends to guide strategic decision-making, particularly regarding workforce management and budget allocation.</a:t>
            </a:r>
          </a:p>
          <a:p>
            <a:pPr indent="38100">
              <a:defRPr sz="1100"/>
            </a:pPr>
            <a:endParaRPr sz="2000" b="0" dirty="0"/>
          </a:p>
          <a:p>
            <a:pPr indent="38100">
              <a:defRPr sz="1100" b="1"/>
            </a:pPr>
            <a:r>
              <a:rPr sz="2000" dirty="0"/>
              <a:t>Diversity and Inclusion Committee</a:t>
            </a:r>
            <a:r>
              <a:rPr sz="2000" b="0" dirty="0"/>
              <a:t>: This group would focus on the equity aspects of the analysis, using the data to support initiatives aimed at promoting diversity and inclusion within the organization.</a:t>
            </a:r>
          </a:p>
          <a:p>
            <a:pPr indent="38100">
              <a:defRPr sz="1100"/>
            </a:pPr>
            <a:endParaRPr sz="2000" b="0" dirty="0"/>
          </a:p>
          <a:p>
            <a:pPr indent="38100">
              <a:defRPr sz="1100" b="1"/>
            </a:pPr>
            <a:r>
              <a:rPr sz="2000" dirty="0"/>
              <a:t>Compensation Analysts</a:t>
            </a:r>
            <a:r>
              <a:rPr sz="2000" b="0" dirty="0"/>
              <a:t>: They would utilize the findings to benchmark salaries and assess the competitiveness of the organization's compensation structure.</a:t>
            </a:r>
          </a:p>
          <a:p>
            <a:pPr indent="38100">
              <a:defRPr sz="1100"/>
            </a:pPr>
            <a:endParaRPr sz="2000" b="0" dirty="0"/>
          </a:p>
          <a:p>
            <a:pPr indent="38100">
              <a:defRPr sz="1100" b="1"/>
            </a:pPr>
            <a:r>
              <a:rPr sz="2000" dirty="0"/>
              <a:t>Employee Relations Team</a:t>
            </a:r>
            <a:r>
              <a:rPr sz="2000" b="0" dirty="0"/>
              <a:t>: This team may use the analysis to address concerns related to salary disparities and to foster a transparent and fair workplace environment.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OUR SOLUTION AND ITS VALUE PROPOSITION"/>
          <p:cNvSpPr txBox="1">
            <a:spLocks noGrp="1"/>
          </p:cNvSpPr>
          <p:nvPr>
            <p:ph type="ctrTitle" idx="4294967295"/>
          </p:nvPr>
        </p:nvSpPr>
        <p:spPr>
          <a:xfrm>
            <a:off x="487362" y="538162"/>
            <a:ext cx="9763126" cy="574676"/>
          </a:xfrm>
          <a:prstGeom prst="rect">
            <a:avLst/>
          </a:prstGeom>
        </p:spPr>
        <p:txBody>
          <a:bodyPr>
            <a:normAutofit/>
          </a:bodyPr>
          <a:lstStyle>
            <a:lvl1pPr indent="12700">
              <a:spcBef>
                <a:spcPts val="100"/>
              </a:spcBef>
              <a:defRPr sz="3600"/>
            </a:lvl1pPr>
          </a:lstStyle>
          <a:p>
            <a:r>
              <a:t>OUR SOLUTION AND ITS VALUE PROPOSITION</a:t>
            </a:r>
          </a:p>
        </p:txBody>
      </p:sp>
      <p:pic>
        <p:nvPicPr>
          <p:cNvPr id="127" name="object 7" descr="object 7"/>
          <p:cNvPicPr>
            <a:picLocks noChangeAspect="1"/>
          </p:cNvPicPr>
          <p:nvPr/>
        </p:nvPicPr>
        <p:blipFill>
          <a:blip r:embed="rId2"/>
          <a:stretch>
            <a:fillRect/>
          </a:stretch>
        </p:blipFill>
        <p:spPr>
          <a:xfrm>
            <a:off x="676275" y="6467475"/>
            <a:ext cx="2143125" cy="200025"/>
          </a:xfrm>
          <a:prstGeom prst="rect">
            <a:avLst/>
          </a:prstGeom>
          <a:ln w="12700">
            <a:miter lim="400000"/>
          </a:ln>
        </p:spPr>
      </p:pic>
      <p:sp>
        <p:nvSpPr>
          <p:cNvPr id="128" name="Slide Number"/>
          <p:cNvSpPr txBox="1">
            <a:spLocks noGrp="1"/>
          </p:cNvSpPr>
          <p:nvPr>
            <p:ph type="sldNum" sz="quarter" idx="4294967295"/>
          </p:nvPr>
        </p:nvSpPr>
        <p:spPr>
          <a:xfrm>
            <a:off x="11353800" y="6473825"/>
            <a:ext cx="127000" cy="152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29" name="Solution:…"/>
          <p:cNvSpPr txBox="1"/>
          <p:nvPr/>
        </p:nvSpPr>
        <p:spPr>
          <a:xfrm>
            <a:off x="374649" y="1187450"/>
            <a:ext cx="9656764" cy="22621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indent="38100">
              <a:defRPr sz="2300" b="1">
                <a:latin typeface="Trebuchet MS"/>
                <a:ea typeface="Trebuchet MS"/>
                <a:cs typeface="Trebuchet MS"/>
                <a:sym typeface="Trebuchet MS"/>
              </a:defRPr>
            </a:pPr>
            <a:r>
              <a:rPr dirty="0"/>
              <a:t>Solution:</a:t>
            </a:r>
            <a:endParaRPr lang="en-IN" dirty="0"/>
          </a:p>
          <a:p>
            <a:pPr indent="38100">
              <a:defRPr sz="2300" b="1">
                <a:latin typeface="Trebuchet MS"/>
                <a:ea typeface="Trebuchet MS"/>
                <a:cs typeface="Trebuchet MS"/>
                <a:sym typeface="Trebuchet MS"/>
              </a:defRPr>
            </a:pPr>
            <a:endParaRPr lang="en-IN" dirty="0"/>
          </a:p>
          <a:p>
            <a:pPr indent="38100">
              <a:defRPr sz="1100"/>
            </a:pPr>
            <a:r>
              <a:rPr lang="en-US" sz="1900" dirty="0"/>
              <a:t>1.Comprehensive Employee Demographics &amp; Salary Analysis</a:t>
            </a:r>
          </a:p>
          <a:p>
            <a:pPr indent="38100">
              <a:defRPr sz="1100"/>
            </a:pPr>
            <a:r>
              <a:rPr lang="en-US" sz="1900" dirty="0"/>
              <a:t>2.Analyze employee data to uncover salary trends, identify disparities, and support equitable compensation practices. This analysis empowers HR and management to make informed, fair, and strategic decisions, enhancing diversity and inclusion efforts while ensuring competitive compensation</a:t>
            </a:r>
            <a:r>
              <a:rPr lang="en-US" dirty="0"/>
              <a:t>.</a:t>
            </a:r>
          </a:p>
        </p:txBody>
      </p:sp>
      <p:sp>
        <p:nvSpPr>
          <p:cNvPr id="130" name="Value Proposition:…"/>
          <p:cNvSpPr txBox="1"/>
          <p:nvPr/>
        </p:nvSpPr>
        <p:spPr>
          <a:xfrm>
            <a:off x="374649" y="3504297"/>
            <a:ext cx="8959851" cy="2908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indent="38100">
              <a:defRPr sz="2300" b="1">
                <a:latin typeface="Trebuchet MS"/>
                <a:ea typeface="Trebuchet MS"/>
                <a:cs typeface="Trebuchet MS"/>
                <a:sym typeface="Trebuchet MS"/>
              </a:defRPr>
            </a:pPr>
            <a:r>
              <a:rPr dirty="0"/>
              <a:t>Value Proposition:</a:t>
            </a:r>
            <a:endParaRPr lang="en-IN" dirty="0"/>
          </a:p>
          <a:p>
            <a:pPr indent="38100">
              <a:defRPr sz="2300" b="1">
                <a:latin typeface="Trebuchet MS"/>
                <a:ea typeface="Trebuchet MS"/>
                <a:cs typeface="Trebuchet MS"/>
                <a:sym typeface="Trebuchet MS"/>
              </a:defRPr>
            </a:pPr>
            <a:endParaRPr sz="1600" dirty="0"/>
          </a:p>
          <a:p>
            <a:pPr marL="38100" indent="-38100">
              <a:buSzPct val="100000"/>
              <a:buFont typeface="Times Roman"/>
              <a:buChar char="•"/>
              <a:defRPr sz="1100" b="1"/>
            </a:pPr>
            <a:r>
              <a:rPr sz="1600" dirty="0"/>
              <a:t>Informed Decisions:</a:t>
            </a:r>
            <a:r>
              <a:rPr sz="1600" b="0" dirty="0"/>
              <a:t> Equip HR and management with data-driven insights for fair compensation and strategic workforce planning.</a:t>
            </a:r>
          </a:p>
          <a:p>
            <a:pPr marL="38100" indent="-38100">
              <a:buSzPct val="100000"/>
              <a:buFont typeface="Times Roman"/>
              <a:buChar char="•"/>
              <a:defRPr sz="1100" b="1"/>
            </a:pPr>
            <a:r>
              <a:rPr sz="1600" dirty="0"/>
              <a:t>Promote Equity:</a:t>
            </a:r>
            <a:r>
              <a:rPr sz="1600" b="0" dirty="0"/>
              <a:t> Identify and address salary disparities, ensuring fairness and boosting employee satisfaction.</a:t>
            </a:r>
          </a:p>
          <a:p>
            <a:pPr marL="38100" indent="-38100">
              <a:buSzPct val="100000"/>
              <a:buFont typeface="Times Roman"/>
              <a:buChar char="•"/>
              <a:defRPr sz="1100" b="1"/>
            </a:pPr>
            <a:r>
              <a:rPr sz="1600" dirty="0"/>
              <a:t>Support Diversity:</a:t>
            </a:r>
            <a:r>
              <a:rPr sz="1600" b="0" dirty="0"/>
              <a:t> Provide actionable data to enhance diversity and inclusion initiatives, fostering a more inclusive workplace.</a:t>
            </a:r>
          </a:p>
          <a:p>
            <a:pPr marL="38100" indent="-38100">
              <a:buSzPct val="100000"/>
              <a:buFont typeface="Times Roman"/>
              <a:buChar char="•"/>
              <a:defRPr sz="1100" b="1"/>
            </a:pPr>
            <a:r>
              <a:rPr sz="1600" dirty="0"/>
              <a:t>Competitive Edge:</a:t>
            </a:r>
            <a:r>
              <a:rPr sz="1600" b="0" dirty="0"/>
              <a:t> Benchmark salaries to attract and retain top talent with competitive compensation packages.</a:t>
            </a:r>
          </a:p>
          <a:p>
            <a:pPr marL="38100" indent="-38100">
              <a:buSzPct val="100000"/>
              <a:buFont typeface="Times Roman"/>
              <a:buChar char="•"/>
              <a:defRPr sz="1100" b="1"/>
            </a:pPr>
            <a:r>
              <a:rPr sz="1600" dirty="0"/>
              <a:t>Risk Mitigation:</a:t>
            </a:r>
            <a:r>
              <a:rPr sz="1600" b="0" dirty="0"/>
              <a:t> Proactively reduce legal risks by ensuring equitable pay practices.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Dataset Description"/>
          <p:cNvSpPr txBox="1">
            <a:spLocks noGrp="1"/>
          </p:cNvSpPr>
          <p:nvPr>
            <p:ph type="ctrTitle" idx="4294967295"/>
          </p:nvPr>
        </p:nvSpPr>
        <p:spPr>
          <a:xfrm>
            <a:off x="755650" y="385762"/>
            <a:ext cx="10680700" cy="757238"/>
          </a:xfrm>
          <a:prstGeom prst="rect">
            <a:avLst/>
          </a:prstGeom>
        </p:spPr>
        <p:txBody>
          <a:bodyPr>
            <a:normAutofit/>
          </a:bodyPr>
          <a:lstStyle/>
          <a:p>
            <a:r>
              <a:t>Dataset Description</a:t>
            </a:r>
          </a:p>
        </p:txBody>
      </p:sp>
      <p:sp>
        <p:nvSpPr>
          <p:cNvPr id="133" name="Age: The age of each employee.…"/>
          <p:cNvSpPr txBox="1"/>
          <p:nvPr/>
        </p:nvSpPr>
        <p:spPr>
          <a:xfrm>
            <a:off x="690562" y="1433513"/>
            <a:ext cx="8669338" cy="4655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615950" indent="-476250">
              <a:buSzPct val="100000"/>
              <a:buFont typeface="Times Roman"/>
              <a:buChar char="•"/>
              <a:defRPr sz="2100" b="1"/>
            </a:pPr>
            <a:r>
              <a:t>Age:</a:t>
            </a:r>
            <a:r>
              <a:rPr b="0"/>
              <a:t> The age of each employee.</a:t>
            </a:r>
          </a:p>
          <a:p>
            <a:pPr marL="615950" indent="-476250">
              <a:buSzPct val="100000"/>
              <a:buFont typeface="Times Roman"/>
              <a:buChar char="•"/>
              <a:defRPr sz="2100" b="1"/>
            </a:pPr>
            <a:r>
              <a:t>Gender:</a:t>
            </a:r>
            <a:r>
              <a:rPr b="0"/>
              <a:t> The gender of each employee (e.g., Male, Female, Other).</a:t>
            </a:r>
          </a:p>
          <a:p>
            <a:pPr marL="615950" indent="-476250">
              <a:buSzPct val="100000"/>
              <a:buFont typeface="Times Roman"/>
              <a:buChar char="•"/>
              <a:defRPr sz="2100" b="1"/>
            </a:pPr>
            <a:r>
              <a:t>Education Level:</a:t>
            </a:r>
            <a:r>
              <a:rPr b="0"/>
              <a:t> The highest level of education attained (e.g., Bachelor's, Master's, PhD).</a:t>
            </a:r>
          </a:p>
          <a:p>
            <a:pPr marL="615950" indent="-476250">
              <a:buSzPct val="100000"/>
              <a:buFont typeface="Times Roman"/>
              <a:buChar char="•"/>
              <a:defRPr sz="2100" b="1"/>
            </a:pPr>
            <a:r>
              <a:t>Job Title:</a:t>
            </a:r>
            <a:r>
              <a:rPr b="0"/>
              <a:t> The current job role or title of the employee.</a:t>
            </a:r>
          </a:p>
          <a:p>
            <a:pPr marL="615950" indent="-476250">
              <a:buSzPct val="100000"/>
              <a:buFont typeface="Times Roman"/>
              <a:buChar char="•"/>
              <a:defRPr sz="2100" b="1"/>
            </a:pPr>
            <a:r>
              <a:t>Years of Experience:</a:t>
            </a:r>
            <a:r>
              <a:rPr b="0"/>
              <a:t> The total number of years the employee has worked.</a:t>
            </a:r>
          </a:p>
          <a:p>
            <a:pPr marL="615950" indent="-476250">
              <a:buSzPct val="100000"/>
              <a:buFont typeface="Times Roman"/>
              <a:buChar char="•"/>
              <a:defRPr sz="2100" b="1"/>
            </a:pPr>
            <a:r>
              <a:t>Salary:</a:t>
            </a:r>
            <a:r>
              <a:rPr b="0"/>
              <a:t> The annual salary of the employee.</a:t>
            </a:r>
          </a:p>
          <a:p>
            <a:pPr marL="615950" indent="-476250">
              <a:buSzPct val="100000"/>
              <a:buFont typeface="Times Roman"/>
              <a:buChar char="•"/>
              <a:defRPr sz="2100" b="1"/>
            </a:pPr>
            <a:r>
              <a:t>Country:</a:t>
            </a:r>
            <a:r>
              <a:rPr b="0"/>
              <a:t> The country where the employee is based.</a:t>
            </a:r>
          </a:p>
          <a:p>
            <a:pPr marL="615950" indent="-476250">
              <a:buSzPct val="100000"/>
              <a:buFont typeface="Times Roman"/>
              <a:buChar char="•"/>
              <a:defRPr sz="2100" b="1"/>
            </a:pPr>
            <a:r>
              <a:t>Race:</a:t>
            </a:r>
            <a:r>
              <a:rPr b="0"/>
              <a:t> The racial or ethnic background of the employee.</a:t>
            </a:r>
          </a:p>
          <a:p>
            <a:pPr marL="615950" indent="-476250">
              <a:buSzPct val="100000"/>
              <a:buFont typeface="Times Roman"/>
              <a:buChar char="•"/>
              <a:defRPr sz="2100" b="1"/>
            </a:pPr>
            <a:r>
              <a:t>RAW DATA Sheet:</a:t>
            </a:r>
            <a:r>
              <a:rPr b="0"/>
              <a:t> Contains the detailed, individual-level data for each employee   </a:t>
            </a:r>
          </a:p>
          <a:p>
            <a:pPr marL="615950" indent="-476250">
              <a:buSzPct val="100000"/>
              <a:buFont typeface="Times Roman"/>
              <a:buChar char="•"/>
              <a:defRPr sz="2100" b="1"/>
            </a:pPr>
            <a:r>
              <a:t>ANALYSIS Sheet:</a:t>
            </a:r>
            <a:r>
              <a:rPr b="0"/>
              <a:t> Summarizes total salary figures by gender, providing a high-level overview of salary distribution across the organization.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HE &quot;WOW&quot; IN OUR SOLUTION"/>
          <p:cNvSpPr txBox="1">
            <a:spLocks noGrp="1"/>
          </p:cNvSpPr>
          <p:nvPr>
            <p:ph type="ctrTitle" idx="4294967295"/>
          </p:nvPr>
        </p:nvSpPr>
        <p:spPr>
          <a:xfrm>
            <a:off x="739775" y="655637"/>
            <a:ext cx="8480425" cy="669926"/>
          </a:xfrm>
          <a:prstGeom prst="rect">
            <a:avLst/>
          </a:prstGeom>
        </p:spPr>
        <p:txBody>
          <a:bodyPr>
            <a:normAutofit/>
          </a:bodyPr>
          <a:lstStyle>
            <a:lvl1pPr indent="12700">
              <a:spcBef>
                <a:spcPts val="100"/>
              </a:spcBef>
              <a:defRPr sz="4200"/>
            </a:lvl1pPr>
          </a:lstStyle>
          <a:p>
            <a:r>
              <a:t>THE "WOW" IN OUR SOLUTION</a:t>
            </a:r>
          </a:p>
        </p:txBody>
      </p:sp>
      <p:sp>
        <p:nvSpPr>
          <p:cNvPr id="136" name="Slide Number"/>
          <p:cNvSpPr txBox="1">
            <a:spLocks noGrp="1"/>
          </p:cNvSpPr>
          <p:nvPr>
            <p:ph type="sldNum" sz="quarter" idx="4294967295"/>
          </p:nvPr>
        </p:nvSpPr>
        <p:spPr>
          <a:xfrm>
            <a:off x="11277600" y="6473825"/>
            <a:ext cx="127000" cy="1524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37" name="Holistic Insight: The Excel sheet provides a comprehensive view of the organization’s workforce, combining demographic, professional, and compensation data. This allows for deep, multi-dimensional analysis, revealing insights that go beyond surface-level"/>
          <p:cNvSpPr txBox="1">
            <a:spLocks noGrp="1"/>
          </p:cNvSpPr>
          <p:nvPr>
            <p:ph type="subTitle" idx="4294967295"/>
          </p:nvPr>
        </p:nvSpPr>
        <p:spPr>
          <a:xfrm>
            <a:off x="822325" y="1589087"/>
            <a:ext cx="8315325" cy="5257801"/>
          </a:xfrm>
          <a:prstGeom prst="rect">
            <a:avLst/>
          </a:prstGeom>
        </p:spPr>
        <p:txBody>
          <a:bodyPr>
            <a:normAutofit/>
          </a:bodyPr>
          <a:lstStyle/>
          <a:p>
            <a:pPr>
              <a:defRPr sz="2000" b="1"/>
            </a:pPr>
            <a:r>
              <a:t>Holistic Insight:</a:t>
            </a:r>
            <a:r>
              <a:rPr b="0"/>
              <a:t> The Excel sheet provides a comprehensive view of the organization’s workforce, combining demographic, professional, and compensation data. This allows for deep, multi-dimensional analysis, revealing insights that go beyond surface-level statistics.</a:t>
            </a:r>
          </a:p>
          <a:p>
            <a:pPr>
              <a:defRPr sz="2000"/>
            </a:pPr>
            <a:endParaRPr b="0"/>
          </a:p>
          <a:p>
            <a:pPr>
              <a:defRPr sz="2000" b="1"/>
            </a:pPr>
            <a:r>
              <a:t>Equity and Diversity Focus:</a:t>
            </a:r>
            <a:r>
              <a:rPr b="0"/>
              <a:t> The dataset enables a focused analysis on equity and diversity, making it possible to identify and address any potential disparities in salary. This empowers the organization to take actionable steps towards fostering a fair and inclusive workplace, which is a significant value-add in today’s corporate environment.</a:t>
            </a:r>
          </a:p>
          <a:p>
            <a:pPr>
              <a:defRPr sz="2000"/>
            </a:pPr>
            <a:endParaRPr b="0"/>
          </a:p>
          <a:p>
            <a:pPr>
              <a:defRPr sz="2000" b="1"/>
            </a:pPr>
            <a:r>
              <a:t>Actionable Data:</a:t>
            </a:r>
            <a:r>
              <a:rPr b="0"/>
              <a:t> The summarized analysis in the sheet provides clear, actionable insights for decision-makers, allowing them to swiftly implement changes that can have a positive impact on employee satisfaction and organizational culture.</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1194</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Times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THANGAM RAKESH</cp:lastModifiedBy>
  <cp:revision>1</cp:revision>
  <dcterms:modified xsi:type="dcterms:W3CDTF">2024-08-30T06:50:50Z</dcterms:modified>
</cp:coreProperties>
</file>