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9" r:id="rId10"/>
    <p:sldId id="271" r:id="rId11"/>
    <p:sldId id="272" r:id="rId12"/>
    <p:sldId id="266" r:id="rId13"/>
    <p:sldId id="263" r:id="rId14"/>
    <p:sldId id="264" r:id="rId15"/>
    <p:sldId id="265" r:id="rId16"/>
    <p:sldId id="267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4F19BD-74F3-9941-88E8-741E6F14F59A}">
          <p14:sldIdLst>
            <p14:sldId id="256"/>
            <p14:sldId id="257"/>
            <p14:sldId id="258"/>
            <p14:sldId id="259"/>
            <p14:sldId id="260"/>
            <p14:sldId id="261"/>
            <p14:sldId id="270"/>
            <p14:sldId id="262"/>
            <p14:sldId id="269"/>
            <p14:sldId id="271"/>
            <p14:sldId id="272"/>
            <p14:sldId id="266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/>
    <p:restoredTop sz="94667"/>
  </p:normalViewPr>
  <p:slideViewPr>
    <p:cSldViewPr snapToGrid="0" snapToObjects="1">
      <p:cViewPr varScale="1">
        <p:scale>
          <a:sx n="103" d="100"/>
          <a:sy n="103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atoly:Library:Application%20Support:Microsoft:Office:Office%202011%20AutoRecovery:&#1050;&#1085;&#1080;&#1075;&#1072;1%20(&#1074;&#1077;&#1088;&#1089;&#1080;&#1103;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/>
              <a:t>у.е.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Лист1!$F$1</c:f>
              <c:strCache>
                <c:ptCount val="1"/>
                <c:pt idx="0">
                  <c:v>тыс. р.</c:v>
                </c:pt>
              </c:strCache>
            </c:strRef>
          </c:tx>
          <c:spPr>
            <a:ln w="47625">
              <a:noFill/>
            </a:ln>
          </c:spPr>
          <c:marker>
            <c:symbol val="plus"/>
            <c:size val="38"/>
            <c:spPr>
              <a:ln w="22225">
                <a:solidFill>
                  <a:schemeClr val="accent4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Лист1!$E$2:$E$20</c:f>
              <c:numCache>
                <c:formatCode>General</c:formatCode>
                <c:ptCount val="19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2.5</c:v>
                </c:pt>
                <c:pt idx="6">
                  <c:v>3</c:v>
                </c:pt>
                <c:pt idx="7">
                  <c:v>3.5</c:v>
                </c:pt>
                <c:pt idx="8">
                  <c:v>4</c:v>
                </c:pt>
                <c:pt idx="9">
                  <c:v>4.5</c:v>
                </c:pt>
                <c:pt idx="10">
                  <c:v>5</c:v>
                </c:pt>
                <c:pt idx="11">
                  <c:v>5.5</c:v>
                </c:pt>
                <c:pt idx="12">
                  <c:v>6</c:v>
                </c:pt>
                <c:pt idx="13">
                  <c:v>6.5</c:v>
                </c:pt>
                <c:pt idx="14">
                  <c:v>7</c:v>
                </c:pt>
                <c:pt idx="15">
                  <c:v>7.5</c:v>
                </c:pt>
                <c:pt idx="16">
                  <c:v>8</c:v>
                </c:pt>
                <c:pt idx="17">
                  <c:v>8.5</c:v>
                </c:pt>
                <c:pt idx="18">
                  <c:v>9</c:v>
                </c:pt>
              </c:numCache>
            </c:numRef>
          </c:xVal>
          <c:yVal>
            <c:numRef>
              <c:f>Лист1!$F$2:$F$20</c:f>
              <c:numCache>
                <c:formatCode>General</c:formatCode>
                <c:ptCount val="19"/>
                <c:pt idx="0">
                  <c:v>-100</c:v>
                </c:pt>
                <c:pt idx="1">
                  <c:v>-90</c:v>
                </c:pt>
                <c:pt idx="2">
                  <c:v>-80</c:v>
                </c:pt>
                <c:pt idx="3">
                  <c:v>-70</c:v>
                </c:pt>
                <c:pt idx="4">
                  <c:v>-60</c:v>
                </c:pt>
                <c:pt idx="5">
                  <c:v>-50</c:v>
                </c:pt>
                <c:pt idx="6">
                  <c:v>-40</c:v>
                </c:pt>
                <c:pt idx="7">
                  <c:v>-30</c:v>
                </c:pt>
                <c:pt idx="8">
                  <c:v>-20</c:v>
                </c:pt>
                <c:pt idx="9">
                  <c:v>-10</c:v>
                </c:pt>
                <c:pt idx="10">
                  <c:v>120</c:v>
                </c:pt>
                <c:pt idx="11">
                  <c:v>132.5</c:v>
                </c:pt>
                <c:pt idx="12">
                  <c:v>145</c:v>
                </c:pt>
                <c:pt idx="13">
                  <c:v>157.5</c:v>
                </c:pt>
                <c:pt idx="14">
                  <c:v>170</c:v>
                </c:pt>
                <c:pt idx="15">
                  <c:v>182.5</c:v>
                </c:pt>
                <c:pt idx="16">
                  <c:v>195</c:v>
                </c:pt>
                <c:pt idx="17">
                  <c:v>207.5</c:v>
                </c:pt>
                <c:pt idx="18">
                  <c:v>220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8C4-0548-B6A9-66948B738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5930648"/>
        <c:axId val="-2122783416"/>
      </c:scatterChart>
      <c:valAx>
        <c:axId val="-2075930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2783416"/>
        <c:crosses val="autoZero"/>
        <c:crossBetween val="midCat"/>
      </c:valAx>
      <c:valAx>
        <c:axId val="-21227834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59306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707A7-95F4-2547-A832-43587E3119E8}" type="datetimeFigureOut">
              <a:rPr lang="en-RU" smtClean="0"/>
              <a:t>03.02.2025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8C5DC-9F8D-874A-AF9E-3981A5154F8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154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8C5DC-9F8D-874A-AF9E-3981A5154F86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6166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10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6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83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79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62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3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7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9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46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21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78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A813-D132-4243-A206-1755D7169695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B1E3-1DEB-3149-9C87-63548C5F7F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775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ogerdudler.github.io/git-gui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1BDF-3050-4649-B189-99F848F84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Компьютерное зрение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3F64C-0B85-A847-AB11-8BF44CC59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Вводная лекция</a:t>
            </a:r>
          </a:p>
        </p:txBody>
      </p:sp>
    </p:spTree>
    <p:extLst>
      <p:ext uri="{BB962C8B-B14F-4D97-AF65-F5344CB8AC3E}">
        <p14:creationId xmlns:p14="http://schemas.microsoft.com/office/powerpoint/2010/main" val="104665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86A4-AABD-9C4C-8A0E-FAB649F3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  <a:r>
              <a:rPr lang="en-US" dirty="0"/>
              <a:t> git</a:t>
            </a:r>
            <a:r>
              <a:rPr lang="ru-RU" dirty="0"/>
              <a:t>, необходимые в профессиональной работе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3EDC-4E81-5044-9E3C-3D679B71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commit -m &lt;</a:t>
            </a:r>
            <a:r>
              <a:rPr lang="ru-RU" dirty="0"/>
              <a:t>комментарий</a:t>
            </a:r>
            <a:r>
              <a:rPr lang="en-US" dirty="0"/>
              <a:t>&gt; </a:t>
            </a:r>
            <a:r>
              <a:rPr lang="ru-RU" dirty="0"/>
              <a:t>– поместить изменённый код в локальный </a:t>
            </a:r>
            <a:r>
              <a:rPr lang="ru-RU" dirty="0" err="1"/>
              <a:t>репозиторий</a:t>
            </a:r>
            <a:endParaRPr lang="ru-RU" dirty="0"/>
          </a:p>
          <a:p>
            <a:r>
              <a:rPr lang="en-US" dirty="0"/>
              <a:t>git push </a:t>
            </a:r>
            <a:r>
              <a:rPr lang="ru-RU" dirty="0"/>
              <a:t>– поместить изменения локального </a:t>
            </a:r>
            <a:r>
              <a:rPr lang="ru-RU" dirty="0" err="1"/>
              <a:t>репозитория</a:t>
            </a:r>
            <a:r>
              <a:rPr lang="ru-RU" dirty="0"/>
              <a:t> во внешний </a:t>
            </a:r>
            <a:r>
              <a:rPr lang="ru-RU" dirty="0" err="1"/>
              <a:t>репозиторий</a:t>
            </a:r>
            <a:endParaRPr lang="ru-RU" dirty="0"/>
          </a:p>
          <a:p>
            <a:r>
              <a:rPr lang="en-US" dirty="0"/>
              <a:t>git checkout -b &lt;</a:t>
            </a:r>
            <a:r>
              <a:rPr lang="ru-RU" dirty="0"/>
              <a:t>имя ветки</a:t>
            </a:r>
            <a:r>
              <a:rPr lang="en-US" dirty="0"/>
              <a:t>&gt; </a:t>
            </a:r>
            <a:r>
              <a:rPr lang="ru-RU" dirty="0"/>
              <a:t>– создать (локально) из текущей ветки новую ветку с заданным именем</a:t>
            </a:r>
            <a:endParaRPr lang="en-RU" dirty="0"/>
          </a:p>
          <a:p>
            <a:r>
              <a:rPr lang="en-RU" dirty="0"/>
              <a:t>git merge --commit &lt;</a:t>
            </a:r>
            <a:r>
              <a:rPr lang="ru-RU" dirty="0"/>
              <a:t>имя ветки</a:t>
            </a:r>
            <a:r>
              <a:rPr lang="en-US" dirty="0"/>
              <a:t>&gt; </a:t>
            </a:r>
            <a:r>
              <a:rPr lang="ru-RU" dirty="0"/>
              <a:t>–</a:t>
            </a:r>
            <a:r>
              <a:rPr lang="en-RU" dirty="0"/>
              <a:t> </a:t>
            </a:r>
            <a:r>
              <a:rPr lang="ru-RU" dirty="0"/>
              <a:t>внести в текущую ветку изменения из указанной ветки, и выполнить операцию включения в историю изменений кода (</a:t>
            </a:r>
            <a:r>
              <a:rPr lang="en-US" dirty="0"/>
              <a:t>commit).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5750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4C40D-8657-8340-AA2A-F610A318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dvc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3B48-5017-3840-B4BD-5AB423123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r>
              <a:rPr lang="en-US" dirty="0"/>
              <a:t>: pip install </a:t>
            </a:r>
            <a:r>
              <a:rPr lang="en-US" dirty="0" err="1"/>
              <a:t>dvc</a:t>
            </a:r>
            <a:endParaRPr lang="en-US" dirty="0"/>
          </a:p>
          <a:p>
            <a:r>
              <a:rPr lang="ru-RU" dirty="0"/>
              <a:t>Инициализация</a:t>
            </a:r>
            <a:r>
              <a:rPr lang="en-US" dirty="0"/>
              <a:t>: </a:t>
            </a: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Добавление исходных данных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dvc</a:t>
            </a:r>
            <a:r>
              <a:rPr lang="en-US" dirty="0"/>
              <a:t> add</a:t>
            </a:r>
          </a:p>
          <a:p>
            <a:r>
              <a:rPr lang="ru-RU" dirty="0"/>
              <a:t>Добавление стадий обработки: </a:t>
            </a:r>
            <a:r>
              <a:rPr lang="en-US" dirty="0" err="1"/>
              <a:t>dvc</a:t>
            </a:r>
            <a:r>
              <a:rPr lang="en-US" dirty="0"/>
              <a:t> run –f &lt;</a:t>
            </a:r>
            <a:r>
              <a:rPr lang="ru-RU" dirty="0"/>
              <a:t>файл описания</a:t>
            </a:r>
            <a:r>
              <a:rPr lang="en-US" dirty="0"/>
              <a:t>&gt; ….</a:t>
            </a:r>
          </a:p>
          <a:p>
            <a:r>
              <a:rPr lang="ru-RU" dirty="0"/>
              <a:t>Вывод текущих метрик обработки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dvc</a:t>
            </a:r>
            <a:r>
              <a:rPr lang="en-US" dirty="0"/>
              <a:t> metrics show</a:t>
            </a:r>
            <a:endParaRPr lang="ru-RU" dirty="0"/>
          </a:p>
          <a:p>
            <a:r>
              <a:rPr lang="ru-RU" dirty="0"/>
              <a:t>Вывод изменений в данных и в коде: </a:t>
            </a:r>
            <a:r>
              <a:rPr lang="en-US" dirty="0" err="1"/>
              <a:t>dvc</a:t>
            </a:r>
            <a:r>
              <a:rPr lang="en-US" dirty="0"/>
              <a:t> status</a:t>
            </a:r>
            <a:endParaRPr lang="en-RU" dirty="0"/>
          </a:p>
          <a:p>
            <a:r>
              <a:rPr lang="ru-RU" dirty="0"/>
              <a:t>Запуск этапов обработки: </a:t>
            </a:r>
            <a:r>
              <a:rPr lang="en-RU" dirty="0"/>
              <a:t>dvc repro</a:t>
            </a:r>
          </a:p>
          <a:p>
            <a:r>
              <a:rPr lang="ru-RU" dirty="0"/>
              <a:t>Внесение изменившихся результатов в </a:t>
            </a:r>
            <a:r>
              <a:rPr lang="ru-RU" dirty="0" err="1"/>
              <a:t>репозитарий</a:t>
            </a:r>
            <a:r>
              <a:rPr lang="ru-RU" dirty="0"/>
              <a:t>: </a:t>
            </a:r>
            <a:r>
              <a:rPr lang="en-US" dirty="0" err="1"/>
              <a:t>dvc</a:t>
            </a:r>
            <a:r>
              <a:rPr lang="en-US" dirty="0"/>
              <a:t> commit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60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7570-6413-AB44-B18E-B01C8CA4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6C4E-213D-1649-BA60-F766CCF4F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Courier" pitchFamily="2" charset="0"/>
              </a:rPr>
              <a:t># Version: 0.0.1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ubuntu:14.04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MAINTAINER Someone&lt;</a:t>
            </a:r>
            <a:r>
              <a:rPr lang="en-US" dirty="0" err="1">
                <a:latin typeface="Courier" pitchFamily="2" charset="0"/>
              </a:rPr>
              <a:t>someone@somewhere.com</a:t>
            </a:r>
            <a:r>
              <a:rPr lang="en-US" dirty="0">
                <a:latin typeface="Courier" pitchFamily="2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 apt-get update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 apt-get install -y </a:t>
            </a:r>
            <a:r>
              <a:rPr lang="en-US" dirty="0" err="1">
                <a:latin typeface="Courier" pitchFamily="2" charset="0"/>
              </a:rPr>
              <a:t>nginx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 echo 'Hi, I am in your container’ \ 	&gt;/</a:t>
            </a:r>
            <a:r>
              <a:rPr lang="en-US" dirty="0" err="1">
                <a:latin typeface="Courier" pitchFamily="2" charset="0"/>
              </a:rPr>
              <a:t>usr</a:t>
            </a:r>
            <a:r>
              <a:rPr lang="en-US" dirty="0">
                <a:latin typeface="Courier" pitchFamily="2" charset="0"/>
              </a:rPr>
              <a:t>/share/</a:t>
            </a:r>
            <a:r>
              <a:rPr lang="en-US" dirty="0" err="1">
                <a:latin typeface="Courier" pitchFamily="2" charset="0"/>
              </a:rPr>
              <a:t>nginx</a:t>
            </a:r>
            <a:r>
              <a:rPr lang="en-US" dirty="0">
                <a:latin typeface="Courier" pitchFamily="2" charset="0"/>
              </a:rPr>
              <a:t>/html/</a:t>
            </a:r>
            <a:r>
              <a:rPr lang="en-US" dirty="0" err="1">
                <a:latin typeface="Courier" pitchFamily="2" charset="0"/>
              </a:rPr>
              <a:t>index.html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EXPOSE 80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33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28C4-B720-374B-98C7-E1B3FD1A5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9F7CD7-0E79-3345-BA43-69B336C1B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1848644"/>
            <a:ext cx="4762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6700-FDC6-7A4A-BA5C-7B38EFD3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C83C4-CFD5-C747-82A2-B8771654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1662" y="1825625"/>
            <a:ext cx="6828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8A60-2C0C-4B49-875D-E5698D2E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6E4B42-0126-4E48-AF29-3AEF1248C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10000" y="1943894"/>
            <a:ext cx="457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5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1AD5-86EC-5A49-8FA8-C13542C8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F758-87D5-4C4F-8924-1AB609BFB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https://docs.python.org/3/tutorial/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  <a:endParaRPr lang="ru-RU" dirty="0"/>
          </a:p>
          <a:p>
            <a:r>
              <a:rPr lang="ru-RU" dirty="0"/>
              <a:t>Глобальные переменные</a:t>
            </a:r>
            <a:endParaRPr lang="en-US" dirty="0"/>
          </a:p>
          <a:p>
            <a:r>
              <a:rPr lang="ru-RU" dirty="0"/>
              <a:t>Передача параметров по ссылке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15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F6A410-415E-4D4D-8B52-6BCBFF8C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57475"/>
            <a:ext cx="10515600" cy="99060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03EB6-1F01-C944-A1D8-60B21A804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anatoly.khamukhin@gmail.com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9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DA6B-6B58-D54E-8DCC-0DB5CF74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Требуемые навыки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C079-4067-5E4F-B8EF-C483C4FE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hangingPunct="0"/>
            <a:r>
              <a:rPr lang="ru-RU" dirty="0"/>
              <a:t>Знание линейной алгебры и аналитической геометрии.</a:t>
            </a:r>
          </a:p>
          <a:p>
            <a:pPr lvl="0" hangingPunct="0"/>
            <a:r>
              <a:rPr lang="ru-RU" dirty="0"/>
              <a:t>Знание базовых методов компьютерного зрения, в том числе их теоретической основы ( методы вычисления оптического потока, методы вычитания фона, методы сопоставления изображений SIFT, HOG, SVM, </a:t>
            </a:r>
            <a:r>
              <a:rPr lang="ru-RU" dirty="0" err="1"/>
              <a:t>AdaBoost</a:t>
            </a:r>
            <a:r>
              <a:rPr lang="ru-RU" dirty="0"/>
              <a:t> и т.п.).</a:t>
            </a:r>
          </a:p>
          <a:p>
            <a:pPr lvl="0" hangingPunct="0"/>
            <a:r>
              <a:rPr lang="ru-RU" dirty="0"/>
              <a:t>Знание современных подходов к классификации и сегментации изображений с помощью нейронных сетей и машинного обучения.</a:t>
            </a:r>
          </a:p>
          <a:p>
            <a:pPr lvl="0" hangingPunct="0"/>
            <a:r>
              <a:rPr lang="ru-RU" dirty="0"/>
              <a:t>Построение и анализ алгоритмов (по почти одноимённому изданию </a:t>
            </a:r>
            <a:r>
              <a:rPr lang="ru-RU" dirty="0" err="1"/>
              <a:t>Кормена</a:t>
            </a:r>
            <a:r>
              <a:rPr lang="ru-RU" dirty="0"/>
              <a:t> в соавторстве)</a:t>
            </a:r>
          </a:p>
          <a:p>
            <a:pPr lvl="0" hangingPunct="0"/>
            <a:r>
              <a:rPr lang="ru-RU" dirty="0"/>
              <a:t>Владение языком программирования </a:t>
            </a:r>
            <a:r>
              <a:rPr lang="ru-RU" dirty="0" err="1"/>
              <a:t>C</a:t>
            </a:r>
            <a:r>
              <a:rPr lang="ru-RU" dirty="0"/>
              <a:t>++.</a:t>
            </a:r>
          </a:p>
          <a:p>
            <a:pPr lvl="0" hangingPunct="0"/>
            <a:r>
              <a:rPr lang="ru-RU" dirty="0"/>
              <a:t>Навыки разработки в </a:t>
            </a:r>
            <a:r>
              <a:rPr lang="ru-RU" dirty="0" err="1"/>
              <a:t>Python</a:t>
            </a:r>
            <a:r>
              <a:rPr lang="ru-RU" dirty="0"/>
              <a:t>.</a:t>
            </a:r>
          </a:p>
          <a:p>
            <a:pPr lvl="0" hangingPunct="0"/>
            <a:r>
              <a:rPr lang="ru-RU" dirty="0"/>
              <a:t>Понимание основ многопоточного программирования.</a:t>
            </a:r>
          </a:p>
          <a:p>
            <a:pPr lvl="0" hangingPunct="0"/>
            <a:r>
              <a:rPr lang="ru-RU" dirty="0"/>
              <a:t>Базовые представления о шаблонах проектирования.</a:t>
            </a:r>
          </a:p>
          <a:p>
            <a:r>
              <a:rPr lang="ru-RU" dirty="0"/>
              <a:t>Владение технологиями хранения и обработки крупных массивов (видео) данных в вычислительном кластере ЭВМ. </a:t>
            </a:r>
          </a:p>
        </p:txBody>
      </p:sp>
    </p:spTree>
    <p:extLst>
      <p:ext uri="{BB962C8B-B14F-4D97-AF65-F5344CB8AC3E}">
        <p14:creationId xmlns:p14="http://schemas.microsoft.com/office/powerpoint/2010/main" val="362751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BCA4-B74E-4447-8778-6671463A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Сродство к профессии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6F12D-E9BC-EA4A-8FFA-4F0474800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081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навыков из перечня выше, которыми вы обладаете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навыков, которые вы хотели бы применять при этом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66F12D-E9BC-EA4A-8FFA-4F0474800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08175"/>
              </a:xfrm>
              <a:blipFill>
                <a:blip r:embed="rId2"/>
                <a:stretch>
                  <a:fillRect l="-965" t="-6000" b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D3699-B30E-6C4C-9673-D60CA87DFFA0}"/>
                  </a:ext>
                </a:extLst>
              </p:cNvPr>
              <p:cNvSpPr txBox="1"/>
              <p:nvPr/>
            </p:nvSpPr>
            <p:spPr>
              <a:xfrm>
                <a:off x="4836264" y="4178300"/>
                <a:ext cx="2519472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0D3699-B30E-6C4C-9673-D60CA87DF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64" y="4178300"/>
                <a:ext cx="2519472" cy="1125886"/>
              </a:xfrm>
              <a:prstGeom prst="rect">
                <a:avLst/>
              </a:prstGeom>
              <a:blipFill>
                <a:blip r:embed="rId3"/>
                <a:stretch>
                  <a:fillRect l="-1508" b="-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6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93D086-38C4-2D4C-B16B-A590A479D5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Вознаграждение (в зависимости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93D086-38C4-2D4C-B16B-A590A479D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Диаграмма 1">
            <a:extLst>
              <a:ext uri="{FF2B5EF4-FFF2-40B4-BE49-F238E27FC236}">
                <a16:creationId xmlns:a16="http://schemas.microsoft.com/office/drawing/2014/main" id="{EB1C9479-9581-E74D-BA15-54312FE9E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548707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0BFBC-68BB-EC4F-8771-D3B328263AFC}"/>
                  </a:ext>
                </a:extLst>
              </p:cNvPr>
              <p:cNvSpPr txBox="1"/>
              <p:nvPr/>
            </p:nvSpPr>
            <p:spPr>
              <a:xfrm>
                <a:off x="6096000" y="6042026"/>
                <a:ext cx="5467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Шум принадлежит к распределению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 7,0∙</m:t>
                    </m: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70BFBC-68BB-EC4F-8771-D3B328263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042026"/>
                <a:ext cx="5467972" cy="369332"/>
              </a:xfrm>
              <a:prstGeom prst="rect">
                <a:avLst/>
              </a:prstGeom>
              <a:blipFill>
                <a:blip r:embed="rId4"/>
                <a:stretch>
                  <a:fillRect l="-928" t="-6667" b="-2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48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7A8F-EB0F-C143-A08B-F15E1829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A118-2741-5547-BC5A-5761C85A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ru-RU" b="1" dirty="0"/>
              <a:t>Лекция 1. Вводная беседа</a:t>
            </a:r>
          </a:p>
          <a:p>
            <a:pPr marL="0" indent="0" hangingPunct="0">
              <a:buNone/>
            </a:pPr>
            <a:r>
              <a:rPr lang="ru-RU" b="1" dirty="0"/>
              <a:t>Лекция 2</a:t>
            </a:r>
            <a:r>
              <a:rPr lang="en-US" b="1" dirty="0"/>
              <a:t>. </a:t>
            </a:r>
            <a:r>
              <a:rPr lang="ru-RU" b="1" dirty="0"/>
              <a:t>Анализ табличных данных</a:t>
            </a:r>
          </a:p>
          <a:p>
            <a:pPr marL="0" indent="0" hangingPunct="0">
              <a:buNone/>
            </a:pPr>
            <a:r>
              <a:rPr lang="ru-RU" b="1" dirty="0"/>
              <a:t>Лекция 3. </a:t>
            </a:r>
            <a:r>
              <a:rPr lang="ru-RU" b="1" dirty="0" err="1"/>
              <a:t>Свёрточные</a:t>
            </a:r>
            <a:r>
              <a:rPr lang="ru-RU" b="1" dirty="0"/>
              <a:t> нейронные сети и классификация изображений</a:t>
            </a:r>
          </a:p>
          <a:p>
            <a:pPr marL="0" indent="0" hangingPunct="0">
              <a:buNone/>
            </a:pPr>
            <a:r>
              <a:rPr lang="ru-RU" b="1" dirty="0"/>
              <a:t>Лекция 4. </a:t>
            </a:r>
            <a:r>
              <a:rPr lang="ru-RU" b="1" dirty="0" err="1"/>
              <a:t>Нейросетевые</a:t>
            </a:r>
            <a:r>
              <a:rPr lang="ru-RU" b="1" dirty="0"/>
              <a:t> детекторы положения объектов на изображении</a:t>
            </a:r>
          </a:p>
          <a:p>
            <a:pPr marL="0" indent="0" hangingPunct="0">
              <a:buNone/>
            </a:pPr>
            <a:r>
              <a:rPr lang="ru-RU" b="1" dirty="0"/>
              <a:t>Лекция</a:t>
            </a:r>
            <a:r>
              <a:rPr lang="en-US" b="1" dirty="0"/>
              <a:t> 5. </a:t>
            </a:r>
            <a:r>
              <a:rPr lang="ru-RU" b="1" dirty="0" err="1"/>
              <a:t>Нейросетевые</a:t>
            </a:r>
            <a:r>
              <a:rPr lang="ru-RU" b="1" dirty="0"/>
              <a:t> методы поиска особых точек </a:t>
            </a:r>
            <a:r>
              <a:rPr lang="en-US" b="1" dirty="0" err="1"/>
              <a:t>OpenPose</a:t>
            </a:r>
            <a:endParaRPr lang="ru-RU" b="1" dirty="0"/>
          </a:p>
          <a:p>
            <a:pPr marL="0" indent="0" hangingPunct="0">
              <a:buNone/>
            </a:pPr>
            <a:r>
              <a:rPr lang="ru-RU" b="1" dirty="0"/>
              <a:t>Лекция </a:t>
            </a:r>
            <a:r>
              <a:rPr lang="en-US" b="1" dirty="0"/>
              <a:t>6</a:t>
            </a:r>
            <a:r>
              <a:rPr lang="ru-RU" b="1" dirty="0"/>
              <a:t>. </a:t>
            </a:r>
            <a:r>
              <a:rPr lang="en-US" b="1" dirty="0"/>
              <a:t>GANs</a:t>
            </a:r>
            <a:endParaRPr lang="ru-RU" b="1" dirty="0"/>
          </a:p>
          <a:p>
            <a:pPr marL="0" indent="0" hangingPunct="0">
              <a:buNone/>
            </a:pPr>
            <a:r>
              <a:rPr lang="ru-RU" b="1" dirty="0"/>
              <a:t>Лекция </a:t>
            </a:r>
            <a:r>
              <a:rPr lang="en-US" b="1" dirty="0"/>
              <a:t>7</a:t>
            </a:r>
            <a:r>
              <a:rPr lang="ru-RU" b="1" dirty="0"/>
              <a:t>. Способы подготовки данных для обучения нейронных сетей</a:t>
            </a:r>
          </a:p>
          <a:p>
            <a:pPr marL="0" indent="0" hangingPunc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84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D2D-D017-1C42-A809-A1A9C0E5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лекций (продолжение)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9AB4-6B67-E94C-9228-DCC568C76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hangingPunct="0">
              <a:buNone/>
            </a:pPr>
            <a:r>
              <a:rPr lang="ru-RU" b="1" dirty="0"/>
              <a:t>Лекция 8.</a:t>
            </a:r>
            <a:r>
              <a:rPr lang="en-US" b="1" dirty="0"/>
              <a:t> </a:t>
            </a:r>
            <a:r>
              <a:rPr lang="ru-RU" b="1" dirty="0"/>
              <a:t>Методы ускорения </a:t>
            </a:r>
            <a:r>
              <a:rPr lang="ru-RU" b="1" dirty="0" err="1"/>
              <a:t>нейросетевых</a:t>
            </a:r>
            <a:r>
              <a:rPr lang="ru-RU" b="1" dirty="0"/>
              <a:t> вычислений</a:t>
            </a:r>
            <a:endParaRPr lang="en-US" b="1" dirty="0"/>
          </a:p>
          <a:p>
            <a:pPr marL="0" indent="0" hangingPunct="0">
              <a:buNone/>
            </a:pPr>
            <a:r>
              <a:rPr lang="ru-RU" b="1" dirty="0"/>
              <a:t>Лекция 9. Классические методы компьютерного зрения: вычитание фона</a:t>
            </a:r>
          </a:p>
          <a:p>
            <a:pPr marL="0" indent="0" hangingPunct="0">
              <a:buNone/>
            </a:pPr>
            <a:r>
              <a:rPr lang="ru-RU" b="1" dirty="0"/>
              <a:t>Лекция 10. Классические методы компьютерного зрения: вычисление точек особенностей. Усиление метода нейронными сетями</a:t>
            </a:r>
            <a:endParaRPr lang="en-US" b="1" dirty="0"/>
          </a:p>
          <a:p>
            <a:pPr marL="0" indent="0" hangingPunct="0">
              <a:buNone/>
            </a:pPr>
            <a:r>
              <a:rPr lang="ru-RU" b="1" dirty="0"/>
              <a:t>Лекция 11.</a:t>
            </a:r>
            <a:r>
              <a:rPr lang="en-US" b="1" dirty="0"/>
              <a:t> </a:t>
            </a:r>
            <a:r>
              <a:rPr lang="ru-RU" b="1" dirty="0"/>
              <a:t>Обобщённые дескрипторы изображений, </a:t>
            </a:r>
            <a:r>
              <a:rPr lang="en-US" b="1" dirty="0"/>
              <a:t>triplet loss</a:t>
            </a:r>
            <a:r>
              <a:rPr lang="ru-RU" b="1" dirty="0"/>
              <a:t>.</a:t>
            </a:r>
          </a:p>
          <a:p>
            <a:pPr marL="0" indent="0" hangingPunct="0">
              <a:buNone/>
            </a:pPr>
            <a:r>
              <a:rPr lang="ru-RU" b="1" dirty="0"/>
              <a:t>Лекция</a:t>
            </a:r>
            <a:r>
              <a:rPr lang="en-US" b="1" dirty="0"/>
              <a:t> </a:t>
            </a:r>
            <a:r>
              <a:rPr lang="ru-RU" b="1" dirty="0"/>
              <a:t>12. </a:t>
            </a:r>
            <a:r>
              <a:rPr lang="ru-RU" b="1" dirty="0" err="1"/>
              <a:t>Реккурентные</a:t>
            </a:r>
            <a:r>
              <a:rPr lang="ru-RU" b="1" dirty="0"/>
              <a:t> нейронные сети в компьютерном зрении. </a:t>
            </a:r>
            <a:r>
              <a:rPr lang="en-US" b="1" dirty="0"/>
              <a:t>GRU, LSTM, visual question answering</a:t>
            </a:r>
            <a:endParaRPr lang="ru-RU" b="1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55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FD1B-79F4-EF4A-A297-808E148B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Наиболее полезные инструменты для разработки алгоритмов искусственного зрения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3ED4-DFB2-E049-99EC-54481C15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RU" dirty="0"/>
              <a:t>ocker</a:t>
            </a:r>
          </a:p>
          <a:p>
            <a:r>
              <a:rPr lang="en-GB" dirty="0"/>
              <a:t>G</a:t>
            </a:r>
            <a:r>
              <a:rPr lang="en-RU" dirty="0"/>
              <a:t>it</a:t>
            </a:r>
          </a:p>
          <a:p>
            <a:r>
              <a:rPr lang="en-RU" dirty="0"/>
              <a:t>dvc</a:t>
            </a:r>
          </a:p>
          <a:p>
            <a:r>
              <a:rPr lang="en-RU" dirty="0"/>
              <a:t>Python</a:t>
            </a:r>
          </a:p>
          <a:p>
            <a:r>
              <a:rPr lang="en-GB" dirty="0"/>
              <a:t>C</a:t>
            </a:r>
            <a:r>
              <a:rPr lang="en-RU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377698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E6B2-1391-0345-BB94-443BDF63D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– </a:t>
            </a:r>
            <a:r>
              <a:rPr lang="ru-RU" dirty="0"/>
              <a:t>распространённая система контроля версий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0738-7FB6-F844-BE76-77AC7792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https://rogerdudler.github.io/git-guide/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96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4ADB-6837-A94A-8F42-918F9BA5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Наиболее частые команды </a:t>
            </a:r>
            <a:r>
              <a:rPr lang="en-US" dirty="0"/>
              <a:t>git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C9E06-B408-884C-A98B-6145C769C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git clone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&gt;</a:t>
            </a:r>
            <a:r>
              <a:rPr lang="en-RU" dirty="0"/>
              <a:t> – </a:t>
            </a:r>
            <a:r>
              <a:rPr lang="ru-RU" dirty="0"/>
              <a:t>создать копию </a:t>
            </a:r>
            <a:r>
              <a:rPr lang="ru-RU" dirty="0" err="1"/>
              <a:t>репозитория</a:t>
            </a:r>
            <a:r>
              <a:rPr lang="ru-RU" dirty="0"/>
              <a:t> локально</a:t>
            </a:r>
            <a:endParaRPr lang="en-US" dirty="0"/>
          </a:p>
          <a:p>
            <a:r>
              <a:rPr lang="en-US" dirty="0"/>
              <a:t>git pull </a:t>
            </a:r>
            <a:r>
              <a:rPr lang="ru-RU" dirty="0"/>
              <a:t>– обновить локальную копию до состояния во внешнем </a:t>
            </a:r>
            <a:r>
              <a:rPr lang="ru-RU" dirty="0" err="1"/>
              <a:t>репозитории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556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3626</TotalTime>
  <Words>575</Words>
  <Application>Microsoft Macintosh PowerPoint</Application>
  <PresentationFormat>Widescreen</PresentationFormat>
  <Paragraphs>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</vt:lpstr>
      <vt:lpstr>Office Theme</vt:lpstr>
      <vt:lpstr>Компьютерное зрение</vt:lpstr>
      <vt:lpstr>Требуемые навыки</vt:lpstr>
      <vt:lpstr>Сродство к профессии</vt:lpstr>
      <vt:lpstr>Вознаграждение (в зависимости от Q)</vt:lpstr>
      <vt:lpstr>План лекций</vt:lpstr>
      <vt:lpstr>План лекций (продолжение)</vt:lpstr>
      <vt:lpstr>Наиболее полезные инструменты для разработки алгоритмов искусственного зрения</vt:lpstr>
      <vt:lpstr>Git – распространённая система контроля версий</vt:lpstr>
      <vt:lpstr>Наиболее частые команды git</vt:lpstr>
      <vt:lpstr>Команды git, необходимые в профессиональной работе</vt:lpstr>
      <vt:lpstr>dvc</vt:lpstr>
      <vt:lpstr>Dockerfile</vt:lpstr>
      <vt:lpstr>Docker</vt:lpstr>
      <vt:lpstr>Docker</vt:lpstr>
      <vt:lpstr>Docker</vt:lpstr>
      <vt:lpstr>Python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зрение</dc:title>
  <dc:creator>Microsoft Office User</dc:creator>
  <cp:lastModifiedBy>Microsoft Office User</cp:lastModifiedBy>
  <cp:revision>21</cp:revision>
  <dcterms:created xsi:type="dcterms:W3CDTF">2020-02-14T03:30:10Z</dcterms:created>
  <dcterms:modified xsi:type="dcterms:W3CDTF">2025-02-03T08:03:08Z</dcterms:modified>
</cp:coreProperties>
</file>