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2C12D93-6AAA-BB4A-92D4-AF6141FF445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4"/>
            <p14:sldId id="263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DC36F-CB4B-5441-9075-DFDFF970B695}" type="datetimeFigureOut">
              <a:rPr lang="en-RU" smtClean="0"/>
              <a:t>20.02.2023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51AC6-C4B5-314B-B4CE-81E6BFE07A6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370132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51AC6-C4B5-314B-B4CE-81E6BFE07A68}" type="slidenum">
              <a:rPr lang="en-RU" smtClean="0"/>
              <a:t>3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03027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A633C-4692-8147-B06A-06FA256AE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3C1C5-B005-FA41-92E9-7B84AFAEC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0B358-7F30-1740-B210-64E29290B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20.02.2023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9C9ED-56D2-8345-8144-ABF0D40BB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F5170-8C8F-E249-82C7-A8C646EE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351785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8DCE-2974-1144-98C9-7289D5002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72FD34-B322-2D44-BC14-32C154716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BF520-72F5-4F4D-AD2D-5A33D756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20.02.2023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B1B29-35CE-AA4D-A827-10F32910A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EC8A3-DEB8-6947-8B42-3424AAAA6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99203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2741E-319C-3946-8549-08B930B1B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FE212-818A-B04D-A2CE-175E6B90C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1D48-543E-ED40-8B88-4AA830A78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20.02.2023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C47C8-3E9C-5343-B967-35B3CFCF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1AEF1-7210-3948-99D5-83B6171D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09180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FD36-83CD-CE4B-8662-EF5E8B942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9B09-A4D7-774B-AD3C-F9F0701B1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6E04F-259D-BA45-8946-B1ED3059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20.02.2023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49D50-04F8-6E4E-B979-0E488BCE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CFE96-2E1E-5A41-BC6A-3ABA34FB8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898317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DB15A-92FF-5445-8278-764345802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1BF0A-FB88-1048-9BC7-1835C24F2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2CB89-1711-7949-A889-67156E23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20.02.2023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97D2A-F571-0C43-823F-15677F03D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08808-C8CB-6947-915F-E396F332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79729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587B9-35A6-BE4C-9A17-50F15255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F79DB-05EA-4041-9E57-8EDAC8B7C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B8D68-A3E5-8440-996C-F9FF4E242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F9C687-9EA4-9249-AD63-3DEBCCDE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20.02.2023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331CA-192B-1E4B-9CEE-2EEA39450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5D142-74FC-D144-BBE9-7AE91F0D2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2589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848D2-7AC4-6B41-B21A-8A0A3F24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1F0CA-4979-3948-A9B8-388C4694D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078813-EB46-7248-AD4A-79999FE2CA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682899-E5FE-2A46-BC5E-FE5884A33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2F1DB4-CCFA-944C-AD49-C08C9188AA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1C466B-6494-1448-A2E3-3C2296008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20.02.2023</a:t>
            </a:fld>
            <a:endParaRPr lang="en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CD1D94-DE69-1F42-AF2D-C49C90F42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B5D59-7B9D-C04C-82CE-957038BB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2735347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78428-064E-974C-B43F-358839ADA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9C8534-D57A-F14B-ACDC-249EE3EC9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20.02.2023</a:t>
            </a:fld>
            <a:endParaRPr lang="en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FF775-3162-B54F-9F03-27900B683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05EDA-264E-0E4D-AE47-9FF5D1092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97579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1A422B-A85C-734E-AE1E-08A3F6105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20.02.2023</a:t>
            </a:fld>
            <a:endParaRPr lang="en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D6C26-D2D5-0840-BBC9-09CA09666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E085C-14AE-0F49-BD13-D8D368B60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4041642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83F62-FC80-7B48-9710-10DBE0090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0DF18-2804-024F-8522-F727FC65A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6C013-0E26-0945-B96D-29B553EAE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9C02F3-D8AC-9A49-986F-5628B833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20.02.2023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200D9C-2281-B34E-9A0A-24EFC1EF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C47C2-894E-2F48-B31A-537134EBC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509877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A9C0-BD16-B84E-A438-EF41AC22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243A99-89BC-B940-BC5F-7E5775058F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C72B-F888-CF47-89EC-C0831F73F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D10E4-4029-2643-9A6D-6BA3941C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5B884-F134-974F-A875-CA42E525E290}" type="datetimeFigureOut">
              <a:rPr lang="en-RU" smtClean="0"/>
              <a:t>20.02.2023</a:t>
            </a:fld>
            <a:endParaRPr lang="en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7BC4D-7E18-5249-836E-CEEE084C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CC84-E4E7-F445-8674-8638EED1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40008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AD043B-94FE-D14A-BBDF-B0368782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7DE82B-03D0-5348-9946-0AEF8B7BA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F5C2B-F33D-3441-9C16-7F1F445C55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5B884-F134-974F-A875-CA42E525E290}" type="datetimeFigureOut">
              <a:rPr lang="en-RU" smtClean="0"/>
              <a:t>20.02.2023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B83A2-4E16-B54D-B5CA-D150F3F23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DE9C97-592D-9F4F-9276-5D9C7D6337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9F91-6A9F-8744-9E3D-E78A2A03FE18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3236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gif"/><Relationship Id="rId18" Type="http://schemas.openxmlformats.org/officeDocument/2006/relationships/image" Target="../media/image17.gif"/><Relationship Id="rId3" Type="http://schemas.openxmlformats.org/officeDocument/2006/relationships/image" Target="../media/image2.gif"/><Relationship Id="rId21" Type="http://schemas.openxmlformats.org/officeDocument/2006/relationships/image" Target="../media/image20.gif"/><Relationship Id="rId7" Type="http://schemas.openxmlformats.org/officeDocument/2006/relationships/image" Target="../media/image6.gif"/><Relationship Id="rId12" Type="http://schemas.openxmlformats.org/officeDocument/2006/relationships/image" Target="../media/image11.gif"/><Relationship Id="rId17" Type="http://schemas.openxmlformats.org/officeDocument/2006/relationships/image" Target="../media/image16.gif"/><Relationship Id="rId2" Type="http://schemas.openxmlformats.org/officeDocument/2006/relationships/image" Target="../media/image1.gif"/><Relationship Id="rId16" Type="http://schemas.openxmlformats.org/officeDocument/2006/relationships/image" Target="../media/image15.gif"/><Relationship Id="rId20" Type="http://schemas.openxmlformats.org/officeDocument/2006/relationships/image" Target="../media/image19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gif"/><Relationship Id="rId5" Type="http://schemas.openxmlformats.org/officeDocument/2006/relationships/image" Target="../media/image4.gif"/><Relationship Id="rId15" Type="http://schemas.openxmlformats.org/officeDocument/2006/relationships/image" Target="../media/image14.gif"/><Relationship Id="rId10" Type="http://schemas.openxmlformats.org/officeDocument/2006/relationships/image" Target="../media/image9.gif"/><Relationship Id="rId19" Type="http://schemas.openxmlformats.org/officeDocument/2006/relationships/image" Target="../media/image18.gif"/><Relationship Id="rId4" Type="http://schemas.openxmlformats.org/officeDocument/2006/relationships/image" Target="../media/image3.gif"/><Relationship Id="rId9" Type="http://schemas.openxmlformats.org/officeDocument/2006/relationships/image" Target="../media/image8.gif"/><Relationship Id="rId14" Type="http://schemas.openxmlformats.org/officeDocument/2006/relationships/image" Target="../media/image13.gif"/><Relationship Id="rId22" Type="http://schemas.openxmlformats.org/officeDocument/2006/relationships/image" Target="../media/image21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iff"/><Relationship Id="rId2" Type="http://schemas.openxmlformats.org/officeDocument/2006/relationships/image" Target="../media/image36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A90F-1AF5-644F-8DEC-84490819A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1</a:t>
            </a:r>
            <a:endParaRPr lang="en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7A299C-A32E-1549-B1CA-25732886F7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scitit</a:t>
            </a:r>
            <a:r>
              <a:rPr lang="en-US" dirty="0"/>
              <a:t>-learn, </a:t>
            </a:r>
            <a:r>
              <a:rPr lang="en-US" dirty="0" err="1"/>
              <a:t>XGBoost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2726869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CDA00-6723-C94A-9EF3-4C53E7034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Детектор Хаара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DFA94F3-B275-CC4F-940E-77B364D985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4551" y="1710941"/>
            <a:ext cx="5222897" cy="3436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7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D7DC9-02CA-4241-9A69-81974077D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ADFB618-C6F8-D546-B9DC-6F0E1F1FB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286" y="1594002"/>
            <a:ext cx="6070600" cy="355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E43B7D-2FB1-1E4B-A9AE-79B7D771C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6286" y="2085368"/>
            <a:ext cx="6451600" cy="406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00E34B-E3CE-D742-8066-B96F5B8348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4475" y="2783155"/>
            <a:ext cx="4176637" cy="730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17C739-2B25-6645-9435-98050BB2CE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8247" y="3325321"/>
            <a:ext cx="3124200" cy="8001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E3480F-6793-D936-994A-AA3706AA64D7}"/>
              </a:ext>
            </a:extLst>
          </p:cNvPr>
          <p:cNvSpPr txBox="1"/>
          <p:nvPr/>
        </p:nvSpPr>
        <p:spPr>
          <a:xfrm>
            <a:off x="7736326" y="1616058"/>
            <a:ext cx="111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 - </a:t>
            </a:r>
            <a:r>
              <a:rPr lang="ru-RU" dirty="0"/>
              <a:t>данные</a:t>
            </a:r>
            <a:endParaRPr lang="en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A7AEE1-EFD6-6B4A-7C88-2186C44FB043}"/>
              </a:ext>
            </a:extLst>
          </p:cNvPr>
          <p:cNvSpPr txBox="1"/>
          <p:nvPr/>
        </p:nvSpPr>
        <p:spPr>
          <a:xfrm>
            <a:off x="7693076" y="2083464"/>
            <a:ext cx="4498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 - </a:t>
            </a:r>
            <a:r>
              <a:rPr lang="ru-RU" dirty="0"/>
              <a:t>описание дерева, </a:t>
            </a:r>
            <a:r>
              <a:rPr lang="en-US" dirty="0"/>
              <a:t>T – </a:t>
            </a:r>
            <a:r>
              <a:rPr lang="ru-RU" dirty="0"/>
              <a:t>узлы, </a:t>
            </a:r>
            <a:r>
              <a:rPr lang="en-US" dirty="0"/>
              <a:t>w – </a:t>
            </a:r>
            <a:r>
              <a:rPr lang="ru-RU" dirty="0"/>
              <a:t>веса узлов</a:t>
            </a:r>
            <a:endParaRPr lang="en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75AF0-5E60-6D05-1073-F8615E5DFD1C}"/>
              </a:ext>
            </a:extLst>
          </p:cNvPr>
          <p:cNvSpPr txBox="1"/>
          <p:nvPr/>
        </p:nvSpPr>
        <p:spPr>
          <a:xfrm>
            <a:off x="7693076" y="2783155"/>
            <a:ext cx="3919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dirty="0"/>
              <a:t> - </a:t>
            </a:r>
            <a:r>
              <a:rPr lang="ru-RU" dirty="0"/>
              <a:t>функция потерь, </a:t>
            </a:r>
            <a:r>
              <a:rPr lang="en-US" dirty="0"/>
              <a:t>l </a:t>
            </a:r>
            <a:r>
              <a:rPr lang="ru-RU" dirty="0"/>
              <a:t>штраф за ошибки,</a:t>
            </a:r>
            <a:endParaRPr lang="en-US" dirty="0"/>
          </a:p>
          <a:p>
            <a:r>
              <a:rPr lang="en-US" dirty="0"/>
              <a:t>T </a:t>
            </a:r>
            <a:r>
              <a:rPr lang="ru-RU" dirty="0"/>
              <a:t>штраф за сложность</a:t>
            </a:r>
            <a:endParaRPr lang="en-R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788D3B-274E-0A15-9F5C-7C87CA0734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2447" y="3855631"/>
            <a:ext cx="5752899" cy="2637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14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865F2-3C3B-3845-876A-720B9F2D7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XGBoost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6B31F3-0145-E342-B67D-3AB0514EF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89600" cy="1016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B18D44-3863-FC45-8B1B-A82563234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21" y="2706688"/>
            <a:ext cx="7607300" cy="901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E9F943-B054-F549-AD3C-5222B53A4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21" y="3759201"/>
            <a:ext cx="33147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EB8F05-11C1-B340-8454-53A4818DC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621" y="4557250"/>
            <a:ext cx="3302000" cy="571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81B78F-F3DB-6744-8C19-514DA88CA8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300" y="5276207"/>
            <a:ext cx="577850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192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C2E0C-60A9-5D41-8F4D-F65689D3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RU" dirty="0"/>
              <a:t>XGBoost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2ED89C-E46F-E642-8B36-3E978B8979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/>
        </p:blipFill>
        <p:spPr>
          <a:xfrm>
            <a:off x="974118" y="1468438"/>
            <a:ext cx="2476500" cy="44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E1CEFF-FD20-5A44-86DB-C6B8E0B9B0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97848"/>
            <a:ext cx="3086100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37C86C5-7EA9-7D4B-9070-AB2A262E75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291177"/>
            <a:ext cx="8724900" cy="1028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0D3386-785E-6147-824D-759BE4DBF6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1888224"/>
            <a:ext cx="7277100" cy="2209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0870093-D8FB-31CE-FB66-883EAFC84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1650" y="1718043"/>
            <a:ext cx="4116298" cy="28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71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AC484-C4C5-CA48-9F25-0C15D4DE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о лепестках роз</a:t>
            </a:r>
            <a:endParaRPr lang="en-RU" dirty="0"/>
          </a:p>
        </p:txBody>
      </p:sp>
      <p:pic>
        <p:nvPicPr>
          <p:cNvPr id="1026" name="Picture 2" descr="4">
            <a:extLst>
              <a:ext uri="{FF2B5EF4-FFF2-40B4-BE49-F238E27FC236}">
                <a16:creationId xmlns:a16="http://schemas.microsoft.com/office/drawing/2014/main" id="{51D8252B-378E-4040-B21F-06835C04D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1">
            <a:extLst>
              <a:ext uri="{FF2B5EF4-FFF2-40B4-BE49-F238E27FC236}">
                <a16:creationId xmlns:a16="http://schemas.microsoft.com/office/drawing/2014/main" id="{8D48A2AA-747E-8949-AA78-E2849BF74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6">
            <a:extLst>
              <a:ext uri="{FF2B5EF4-FFF2-40B4-BE49-F238E27FC236}">
                <a16:creationId xmlns:a16="http://schemas.microsoft.com/office/drawing/2014/main" id="{84E89A6F-BC93-9A46-9D96-E7E9A72C12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3">
            <a:extLst>
              <a:ext uri="{FF2B5EF4-FFF2-40B4-BE49-F238E27FC236}">
                <a16:creationId xmlns:a16="http://schemas.microsoft.com/office/drawing/2014/main" id="{1E1EF9EC-A503-224D-9F9D-B90D1AD19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6">
            <a:extLst>
              <a:ext uri="{FF2B5EF4-FFF2-40B4-BE49-F238E27FC236}">
                <a16:creationId xmlns:a16="http://schemas.microsoft.com/office/drawing/2014/main" id="{98449805-A1FC-9D4D-B0AE-9D7BE5173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5">
            <a:extLst>
              <a:ext uri="{FF2B5EF4-FFF2-40B4-BE49-F238E27FC236}">
                <a16:creationId xmlns:a16="http://schemas.microsoft.com/office/drawing/2014/main" id="{E0B7DC29-D080-7546-9127-C87F3033F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6">
            <a:extLst>
              <a:ext uri="{FF2B5EF4-FFF2-40B4-BE49-F238E27FC236}">
                <a16:creationId xmlns:a16="http://schemas.microsoft.com/office/drawing/2014/main" id="{C4266233-1B73-F34C-98EB-AA66F0D18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5">
            <a:extLst>
              <a:ext uri="{FF2B5EF4-FFF2-40B4-BE49-F238E27FC236}">
                <a16:creationId xmlns:a16="http://schemas.microsoft.com/office/drawing/2014/main" id="{1E62BA19-E38A-C44A-9BBE-0100DA518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4">
            <a:extLst>
              <a:ext uri="{FF2B5EF4-FFF2-40B4-BE49-F238E27FC236}">
                <a16:creationId xmlns:a16="http://schemas.microsoft.com/office/drawing/2014/main" id="{B2EC53D3-7B61-BE48-9390-F40020B35B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4">
            <a:extLst>
              <a:ext uri="{FF2B5EF4-FFF2-40B4-BE49-F238E27FC236}">
                <a16:creationId xmlns:a16="http://schemas.microsoft.com/office/drawing/2014/main" id="{3BFC4CA0-4597-514E-94D5-3F6BD15EF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3">
            <a:extLst>
              <a:ext uri="{FF2B5EF4-FFF2-40B4-BE49-F238E27FC236}">
                <a16:creationId xmlns:a16="http://schemas.microsoft.com/office/drawing/2014/main" id="{63AE1B9C-A6A8-9B43-998A-6D143AB53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7721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5">
            <a:extLst>
              <a:ext uri="{FF2B5EF4-FFF2-40B4-BE49-F238E27FC236}">
                <a16:creationId xmlns:a16="http://schemas.microsoft.com/office/drawing/2014/main" id="{6162A005-A001-A74A-BEB7-D818ED2A78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47721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5">
            <a:extLst>
              <a:ext uri="{FF2B5EF4-FFF2-40B4-BE49-F238E27FC236}">
                <a16:creationId xmlns:a16="http://schemas.microsoft.com/office/drawing/2014/main" id="{76F4A01A-B90F-C945-9BD5-61EF693B9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347721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5">
            <a:extLst>
              <a:ext uri="{FF2B5EF4-FFF2-40B4-BE49-F238E27FC236}">
                <a16:creationId xmlns:a16="http://schemas.microsoft.com/office/drawing/2014/main" id="{9FCFC18E-7EE9-8044-92C2-27BD28631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347721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6">
            <a:extLst>
              <a:ext uri="{FF2B5EF4-FFF2-40B4-BE49-F238E27FC236}">
                <a16:creationId xmlns:a16="http://schemas.microsoft.com/office/drawing/2014/main" id="{39032560-A8CA-014C-8463-365177640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347721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2">
            <a:extLst>
              <a:ext uri="{FF2B5EF4-FFF2-40B4-BE49-F238E27FC236}">
                <a16:creationId xmlns:a16="http://schemas.microsoft.com/office/drawing/2014/main" id="{1ADDE0B2-D0E2-2949-9336-C326980D5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58274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6">
            <a:extLst>
              <a:ext uri="{FF2B5EF4-FFF2-40B4-BE49-F238E27FC236}">
                <a16:creationId xmlns:a16="http://schemas.microsoft.com/office/drawing/2014/main" id="{BCEBCEE3-5354-D24D-AB7D-4BB1AF56C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4358274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2">
            <a:extLst>
              <a:ext uri="{FF2B5EF4-FFF2-40B4-BE49-F238E27FC236}">
                <a16:creationId xmlns:a16="http://schemas.microsoft.com/office/drawing/2014/main" id="{03F78347-44DE-DA40-B810-7358B0831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4358274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1">
            <a:extLst>
              <a:ext uri="{FF2B5EF4-FFF2-40B4-BE49-F238E27FC236}">
                <a16:creationId xmlns:a16="http://schemas.microsoft.com/office/drawing/2014/main" id="{AC11C1F4-A704-2248-8E65-B007DC7F8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7075" y="4358274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4">
            <a:extLst>
              <a:ext uri="{FF2B5EF4-FFF2-40B4-BE49-F238E27FC236}">
                <a16:creationId xmlns:a16="http://schemas.microsoft.com/office/drawing/2014/main" id="{D58CDC92-9E1A-6A49-9D4A-5CCDF30F2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700" y="4358274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31077A-7E7D-A749-BCC7-A9ACC280D695}"/>
              </a:ext>
            </a:extLst>
          </p:cNvPr>
          <p:cNvSpPr txBox="1"/>
          <p:nvPr/>
        </p:nvSpPr>
        <p:spPr>
          <a:xfrm>
            <a:off x="4970630" y="1777355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2</a:t>
            </a:r>
            <a:endParaRPr lang="en-RU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E78A41-D7D7-0B4C-9B30-80D9270683E6}"/>
              </a:ext>
            </a:extLst>
          </p:cNvPr>
          <p:cNvSpPr txBox="1"/>
          <p:nvPr/>
        </p:nvSpPr>
        <p:spPr>
          <a:xfrm>
            <a:off x="4970629" y="267306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8</a:t>
            </a:r>
            <a:endParaRPr lang="en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9761F6-F7A4-444F-AC02-C6428B3A7208}"/>
              </a:ext>
            </a:extLst>
          </p:cNvPr>
          <p:cNvSpPr txBox="1"/>
          <p:nvPr/>
        </p:nvSpPr>
        <p:spPr>
          <a:xfrm>
            <a:off x="4970629" y="3563880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14</a:t>
            </a:r>
            <a:endParaRPr lang="en-RU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17F8895-B3A3-D64F-A669-11120001D6F6}"/>
              </a:ext>
            </a:extLst>
          </p:cNvPr>
          <p:cNvSpPr txBox="1"/>
          <p:nvPr/>
        </p:nvSpPr>
        <p:spPr>
          <a:xfrm>
            <a:off x="4970629" y="445470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0</a:t>
            </a:r>
            <a:endParaRPr lang="en-RU" sz="2400" dirty="0"/>
          </a:p>
        </p:txBody>
      </p:sp>
      <p:pic>
        <p:nvPicPr>
          <p:cNvPr id="1050" name="Picture 26" descr="4">
            <a:extLst>
              <a:ext uri="{FF2B5EF4-FFF2-40B4-BE49-F238E27FC236}">
                <a16:creationId xmlns:a16="http://schemas.microsoft.com/office/drawing/2014/main" id="{D0C054BC-9EB1-B345-BE10-0735F0D13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97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1" name="Picture 27" descr="3">
            <a:extLst>
              <a:ext uri="{FF2B5EF4-FFF2-40B4-BE49-F238E27FC236}">
                <a16:creationId xmlns:a16="http://schemas.microsoft.com/office/drawing/2014/main" id="{D7E39209-65BA-8E44-86F3-3D24EE296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22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2">
            <a:extLst>
              <a:ext uri="{FF2B5EF4-FFF2-40B4-BE49-F238E27FC236}">
                <a16:creationId xmlns:a16="http://schemas.microsoft.com/office/drawing/2014/main" id="{0A857093-203C-0845-A952-0D18D8645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647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 descr="1">
            <a:extLst>
              <a:ext uri="{FF2B5EF4-FFF2-40B4-BE49-F238E27FC236}">
                <a16:creationId xmlns:a16="http://schemas.microsoft.com/office/drawing/2014/main" id="{83B6A328-5BD4-6647-97CC-B1EF1C327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72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3">
            <a:extLst>
              <a:ext uri="{FF2B5EF4-FFF2-40B4-BE49-F238E27FC236}">
                <a16:creationId xmlns:a16="http://schemas.microsoft.com/office/drawing/2014/main" id="{CBB9A0B8-8BD1-D14A-9F6D-4FE9A5957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897" y="1690688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3417B09-7284-D44F-8FCB-B2D71BFF8A66}"/>
              </a:ext>
            </a:extLst>
          </p:cNvPr>
          <p:cNvSpPr txBox="1"/>
          <p:nvPr/>
        </p:nvSpPr>
        <p:spPr>
          <a:xfrm>
            <a:off x="10790825" y="1777355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4</a:t>
            </a:r>
            <a:endParaRPr lang="en-RU" sz="2400" dirty="0"/>
          </a:p>
        </p:txBody>
      </p:sp>
      <p:pic>
        <p:nvPicPr>
          <p:cNvPr id="1056" name="Picture 32" descr="6">
            <a:extLst>
              <a:ext uri="{FF2B5EF4-FFF2-40B4-BE49-F238E27FC236}">
                <a16:creationId xmlns:a16="http://schemas.microsoft.com/office/drawing/2014/main" id="{5AB092FB-498C-804A-B622-DC38B68EC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97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33" descr="5">
            <a:extLst>
              <a:ext uri="{FF2B5EF4-FFF2-40B4-BE49-F238E27FC236}">
                <a16:creationId xmlns:a16="http://schemas.microsoft.com/office/drawing/2014/main" id="{12E60E8F-5F98-B645-85E5-015C4F451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22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6">
            <a:extLst>
              <a:ext uri="{FF2B5EF4-FFF2-40B4-BE49-F238E27FC236}">
                <a16:creationId xmlns:a16="http://schemas.microsoft.com/office/drawing/2014/main" id="{2B9F52A9-51A7-E541-A474-DD3931E9B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647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2">
            <a:extLst>
              <a:ext uri="{FF2B5EF4-FFF2-40B4-BE49-F238E27FC236}">
                <a16:creationId xmlns:a16="http://schemas.microsoft.com/office/drawing/2014/main" id="{FA282D63-0641-8347-B695-6C4B4DC66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72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2">
            <a:extLst>
              <a:ext uri="{FF2B5EF4-FFF2-40B4-BE49-F238E27FC236}">
                <a16:creationId xmlns:a16="http://schemas.microsoft.com/office/drawing/2014/main" id="{851A153E-258C-7149-A3A0-D89B21471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897" y="2586393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5253080A-844A-384E-B4B7-653A5AAEC0D4}"/>
              </a:ext>
            </a:extLst>
          </p:cNvPr>
          <p:cNvSpPr txBox="1"/>
          <p:nvPr/>
        </p:nvSpPr>
        <p:spPr>
          <a:xfrm>
            <a:off x="10790825" y="2673059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4</a:t>
            </a:r>
            <a:endParaRPr lang="en-RU" sz="2400" dirty="0"/>
          </a:p>
        </p:txBody>
      </p:sp>
      <p:pic>
        <p:nvPicPr>
          <p:cNvPr id="1062" name="Picture 38" descr="4">
            <a:extLst>
              <a:ext uri="{FF2B5EF4-FFF2-40B4-BE49-F238E27FC236}">
                <a16:creationId xmlns:a16="http://schemas.microsoft.com/office/drawing/2014/main" id="{543482AF-ED7D-954C-80E2-725CE470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8397" y="3429000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3">
            <a:extLst>
              <a:ext uri="{FF2B5EF4-FFF2-40B4-BE49-F238E27FC236}">
                <a16:creationId xmlns:a16="http://schemas.microsoft.com/office/drawing/2014/main" id="{A4353E3F-26AB-EF4F-8231-13D0B70B53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8022" y="3429000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4">
            <a:extLst>
              <a:ext uri="{FF2B5EF4-FFF2-40B4-BE49-F238E27FC236}">
                <a16:creationId xmlns:a16="http://schemas.microsoft.com/office/drawing/2014/main" id="{0F70260F-3CC2-4841-B0DD-A74A5F3A8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7647" y="3429000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5" name="Picture 41" descr="1">
            <a:extLst>
              <a:ext uri="{FF2B5EF4-FFF2-40B4-BE49-F238E27FC236}">
                <a16:creationId xmlns:a16="http://schemas.microsoft.com/office/drawing/2014/main" id="{61BEAE46-FAC8-C443-8371-3E9C6074C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7272" y="3429000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2">
            <a:extLst>
              <a:ext uri="{FF2B5EF4-FFF2-40B4-BE49-F238E27FC236}">
                <a16:creationId xmlns:a16="http://schemas.microsoft.com/office/drawing/2014/main" id="{8D6E9FFF-3363-7945-830D-45EA73632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6897" y="3429000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A15C6D9-D608-CF41-8BCD-B3153273C1C9}"/>
              </a:ext>
            </a:extLst>
          </p:cNvPr>
          <p:cNvSpPr txBox="1"/>
          <p:nvPr/>
        </p:nvSpPr>
        <p:spPr>
          <a:xfrm>
            <a:off x="10790825" y="356388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2</a:t>
            </a:r>
            <a:endParaRPr lang="en-RU" sz="2400" dirty="0"/>
          </a:p>
        </p:txBody>
      </p:sp>
      <p:pic>
        <p:nvPicPr>
          <p:cNvPr id="1068" name="Picture 44" descr="5">
            <a:extLst>
              <a:ext uri="{FF2B5EF4-FFF2-40B4-BE49-F238E27FC236}">
                <a16:creationId xmlns:a16="http://schemas.microsoft.com/office/drawing/2014/main" id="{F7A553AF-3023-484F-980F-8559E791A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677" y="427160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 descr="5">
            <a:extLst>
              <a:ext uri="{FF2B5EF4-FFF2-40B4-BE49-F238E27FC236}">
                <a16:creationId xmlns:a16="http://schemas.microsoft.com/office/drawing/2014/main" id="{5924AEE5-AF6F-EE44-A09C-C8E8ADC8A9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0302" y="427160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0" name="Picture 46" descr="1">
            <a:extLst>
              <a:ext uri="{FF2B5EF4-FFF2-40B4-BE49-F238E27FC236}">
                <a16:creationId xmlns:a16="http://schemas.microsoft.com/office/drawing/2014/main" id="{D24745F8-EBF0-F64E-BAAD-F07C3D82C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927" y="427160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3">
            <a:extLst>
              <a:ext uri="{FF2B5EF4-FFF2-40B4-BE49-F238E27FC236}">
                <a16:creationId xmlns:a16="http://schemas.microsoft.com/office/drawing/2014/main" id="{EF43A10D-5B60-9349-8217-6D195BBD4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9552" y="427160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4">
            <a:extLst>
              <a:ext uri="{FF2B5EF4-FFF2-40B4-BE49-F238E27FC236}">
                <a16:creationId xmlns:a16="http://schemas.microsoft.com/office/drawing/2014/main" id="{0DD0D85B-1707-2C49-8D6F-4ED5676EE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9177" y="427160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72D67F2-7984-F544-B38B-9CE6AA2AAB8B}"/>
              </a:ext>
            </a:extLst>
          </p:cNvPr>
          <p:cNvSpPr txBox="1"/>
          <p:nvPr/>
        </p:nvSpPr>
        <p:spPr>
          <a:xfrm>
            <a:off x="10790824" y="4273638"/>
            <a:ext cx="718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10</a:t>
            </a:r>
            <a:endParaRPr lang="en-RU" sz="2400" dirty="0"/>
          </a:p>
        </p:txBody>
      </p:sp>
      <p:pic>
        <p:nvPicPr>
          <p:cNvPr id="1074" name="Picture 50" descr="4">
            <a:extLst>
              <a:ext uri="{FF2B5EF4-FFF2-40B4-BE49-F238E27FC236}">
                <a16:creationId xmlns:a16="http://schemas.microsoft.com/office/drawing/2014/main" id="{97860CC1-669D-BD4E-8C27-9DCB50CEB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558123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4">
            <a:extLst>
              <a:ext uri="{FF2B5EF4-FFF2-40B4-BE49-F238E27FC236}">
                <a16:creationId xmlns:a16="http://schemas.microsoft.com/office/drawing/2014/main" id="{A9AF092C-92F8-B042-90AB-FEC1115E0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375" y="558123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5">
            <a:extLst>
              <a:ext uri="{FF2B5EF4-FFF2-40B4-BE49-F238E27FC236}">
                <a16:creationId xmlns:a16="http://schemas.microsoft.com/office/drawing/2014/main" id="{E922118F-3DC0-4646-986E-78C29820D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000" y="558123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7" name="Picture 53" descr="3">
            <a:extLst>
              <a:ext uri="{FF2B5EF4-FFF2-40B4-BE49-F238E27FC236}">
                <a16:creationId xmlns:a16="http://schemas.microsoft.com/office/drawing/2014/main" id="{6A942453-1724-794F-8E27-9BFB34ECD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558123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8" name="Picture 54" descr="2">
            <a:extLst>
              <a:ext uri="{FF2B5EF4-FFF2-40B4-BE49-F238E27FC236}">
                <a16:creationId xmlns:a16="http://schemas.microsoft.com/office/drawing/2014/main" id="{719D8D0C-2995-4C48-A964-27B17A42C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0250" y="5581237"/>
            <a:ext cx="635000" cy="63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9FBCDC31-0D8C-5C48-8750-B52D69054583}"/>
              </a:ext>
            </a:extLst>
          </p:cNvPr>
          <p:cNvSpPr txBox="1"/>
          <p:nvPr/>
        </p:nvSpPr>
        <p:spPr>
          <a:xfrm>
            <a:off x="8115302" y="5667904"/>
            <a:ext cx="550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– ?</a:t>
            </a:r>
            <a:endParaRPr lang="en-RU" sz="2400" dirty="0"/>
          </a:p>
        </p:txBody>
      </p:sp>
    </p:spTree>
    <p:extLst>
      <p:ext uri="{BB962C8B-B14F-4D97-AF65-F5344CB8AC3E}">
        <p14:creationId xmlns:p14="http://schemas.microsoft.com/office/powerpoint/2010/main" val="3516546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C4EE-8640-3441-A0E0-A171AA4C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по </a:t>
            </a:r>
            <a:r>
              <a:rPr lang="en-RU" dirty="0"/>
              <a:t>scitit-learn </a:t>
            </a:r>
            <a:r>
              <a:rPr lang="ru-RU" dirty="0"/>
              <a:t>и </a:t>
            </a:r>
            <a:r>
              <a:rPr lang="en-US" dirty="0"/>
              <a:t>pandas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5359-FBC1-3E4D-AB04-37BC63C6B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RU" dirty="0"/>
              <a:t>andas.read_excel </a:t>
            </a:r>
            <a:r>
              <a:rPr lang="ru-RU" dirty="0"/>
              <a:t>и </a:t>
            </a:r>
            <a:r>
              <a:rPr lang="en-US" dirty="0" err="1"/>
              <a:t>pandas.read_csv</a:t>
            </a:r>
            <a:endParaRPr lang="en-US" dirty="0"/>
          </a:p>
          <a:p>
            <a:r>
              <a:rPr lang="en-GB" dirty="0" err="1"/>
              <a:t>train_test_split</a:t>
            </a:r>
            <a:endParaRPr lang="en-GB" dirty="0"/>
          </a:p>
          <a:p>
            <a:r>
              <a:rPr lang="en-GB" dirty="0" err="1"/>
              <a:t>MLPClassifier</a:t>
            </a:r>
            <a:endParaRPr lang="en-GB" dirty="0"/>
          </a:p>
          <a:p>
            <a:r>
              <a:rPr lang="en-GB" dirty="0" err="1"/>
              <a:t>pandas.concat</a:t>
            </a:r>
            <a:endParaRPr lang="en-GB" dirty="0"/>
          </a:p>
          <a:p>
            <a:r>
              <a:rPr lang="en-GB" dirty="0" err="1"/>
              <a:t>pandas.get_dummies</a:t>
            </a:r>
            <a:endParaRPr lang="en-GB" dirty="0"/>
          </a:p>
          <a:p>
            <a:r>
              <a:rPr lang="ru-RU" dirty="0"/>
              <a:t>Последовательность обучения: </a:t>
            </a:r>
            <a:r>
              <a:rPr lang="en-US" dirty="0"/>
              <a:t>fit, score, predict</a:t>
            </a:r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142212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A0F6A-D6C9-8F4B-8A67-02624A009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по </a:t>
            </a:r>
            <a:r>
              <a:rPr lang="en-RU" dirty="0"/>
              <a:t>scitit-learn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6EFDF-CDD8-7848-A0D1-F95E442CF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>
                <a:effectLst/>
              </a:rPr>
              <a:t>cross_val_score</a:t>
            </a:r>
            <a:r>
              <a:rPr lang="en-GB" dirty="0">
                <a:effectLst/>
              </a:rPr>
              <a:t> </a:t>
            </a:r>
            <a:r>
              <a:rPr lang="ru-RU" dirty="0">
                <a:effectLst/>
              </a:rPr>
              <a:t>и </a:t>
            </a:r>
            <a:r>
              <a:rPr lang="en-US" dirty="0" err="1">
                <a:effectLst/>
              </a:rPr>
              <a:t>cross_validate</a:t>
            </a:r>
            <a:endParaRPr lang="en-US" dirty="0">
              <a:effectLst/>
            </a:endParaRPr>
          </a:p>
          <a:p>
            <a:r>
              <a:rPr lang="en-US" dirty="0"/>
              <a:t>Preprocessing (</a:t>
            </a:r>
            <a:r>
              <a:rPr lang="en-US" dirty="0" err="1"/>
              <a:t>StandardScaler</a:t>
            </a:r>
            <a:r>
              <a:rPr lang="en-US" dirty="0"/>
              <a:t>, </a:t>
            </a:r>
            <a:r>
              <a:rPr lang="en-US" dirty="0" err="1"/>
              <a:t>OneHotEncoder</a:t>
            </a:r>
            <a:r>
              <a:rPr lang="en-US" dirty="0"/>
              <a:t>)</a:t>
            </a:r>
          </a:p>
          <a:p>
            <a:r>
              <a:rPr lang="en-US" dirty="0"/>
              <a:t>Pipeline</a:t>
            </a:r>
          </a:p>
          <a:p>
            <a:r>
              <a:rPr lang="en-US" dirty="0" err="1"/>
              <a:t>GridSearchCV</a:t>
            </a:r>
            <a:endParaRPr lang="en-US" dirty="0"/>
          </a:p>
          <a:p>
            <a:endParaRPr lang="en-RU" dirty="0"/>
          </a:p>
        </p:txBody>
      </p:sp>
    </p:spTree>
    <p:extLst>
      <p:ext uri="{BB962C8B-B14F-4D97-AF65-F5344CB8AC3E}">
        <p14:creationId xmlns:p14="http://schemas.microsoft.com/office/powerpoint/2010/main" val="367026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0C4B0-35D1-0A46-9735-90C413B8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G</a:t>
            </a:r>
            <a:r>
              <a:rPr lang="en-US" dirty="0" err="1"/>
              <a:t>radient</a:t>
            </a:r>
            <a:r>
              <a:rPr lang="en-US" dirty="0"/>
              <a:t> </a:t>
            </a:r>
            <a:r>
              <a:rPr lang="en-RU" dirty="0"/>
              <a:t>Boost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54E24-E3D4-AD4E-9981-E946BE48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5157" y="1865867"/>
            <a:ext cx="4861686" cy="14828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6570E70-D727-8947-B028-7D3F452F4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7851" y="4312507"/>
            <a:ext cx="2948835" cy="126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29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7EC5C-3B1F-F248-9F17-6FA373E7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Gradient Boost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6FE60-A9A8-9C4E-B9BA-8C525A7C2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529" y="1999605"/>
            <a:ext cx="6785089" cy="3425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480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4C58-6D57-B445-8902-697AC7468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RU" dirty="0"/>
              <a:t>Gradient Boost </a:t>
            </a:r>
            <a:r>
              <a:rPr lang="ru-RU" dirty="0"/>
              <a:t>алгоритм</a:t>
            </a:r>
            <a:endParaRPr lang="en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99033-7AE7-EA41-AF5E-79E91C565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Инициализация</a:t>
            </a:r>
          </a:p>
          <a:p>
            <a:pPr marL="514350" indent="-514350">
              <a:buFont typeface="+mj-lt"/>
              <a:buAutoNum type="arabicPeriod"/>
            </a:pPr>
            <a:endParaRPr lang="ru-RU" dirty="0"/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                     </a:t>
            </a:r>
            <a:r>
              <a:rPr lang="en-US" dirty="0"/>
              <a:t> :</a:t>
            </a:r>
          </a:p>
          <a:p>
            <a:pPr marL="971550" lvl="1" indent="-514350">
              <a:buFont typeface="+mj-lt"/>
              <a:buAutoNum type="alphaLcPeriod"/>
            </a:pPr>
            <a:r>
              <a:rPr lang="ru-RU" dirty="0"/>
              <a:t>Посчитать 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ru-RU" dirty="0"/>
          </a:p>
          <a:p>
            <a:pPr marL="971550" lvl="1" indent="-514350">
              <a:buFont typeface="+mj-lt"/>
              <a:buAutoNum type="alphaLcPeriod"/>
            </a:pPr>
            <a:r>
              <a:rPr lang="ru-RU" dirty="0"/>
              <a:t>Построить регрессию             на данных</a:t>
            </a:r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ru-RU" dirty="0"/>
              <a:t>Найти  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ru-RU" dirty="0"/>
              <a:t>Обновить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Выдать решение </a:t>
            </a:r>
            <a:endParaRPr lang="en-US" dirty="0"/>
          </a:p>
          <a:p>
            <a:pPr marL="971550" lvl="1" indent="-514350">
              <a:buFont typeface="+mj-lt"/>
              <a:buAutoNum type="alphaLcPeriod"/>
            </a:pPr>
            <a:endParaRPr lang="en-R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CB5FF-9C49-B14A-9B51-93E9D9DCE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1527175"/>
            <a:ext cx="3492500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ACC63E-5A94-5C4E-B84F-C29673CD7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9750" y="2124075"/>
            <a:ext cx="3695700" cy="673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D20A6-7A69-4E4A-BE98-4ADEA21F2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1919" y="2748864"/>
            <a:ext cx="1676400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4D6676-4710-194F-892C-B72A7C4E56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8199" y="3031740"/>
            <a:ext cx="3606800" cy="723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B29012-D567-A14C-8F08-AAF7D7488E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64214" y="3909047"/>
            <a:ext cx="711200" cy="35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7ECE4E2-3349-BB44-9366-8F4D67957A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4427" y="3858589"/>
            <a:ext cx="2197100" cy="43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A4F62E-7C58-C440-8CA2-10ACCA36FF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44111" y="4365109"/>
            <a:ext cx="5262006" cy="83523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7CE87B-2FCF-7942-AADC-9F9875BA74E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27627" y="5077808"/>
            <a:ext cx="5813950" cy="79213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527EFF-3969-5C45-850C-E5ACBFBDE9F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98097" y="5681663"/>
            <a:ext cx="25400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32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D75EDD-0802-1D42-86F1-925CD9C9B3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AdaBoost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Gradient Boost</a:t>
                </a:r>
                <a:endParaRPr lang="en-RU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D75EDD-0802-1D42-86F1-925CD9C9B3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292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D63A7E-D46D-8C49-B85D-317FE722A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82307" y="2847240"/>
            <a:ext cx="3913661" cy="58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763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42B64-30E7-9145-B379-EEF3DE91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Признаки Хаара и детектор лиц на основе </a:t>
            </a:r>
            <a:r>
              <a:rPr lang="en-US" dirty="0"/>
              <a:t>AdaBoost</a:t>
            </a:r>
            <a:endParaRPr lang="en-RU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1E18C9-85C9-4441-849A-386D16A93D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3897"/>
            <a:ext cx="4241800" cy="424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FCF3E9-8F3B-D844-9421-25FB3801D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0703" y="1468266"/>
            <a:ext cx="3411838" cy="18416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001D8-6A6F-634D-87A5-0B8AD6E2D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6925" y="3599274"/>
            <a:ext cx="3797504" cy="22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63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154</Words>
  <Application>Microsoft Macintosh PowerPoint</Application>
  <PresentationFormat>Widescreen</PresentationFormat>
  <Paragraphs>49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Лекция 1</vt:lpstr>
      <vt:lpstr>Задача о лепестках роз</vt:lpstr>
      <vt:lpstr>Материалы по scitit-learn и pandas</vt:lpstr>
      <vt:lpstr>Материалы по scitit-learn</vt:lpstr>
      <vt:lpstr>Gradient Boost</vt:lpstr>
      <vt:lpstr>Gradient Boost</vt:lpstr>
      <vt:lpstr>Gradient Boost алгоритм</vt:lpstr>
      <vt:lpstr>AdaBoost ∈ Gradient Boost</vt:lpstr>
      <vt:lpstr>Признаки Хаара и детектор лиц на основе AdaBoost</vt:lpstr>
      <vt:lpstr>Детектор Хаара</vt:lpstr>
      <vt:lpstr>XGBoost</vt:lpstr>
      <vt:lpstr>XGBoost</vt:lpstr>
      <vt:lpstr>XGBoost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Microsoft Office User</dc:creator>
  <cp:lastModifiedBy>Microsoft Office User</cp:lastModifiedBy>
  <cp:revision>20</cp:revision>
  <dcterms:created xsi:type="dcterms:W3CDTF">2020-02-20T23:41:05Z</dcterms:created>
  <dcterms:modified xsi:type="dcterms:W3CDTF">2023-02-20T15:09:59Z</dcterms:modified>
</cp:coreProperties>
</file>