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79" r:id="rId3"/>
    <p:sldId id="270" r:id="rId4"/>
    <p:sldId id="257" r:id="rId5"/>
    <p:sldId id="260" r:id="rId6"/>
    <p:sldId id="271" r:id="rId7"/>
    <p:sldId id="258" r:id="rId8"/>
    <p:sldId id="261" r:id="rId9"/>
    <p:sldId id="262" r:id="rId10"/>
    <p:sldId id="263" r:id="rId11"/>
    <p:sldId id="264" r:id="rId12"/>
    <p:sldId id="265" r:id="rId13"/>
    <p:sldId id="266" r:id="rId14"/>
    <p:sldId id="281" r:id="rId15"/>
    <p:sldId id="282" r:id="rId16"/>
    <p:sldId id="283" r:id="rId17"/>
    <p:sldId id="280" r:id="rId18"/>
    <p:sldId id="259" r:id="rId19"/>
    <p:sldId id="284" r:id="rId20"/>
    <p:sldId id="285"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kha Pavithran" userId="81e91de4cbc9c665" providerId="LiveId" clId="{D109CCD4-6251-4F0E-BF96-4EAB70F03EF1}"/>
    <pc:docChg chg="modSld">
      <pc:chgData name="Anakha Pavithran" userId="81e91de4cbc9c665" providerId="LiveId" clId="{D109CCD4-6251-4F0E-BF96-4EAB70F03EF1}" dt="2022-08-23T14:53:46.722" v="1" actId="20577"/>
      <pc:docMkLst>
        <pc:docMk/>
      </pc:docMkLst>
      <pc:sldChg chg="modSp mod">
        <pc:chgData name="Anakha Pavithran" userId="81e91de4cbc9c665" providerId="LiveId" clId="{D109CCD4-6251-4F0E-BF96-4EAB70F03EF1}" dt="2022-08-23T14:53:46.722" v="1" actId="20577"/>
        <pc:sldMkLst>
          <pc:docMk/>
          <pc:sldMk cId="2595580436" sldId="264"/>
        </pc:sldMkLst>
        <pc:spChg chg="mod">
          <ac:chgData name="Anakha Pavithran" userId="81e91de4cbc9c665" providerId="LiveId" clId="{D109CCD4-6251-4F0E-BF96-4EAB70F03EF1}" dt="2022-08-23T14:53:46.722" v="1" actId="20577"/>
          <ac:spMkLst>
            <pc:docMk/>
            <pc:sldMk cId="2595580436" sldId="264"/>
            <ac:spMk id="2" creationId="{5FDF6843-C554-1EC2-E968-66B01B00F3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8/23/2022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43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73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98159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6234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147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51307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0011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007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96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034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81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92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88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73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47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52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410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786BE5-D2A3-4BF0-8B30-D7403E61B3DC}" type="datetimeFigureOut">
              <a:rPr lang="en-US" smtClean="0"/>
              <a:t>8/23/2022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86206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58C5-C1D2-865D-1E72-45B2F537714A}"/>
              </a:ext>
            </a:extLst>
          </p:cNvPr>
          <p:cNvSpPr>
            <a:spLocks noGrp="1"/>
          </p:cNvSpPr>
          <p:nvPr>
            <p:ph type="ctrTitle"/>
          </p:nvPr>
        </p:nvSpPr>
        <p:spPr/>
        <p:txBody>
          <a:bodyPr/>
          <a:lstStyle/>
          <a:p>
            <a:r>
              <a:rPr lang="en-IN" b="1" dirty="0">
                <a:effectLst>
                  <a:outerShdw blurRad="38100" dist="38100" dir="2700000" algn="tl">
                    <a:srgbClr val="000000">
                      <a:alpha val="43137"/>
                    </a:srgbClr>
                  </a:outerShdw>
                </a:effectLst>
              </a:rPr>
              <a:t>SMART BABY CRADLE</a:t>
            </a:r>
          </a:p>
        </p:txBody>
      </p:sp>
      <p:sp>
        <p:nvSpPr>
          <p:cNvPr id="3" name="Subtitle 2">
            <a:extLst>
              <a:ext uri="{FF2B5EF4-FFF2-40B4-BE49-F238E27FC236}">
                <a16:creationId xmlns:a16="http://schemas.microsoft.com/office/drawing/2014/main" id="{8D493B0C-0882-A8EA-279D-293B81BB87CC}"/>
              </a:ext>
            </a:extLst>
          </p:cNvPr>
          <p:cNvSpPr>
            <a:spLocks noGrp="1"/>
          </p:cNvSpPr>
          <p:nvPr>
            <p:ph type="subTitle" idx="1"/>
          </p:nvPr>
        </p:nvSpPr>
        <p:spPr/>
        <p:txBody>
          <a:bodyPr/>
          <a:lstStyle/>
          <a:p>
            <a:r>
              <a:rPr lang="en-IN" dirty="0"/>
              <a:t>Anakha Pavithran</a:t>
            </a:r>
          </a:p>
          <a:p>
            <a:r>
              <a:rPr lang="en-IN" dirty="0"/>
              <a:t>Roll No : 17</a:t>
            </a:r>
          </a:p>
          <a:p>
            <a:r>
              <a:rPr lang="en-IN" dirty="0"/>
              <a:t>S4 MCA</a:t>
            </a:r>
          </a:p>
        </p:txBody>
      </p:sp>
    </p:spTree>
    <p:extLst>
      <p:ext uri="{BB962C8B-B14F-4D97-AF65-F5344CB8AC3E}">
        <p14:creationId xmlns:p14="http://schemas.microsoft.com/office/powerpoint/2010/main" val="177561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F7F5-A76C-68D4-9D86-142CB2F70AF9}"/>
              </a:ext>
            </a:extLst>
          </p:cNvPr>
          <p:cNvSpPr>
            <a:spLocks noGrp="1"/>
          </p:cNvSpPr>
          <p:nvPr>
            <p:ph type="title"/>
          </p:nvPr>
        </p:nvSpPr>
        <p:spPr>
          <a:xfrm>
            <a:off x="1484311" y="685801"/>
            <a:ext cx="10018713" cy="1187388"/>
          </a:xfrm>
        </p:spPr>
        <p:txBody>
          <a:bodyPr/>
          <a:lstStyle/>
          <a:p>
            <a:r>
              <a:rPr lang="en-IN" b="1" dirty="0">
                <a:effectLst>
                  <a:outerShdw blurRad="38100" dist="38100" dir="2700000" algn="tl">
                    <a:srgbClr val="000000">
                      <a:alpha val="43137"/>
                    </a:srgbClr>
                  </a:outerShdw>
                </a:effectLst>
              </a:rPr>
              <a:t>MOISTURE SENSOR</a:t>
            </a:r>
          </a:p>
        </p:txBody>
      </p:sp>
      <p:sp>
        <p:nvSpPr>
          <p:cNvPr id="7" name="Content Placeholder 6">
            <a:extLst>
              <a:ext uri="{FF2B5EF4-FFF2-40B4-BE49-F238E27FC236}">
                <a16:creationId xmlns:a16="http://schemas.microsoft.com/office/drawing/2014/main" id="{76460ADF-7711-85C2-7CC6-9360812F2288}"/>
              </a:ext>
            </a:extLst>
          </p:cNvPr>
          <p:cNvSpPr>
            <a:spLocks noGrp="1"/>
          </p:cNvSpPr>
          <p:nvPr>
            <p:ph idx="1"/>
          </p:nvPr>
        </p:nvSpPr>
        <p:spPr>
          <a:xfrm>
            <a:off x="1484310" y="2210541"/>
            <a:ext cx="10018713" cy="4421078"/>
          </a:xfrm>
        </p:spPr>
        <p:txBody>
          <a:bodyPr/>
          <a:lstStyle/>
          <a:p>
            <a:endParaRPr lang="en-IN" dirty="0"/>
          </a:p>
          <a:p>
            <a:endParaRPr lang="en-IN" dirty="0"/>
          </a:p>
          <a:p>
            <a:pPr marL="0" indent="0">
              <a:buNone/>
            </a:pPr>
            <a:r>
              <a:rPr lang="en-IN" dirty="0"/>
              <a:t>       </a:t>
            </a:r>
          </a:p>
          <a:p>
            <a:pPr marL="0" indent="0">
              <a:buNone/>
            </a:pPr>
            <a:r>
              <a:rPr lang="en-IN" dirty="0"/>
              <a:t>               Moisture sensor are used to measure wetness in the cradle.</a:t>
            </a:r>
          </a:p>
        </p:txBody>
      </p:sp>
      <p:pic>
        <p:nvPicPr>
          <p:cNvPr id="9" name="Picture 8">
            <a:extLst>
              <a:ext uri="{FF2B5EF4-FFF2-40B4-BE49-F238E27FC236}">
                <a16:creationId xmlns:a16="http://schemas.microsoft.com/office/drawing/2014/main" id="{39418430-A207-4BC7-08B5-66E8F85FBD41}"/>
              </a:ext>
            </a:extLst>
          </p:cNvPr>
          <p:cNvPicPr>
            <a:picLocks noChangeAspect="1"/>
          </p:cNvPicPr>
          <p:nvPr/>
        </p:nvPicPr>
        <p:blipFill>
          <a:blip r:embed="rId2"/>
          <a:stretch>
            <a:fillRect/>
          </a:stretch>
        </p:blipFill>
        <p:spPr>
          <a:xfrm>
            <a:off x="5356070" y="2508357"/>
            <a:ext cx="2143125" cy="2143125"/>
          </a:xfrm>
          <a:prstGeom prst="rect">
            <a:avLst/>
          </a:prstGeom>
        </p:spPr>
      </p:pic>
    </p:spTree>
    <p:extLst>
      <p:ext uri="{BB962C8B-B14F-4D97-AF65-F5344CB8AC3E}">
        <p14:creationId xmlns:p14="http://schemas.microsoft.com/office/powerpoint/2010/main" val="203020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6843-C554-1EC2-E968-66B01B00F3FB}"/>
              </a:ext>
            </a:extLst>
          </p:cNvPr>
          <p:cNvSpPr>
            <a:spLocks noGrp="1"/>
          </p:cNvSpPr>
          <p:nvPr>
            <p:ph type="title"/>
          </p:nvPr>
        </p:nvSpPr>
        <p:spPr/>
        <p:txBody>
          <a:bodyPr/>
          <a:lstStyle/>
          <a:p>
            <a:r>
              <a:rPr lang="en-IN" b="1">
                <a:effectLst>
                  <a:outerShdw blurRad="38100" dist="38100" dir="2700000" algn="tl">
                    <a:srgbClr val="000000">
                      <a:alpha val="43137"/>
                    </a:srgbClr>
                  </a:outerShdw>
                </a:effectLst>
              </a:rPr>
              <a:t>DHT11 </a:t>
            </a:r>
            <a:r>
              <a:rPr lang="en-IN" b="1" dirty="0">
                <a:effectLst>
                  <a:outerShdw blurRad="38100" dist="38100" dir="2700000" algn="tl">
                    <a:srgbClr val="000000">
                      <a:alpha val="43137"/>
                    </a:srgbClr>
                  </a:outerShdw>
                </a:effectLst>
              </a:rPr>
              <a:t>SENSOR</a:t>
            </a:r>
          </a:p>
        </p:txBody>
      </p:sp>
      <p:sp>
        <p:nvSpPr>
          <p:cNvPr id="3" name="Content Placeholder 2">
            <a:extLst>
              <a:ext uri="{FF2B5EF4-FFF2-40B4-BE49-F238E27FC236}">
                <a16:creationId xmlns:a16="http://schemas.microsoft.com/office/drawing/2014/main" id="{3DF8F324-865A-F123-C622-67F570F1CF3B}"/>
              </a:ext>
            </a:extLst>
          </p:cNvPr>
          <p:cNvSpPr>
            <a:spLocks noGrp="1"/>
          </p:cNvSpPr>
          <p:nvPr>
            <p:ph idx="1"/>
          </p:nvPr>
        </p:nvSpPr>
        <p:spPr/>
        <p:txBody>
          <a:bodyPr/>
          <a:lstStyle/>
          <a:p>
            <a:r>
              <a:rPr lang="en-IN" dirty="0"/>
              <a:t>It is a temperature and humidity sensor. </a:t>
            </a:r>
          </a:p>
          <a:p>
            <a:r>
              <a:rPr lang="en-IN" dirty="0"/>
              <a:t>DHT11 is commonly used sensor.</a:t>
            </a:r>
          </a:p>
          <a:p>
            <a:pPr marL="0" indent="0">
              <a:buNone/>
            </a:pPr>
            <a:endParaRPr lang="en-IN" dirty="0"/>
          </a:p>
        </p:txBody>
      </p:sp>
      <p:pic>
        <p:nvPicPr>
          <p:cNvPr id="5" name="Picture 4">
            <a:extLst>
              <a:ext uri="{FF2B5EF4-FFF2-40B4-BE49-F238E27FC236}">
                <a16:creationId xmlns:a16="http://schemas.microsoft.com/office/drawing/2014/main" id="{26E68E86-6DB7-DFA0-54B1-EDB693E52049}"/>
              </a:ext>
            </a:extLst>
          </p:cNvPr>
          <p:cNvPicPr>
            <a:picLocks noChangeAspect="1"/>
          </p:cNvPicPr>
          <p:nvPr/>
        </p:nvPicPr>
        <p:blipFill>
          <a:blip r:embed="rId2"/>
          <a:stretch>
            <a:fillRect/>
          </a:stretch>
        </p:blipFill>
        <p:spPr>
          <a:xfrm>
            <a:off x="7900802" y="3067650"/>
            <a:ext cx="2143125" cy="2143125"/>
          </a:xfrm>
          <a:prstGeom prst="rect">
            <a:avLst/>
          </a:prstGeom>
        </p:spPr>
      </p:pic>
    </p:spTree>
    <p:extLst>
      <p:ext uri="{BB962C8B-B14F-4D97-AF65-F5344CB8AC3E}">
        <p14:creationId xmlns:p14="http://schemas.microsoft.com/office/powerpoint/2010/main" val="2595580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3DF5-F6E0-D5D7-B702-734B97EB486A}"/>
              </a:ext>
            </a:extLst>
          </p:cNvPr>
          <p:cNvSpPr>
            <a:spLocks noGrp="1"/>
          </p:cNvSpPr>
          <p:nvPr>
            <p:ph type="title"/>
          </p:nvPr>
        </p:nvSpPr>
        <p:spPr>
          <a:xfrm>
            <a:off x="1484311" y="685801"/>
            <a:ext cx="10018713" cy="992080"/>
          </a:xfrm>
        </p:spPr>
        <p:txBody>
          <a:bodyPr/>
          <a:lstStyle/>
          <a:p>
            <a:r>
              <a:rPr lang="en-IN" b="1" dirty="0">
                <a:effectLst>
                  <a:outerShdw blurRad="38100" dist="38100" dir="2700000" algn="tl">
                    <a:srgbClr val="000000">
                      <a:alpha val="43137"/>
                    </a:srgbClr>
                  </a:outerShdw>
                </a:effectLst>
              </a:rPr>
              <a:t>RELAY</a:t>
            </a:r>
          </a:p>
        </p:txBody>
      </p:sp>
      <p:sp>
        <p:nvSpPr>
          <p:cNvPr id="3" name="Content Placeholder 2">
            <a:extLst>
              <a:ext uri="{FF2B5EF4-FFF2-40B4-BE49-F238E27FC236}">
                <a16:creationId xmlns:a16="http://schemas.microsoft.com/office/drawing/2014/main" id="{B9CEDCD8-3C79-E0EF-1B51-A20589AF6C75}"/>
              </a:ext>
            </a:extLst>
          </p:cNvPr>
          <p:cNvSpPr>
            <a:spLocks noGrp="1"/>
          </p:cNvSpPr>
          <p:nvPr>
            <p:ph idx="1"/>
          </p:nvPr>
        </p:nvSpPr>
        <p:spPr>
          <a:xfrm>
            <a:off x="1484310" y="2050742"/>
            <a:ext cx="10018713" cy="4483223"/>
          </a:xfrm>
        </p:spPr>
        <p:txBody>
          <a:bodyPr/>
          <a:lstStyle/>
          <a:p>
            <a:r>
              <a:rPr lang="en-IN" dirty="0"/>
              <a:t>Relay are switches which opens and closes circuits electronically.</a:t>
            </a:r>
          </a:p>
          <a:p>
            <a:r>
              <a:rPr lang="en-IN" dirty="0"/>
              <a:t>Letting the current go through or not, and controlled with low voltages ,like 5v provided by Arduino pins.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73A14B9-8574-19D1-90F9-0332A8DBA602}"/>
              </a:ext>
            </a:extLst>
          </p:cNvPr>
          <p:cNvPicPr>
            <a:picLocks noChangeAspect="1"/>
          </p:cNvPicPr>
          <p:nvPr/>
        </p:nvPicPr>
        <p:blipFill rotWithShape="1">
          <a:blip r:embed="rId2"/>
          <a:srcRect l="6159" t="12686" r="6203" b="13010"/>
          <a:stretch/>
        </p:blipFill>
        <p:spPr>
          <a:xfrm>
            <a:off x="6910917" y="4518735"/>
            <a:ext cx="2854520" cy="1464816"/>
          </a:xfrm>
          <a:prstGeom prst="rect">
            <a:avLst/>
          </a:prstGeom>
        </p:spPr>
      </p:pic>
    </p:spTree>
    <p:extLst>
      <p:ext uri="{BB962C8B-B14F-4D97-AF65-F5344CB8AC3E}">
        <p14:creationId xmlns:p14="http://schemas.microsoft.com/office/powerpoint/2010/main" val="346532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76B4-5431-8CA1-9455-870138C6966C}"/>
              </a:ext>
            </a:extLst>
          </p:cNvPr>
          <p:cNvSpPr>
            <a:spLocks noGrp="1"/>
          </p:cNvSpPr>
          <p:nvPr>
            <p:ph type="title"/>
          </p:nvPr>
        </p:nvSpPr>
        <p:spPr>
          <a:xfrm>
            <a:off x="1484311" y="685800"/>
            <a:ext cx="10018713" cy="1009835"/>
          </a:xfrm>
        </p:spPr>
        <p:txBody>
          <a:bodyPr/>
          <a:lstStyle/>
          <a:p>
            <a:r>
              <a:rPr lang="en-IN" b="1" dirty="0">
                <a:effectLst>
                  <a:outerShdw blurRad="38100" dist="38100" dir="2700000" algn="tl">
                    <a:srgbClr val="000000">
                      <a:alpha val="43137"/>
                    </a:srgbClr>
                  </a:outerShdw>
                </a:effectLst>
              </a:rPr>
              <a:t>MOTOR</a:t>
            </a:r>
          </a:p>
        </p:txBody>
      </p:sp>
      <p:sp>
        <p:nvSpPr>
          <p:cNvPr id="7" name="Content Placeholder 6">
            <a:extLst>
              <a:ext uri="{FF2B5EF4-FFF2-40B4-BE49-F238E27FC236}">
                <a16:creationId xmlns:a16="http://schemas.microsoft.com/office/drawing/2014/main" id="{BA095B86-98E9-FBED-7094-0F081E3BC0D2}"/>
              </a:ext>
            </a:extLst>
          </p:cNvPr>
          <p:cNvSpPr>
            <a:spLocks noGrp="1"/>
          </p:cNvSpPr>
          <p:nvPr>
            <p:ph idx="1"/>
          </p:nvPr>
        </p:nvSpPr>
        <p:spPr>
          <a:xfrm>
            <a:off x="1484310" y="1695635"/>
            <a:ext cx="10018713" cy="4095565"/>
          </a:xfrm>
        </p:spPr>
        <p:txBody>
          <a:bodyPr/>
          <a:lstStyle/>
          <a:p>
            <a:pPr marL="0" indent="0">
              <a:buNone/>
            </a:pPr>
            <a:r>
              <a:rPr lang="en-IN" dirty="0"/>
              <a:t>When baby crying it detects by sound sensor and thereby motor will works and cradle automatically swings.</a:t>
            </a:r>
          </a:p>
          <a:p>
            <a:pPr marL="0" indent="0">
              <a:buNone/>
            </a:pPr>
            <a:endParaRPr lang="en-IN" dirty="0"/>
          </a:p>
        </p:txBody>
      </p:sp>
      <p:pic>
        <p:nvPicPr>
          <p:cNvPr id="9" name="Picture 8">
            <a:extLst>
              <a:ext uri="{FF2B5EF4-FFF2-40B4-BE49-F238E27FC236}">
                <a16:creationId xmlns:a16="http://schemas.microsoft.com/office/drawing/2014/main" id="{F89AC6BF-539C-DECE-B780-91099A4A17A8}"/>
              </a:ext>
            </a:extLst>
          </p:cNvPr>
          <p:cNvPicPr>
            <a:picLocks noChangeAspect="1"/>
          </p:cNvPicPr>
          <p:nvPr/>
        </p:nvPicPr>
        <p:blipFill rotWithShape="1">
          <a:blip r:embed="rId2"/>
          <a:srcRect l="211" t="10895" r="8017" b="1726"/>
          <a:stretch/>
        </p:blipFill>
        <p:spPr>
          <a:xfrm>
            <a:off x="7625919" y="3743417"/>
            <a:ext cx="2423603" cy="2047783"/>
          </a:xfrm>
          <a:prstGeom prst="rect">
            <a:avLst/>
          </a:prstGeom>
        </p:spPr>
      </p:pic>
    </p:spTree>
    <p:extLst>
      <p:ext uri="{BB962C8B-B14F-4D97-AF65-F5344CB8AC3E}">
        <p14:creationId xmlns:p14="http://schemas.microsoft.com/office/powerpoint/2010/main" val="237974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4D9B-902F-9974-502F-40D52FC34C47}"/>
              </a:ext>
            </a:extLst>
          </p:cNvPr>
          <p:cNvSpPr>
            <a:spLocks noGrp="1"/>
          </p:cNvSpPr>
          <p:nvPr>
            <p:ph type="title"/>
          </p:nvPr>
        </p:nvSpPr>
        <p:spPr>
          <a:xfrm>
            <a:off x="1484311" y="528222"/>
            <a:ext cx="10018713" cy="1726706"/>
          </a:xfrm>
        </p:spPr>
        <p:txBody>
          <a:bodyPr/>
          <a:lstStyle/>
          <a:p>
            <a:r>
              <a:rPr lang="en-IN" b="1" dirty="0">
                <a:effectLst>
                  <a:outerShdw blurRad="38100" dist="38100" dir="2700000" algn="tl">
                    <a:srgbClr val="000000">
                      <a:alpha val="43137"/>
                    </a:srgbClr>
                  </a:outerShdw>
                </a:effectLst>
              </a:rPr>
              <a:t>ARDUINO IDE</a:t>
            </a:r>
            <a:endParaRPr lang="en-IN" dirty="0"/>
          </a:p>
        </p:txBody>
      </p:sp>
      <p:sp>
        <p:nvSpPr>
          <p:cNvPr id="3" name="Content Placeholder 2">
            <a:extLst>
              <a:ext uri="{FF2B5EF4-FFF2-40B4-BE49-F238E27FC236}">
                <a16:creationId xmlns:a16="http://schemas.microsoft.com/office/drawing/2014/main" id="{2235FCBC-A582-E5EB-1726-04A9A84F1C49}"/>
              </a:ext>
            </a:extLst>
          </p:cNvPr>
          <p:cNvSpPr>
            <a:spLocks noGrp="1"/>
          </p:cNvSpPr>
          <p:nvPr>
            <p:ph idx="1"/>
          </p:nvPr>
        </p:nvSpPr>
        <p:spPr>
          <a:xfrm>
            <a:off x="1484310" y="2254928"/>
            <a:ext cx="10018713" cy="4074851"/>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Arduino IDE is an open-source software program that allows users to write and upload code within a real-time work environment. Here we uses embedded C programming to control the whole mechanisms.</a:t>
            </a:r>
            <a:endParaRPr lang="en-IN" dirty="0"/>
          </a:p>
        </p:txBody>
      </p:sp>
      <p:pic>
        <p:nvPicPr>
          <p:cNvPr id="5" name="Picture 4">
            <a:extLst>
              <a:ext uri="{FF2B5EF4-FFF2-40B4-BE49-F238E27FC236}">
                <a16:creationId xmlns:a16="http://schemas.microsoft.com/office/drawing/2014/main" id="{2D9C926A-D068-68A2-107B-956137DB2B01}"/>
              </a:ext>
            </a:extLst>
          </p:cNvPr>
          <p:cNvPicPr>
            <a:picLocks noChangeAspect="1"/>
          </p:cNvPicPr>
          <p:nvPr/>
        </p:nvPicPr>
        <p:blipFill>
          <a:blip r:embed="rId2"/>
          <a:stretch>
            <a:fillRect/>
          </a:stretch>
        </p:blipFill>
        <p:spPr>
          <a:xfrm>
            <a:off x="4530809" y="2805344"/>
            <a:ext cx="3130382" cy="1678617"/>
          </a:xfrm>
          <a:prstGeom prst="rect">
            <a:avLst/>
          </a:prstGeom>
        </p:spPr>
      </p:pic>
    </p:spTree>
    <p:extLst>
      <p:ext uri="{BB962C8B-B14F-4D97-AF65-F5344CB8AC3E}">
        <p14:creationId xmlns:p14="http://schemas.microsoft.com/office/powerpoint/2010/main" val="354607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9E96-CC4E-5BF2-C968-5CEBCCDA8E37}"/>
              </a:ext>
            </a:extLst>
          </p:cNvPr>
          <p:cNvSpPr>
            <a:spLocks noGrp="1"/>
          </p:cNvSpPr>
          <p:nvPr>
            <p:ph type="title"/>
          </p:nvPr>
        </p:nvSpPr>
        <p:spPr>
          <a:xfrm>
            <a:off x="1484311" y="685800"/>
            <a:ext cx="10018713" cy="1320553"/>
          </a:xfrm>
        </p:spPr>
        <p:txBody>
          <a:bodyPr/>
          <a:lstStyle/>
          <a:p>
            <a:r>
              <a:rPr lang="en-IN" b="1" dirty="0">
                <a:effectLst>
                  <a:outerShdw blurRad="38100" dist="38100" dir="2700000" algn="tl">
                    <a:srgbClr val="000000">
                      <a:alpha val="43137"/>
                    </a:srgbClr>
                  </a:outerShdw>
                </a:effectLst>
              </a:rPr>
              <a:t>PYTHON IDE</a:t>
            </a:r>
            <a:endParaRPr lang="en-IN" dirty="0"/>
          </a:p>
        </p:txBody>
      </p:sp>
      <p:sp>
        <p:nvSpPr>
          <p:cNvPr id="3" name="Content Placeholder 2">
            <a:extLst>
              <a:ext uri="{FF2B5EF4-FFF2-40B4-BE49-F238E27FC236}">
                <a16:creationId xmlns:a16="http://schemas.microsoft.com/office/drawing/2014/main" id="{4DE68B52-67AD-9965-3599-4FE3B1437DC1}"/>
              </a:ext>
            </a:extLst>
          </p:cNvPr>
          <p:cNvSpPr>
            <a:spLocks noGrp="1"/>
          </p:cNvSpPr>
          <p:nvPr>
            <p:ph idx="1"/>
          </p:nvPr>
        </p:nvSpPr>
        <p:spPr>
          <a:xfrm>
            <a:off x="1484310" y="2112885"/>
            <a:ext cx="10018713" cy="4492101"/>
          </a:xfrm>
        </p:spPr>
        <p:txBody>
          <a:bodyPr/>
          <a:lstStyle/>
          <a:p>
            <a:pPr>
              <a:buFont typeface="Arial" panose="020B0604020202020204" pitchFamily="34" charset="0"/>
              <a:buChar char="•"/>
            </a:pPr>
            <a:r>
              <a:rPr lang="en-US" dirty="0"/>
              <a:t>IDE stands for Integrated Development Environment is defined as a coding tool that helps to automate the process of editing, compiling, testing, etc. in an SDLC and it provides ease to the developer to run, write and debug the code.</a:t>
            </a:r>
          </a:p>
          <a:p>
            <a:r>
              <a:rPr lang="en-IN" dirty="0"/>
              <a:t>Python IDE’s are </a:t>
            </a:r>
            <a:r>
              <a:rPr lang="en-IN" dirty="0" err="1"/>
              <a:t>Pycharm</a:t>
            </a:r>
            <a:r>
              <a:rPr lang="en-IN" dirty="0"/>
              <a:t>, Spyder, Jupiter, </a:t>
            </a:r>
            <a:r>
              <a:rPr lang="en-IN" dirty="0" err="1"/>
              <a:t>PyDev</a:t>
            </a:r>
            <a:r>
              <a:rPr lang="en-IN" dirty="0"/>
              <a:t> etc.</a:t>
            </a:r>
          </a:p>
        </p:txBody>
      </p:sp>
      <p:pic>
        <p:nvPicPr>
          <p:cNvPr id="5" name="Picture 4">
            <a:extLst>
              <a:ext uri="{FF2B5EF4-FFF2-40B4-BE49-F238E27FC236}">
                <a16:creationId xmlns:a16="http://schemas.microsoft.com/office/drawing/2014/main" id="{46687833-6409-517D-D21A-F1FB47B4D93B}"/>
              </a:ext>
            </a:extLst>
          </p:cNvPr>
          <p:cNvPicPr>
            <a:picLocks noChangeAspect="1"/>
          </p:cNvPicPr>
          <p:nvPr/>
        </p:nvPicPr>
        <p:blipFill rotWithShape="1">
          <a:blip r:embed="rId2"/>
          <a:srcRect l="14320" t="23961" r="14237" b="14160"/>
          <a:stretch/>
        </p:blipFill>
        <p:spPr>
          <a:xfrm>
            <a:off x="8939812" y="4689629"/>
            <a:ext cx="1926455" cy="1482571"/>
          </a:xfrm>
          <a:prstGeom prst="rect">
            <a:avLst/>
          </a:prstGeom>
        </p:spPr>
      </p:pic>
    </p:spTree>
    <p:extLst>
      <p:ext uri="{BB962C8B-B14F-4D97-AF65-F5344CB8AC3E}">
        <p14:creationId xmlns:p14="http://schemas.microsoft.com/office/powerpoint/2010/main" val="370033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69DF-E04C-8F4F-BB7E-A68E650C0CA2}"/>
              </a:ext>
            </a:extLst>
          </p:cNvPr>
          <p:cNvSpPr>
            <a:spLocks noGrp="1"/>
          </p:cNvSpPr>
          <p:nvPr>
            <p:ph type="title"/>
          </p:nvPr>
        </p:nvSpPr>
        <p:spPr>
          <a:xfrm>
            <a:off x="1484311" y="685801"/>
            <a:ext cx="10018713" cy="1347186"/>
          </a:xfrm>
        </p:spPr>
        <p:txBody>
          <a:bodyPr/>
          <a:lstStyle/>
          <a:p>
            <a:r>
              <a:rPr lang="en-IN" b="1" dirty="0">
                <a:effectLst>
                  <a:outerShdw blurRad="38100" dist="38100" dir="2700000" algn="tl">
                    <a:srgbClr val="000000">
                      <a:alpha val="43137"/>
                    </a:srgbClr>
                  </a:outerShdw>
                </a:effectLst>
              </a:rPr>
              <a:t>FAST2SMS</a:t>
            </a:r>
            <a:endParaRPr lang="en-IN" dirty="0"/>
          </a:p>
        </p:txBody>
      </p:sp>
      <p:sp>
        <p:nvSpPr>
          <p:cNvPr id="3" name="Content Placeholder 2">
            <a:extLst>
              <a:ext uri="{FF2B5EF4-FFF2-40B4-BE49-F238E27FC236}">
                <a16:creationId xmlns:a16="http://schemas.microsoft.com/office/drawing/2014/main" id="{18945FC3-1E27-2C25-97E9-4BDAB3A28DDD}"/>
              </a:ext>
            </a:extLst>
          </p:cNvPr>
          <p:cNvSpPr>
            <a:spLocks noGrp="1"/>
          </p:cNvSpPr>
          <p:nvPr>
            <p:ph idx="1"/>
          </p:nvPr>
        </p:nvSpPr>
        <p:spPr>
          <a:xfrm>
            <a:off x="1484310" y="2032987"/>
            <a:ext cx="10018713" cy="4607510"/>
          </a:xfrm>
        </p:spPr>
        <p:txBody>
          <a:bodyPr/>
          <a:lstStyle/>
          <a:p>
            <a:r>
              <a:rPr lang="en-US" dirty="0"/>
              <a:t>Bulk SMS Gateway helps in connecting with our target audience at a much faster level. Fast2SMS is the most trusted API SMS service provider in India.</a:t>
            </a:r>
          </a:p>
          <a:p>
            <a:pPr marL="0" indent="0">
              <a:buNone/>
            </a:pPr>
            <a:endParaRPr lang="en-US" dirty="0"/>
          </a:p>
          <a:p>
            <a:pPr marL="0" indent="0">
              <a:buNone/>
            </a:pPr>
            <a:endParaRPr lang="en-US" dirty="0"/>
          </a:p>
          <a:p>
            <a:pPr marL="0" indent="0">
              <a:buNone/>
            </a:pPr>
            <a:endParaRPr lang="en-US" dirty="0"/>
          </a:p>
          <a:p>
            <a:r>
              <a:rPr lang="en-US" dirty="0"/>
              <a:t>Here the notifications send to parent’s device through this gateway.</a:t>
            </a:r>
            <a:endParaRPr lang="en-IN" dirty="0"/>
          </a:p>
        </p:txBody>
      </p:sp>
      <p:pic>
        <p:nvPicPr>
          <p:cNvPr id="5" name="Picture 4">
            <a:extLst>
              <a:ext uri="{FF2B5EF4-FFF2-40B4-BE49-F238E27FC236}">
                <a16:creationId xmlns:a16="http://schemas.microsoft.com/office/drawing/2014/main" id="{A4967690-EE08-B4CF-2758-BDE9FCF529AA}"/>
              </a:ext>
            </a:extLst>
          </p:cNvPr>
          <p:cNvPicPr>
            <a:picLocks noChangeAspect="1"/>
          </p:cNvPicPr>
          <p:nvPr/>
        </p:nvPicPr>
        <p:blipFill>
          <a:blip r:embed="rId2"/>
          <a:stretch>
            <a:fillRect/>
          </a:stretch>
        </p:blipFill>
        <p:spPr>
          <a:xfrm>
            <a:off x="5106140" y="4114800"/>
            <a:ext cx="1979720" cy="947692"/>
          </a:xfrm>
          <a:prstGeom prst="rect">
            <a:avLst/>
          </a:prstGeom>
        </p:spPr>
      </p:pic>
    </p:spTree>
    <p:extLst>
      <p:ext uri="{BB962C8B-B14F-4D97-AF65-F5344CB8AC3E}">
        <p14:creationId xmlns:p14="http://schemas.microsoft.com/office/powerpoint/2010/main" val="3252636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4739-DCF0-E284-A18A-474BC7795E33}"/>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FUTURE  DELIVERABLES</a:t>
            </a:r>
          </a:p>
        </p:txBody>
      </p:sp>
      <p:sp>
        <p:nvSpPr>
          <p:cNvPr id="3" name="Content Placeholder 2">
            <a:extLst>
              <a:ext uri="{FF2B5EF4-FFF2-40B4-BE49-F238E27FC236}">
                <a16:creationId xmlns:a16="http://schemas.microsoft.com/office/drawing/2014/main" id="{AA28A331-7926-9085-05F6-9AD9DD0DA5E1}"/>
              </a:ext>
            </a:extLst>
          </p:cNvPr>
          <p:cNvSpPr>
            <a:spLocks noGrp="1"/>
          </p:cNvSpPr>
          <p:nvPr>
            <p:ph idx="1"/>
          </p:nvPr>
        </p:nvSpPr>
        <p:spPr/>
        <p:txBody>
          <a:bodyPr/>
          <a:lstStyle/>
          <a:p>
            <a:r>
              <a:rPr lang="en-IN" b="1" dirty="0"/>
              <a:t>Two way communication between cradle and parents.</a:t>
            </a:r>
          </a:p>
          <a:p>
            <a:pPr marL="0" indent="0">
              <a:buNone/>
            </a:pPr>
            <a:endParaRPr lang="en-IN" b="1" dirty="0"/>
          </a:p>
          <a:p>
            <a:r>
              <a:rPr lang="en-IN" b="1" dirty="0"/>
              <a:t>Can be used in day care centres for the aid of the human beings.</a:t>
            </a:r>
          </a:p>
          <a:p>
            <a:endParaRPr lang="en-IN" b="1" dirty="0"/>
          </a:p>
        </p:txBody>
      </p:sp>
    </p:spTree>
    <p:extLst>
      <p:ext uri="{BB962C8B-B14F-4D97-AF65-F5344CB8AC3E}">
        <p14:creationId xmlns:p14="http://schemas.microsoft.com/office/powerpoint/2010/main" val="303332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2C4ADA-5D33-D892-A2F6-56BBCDFF9C00}"/>
              </a:ext>
            </a:extLst>
          </p:cNvPr>
          <p:cNvSpPr>
            <a:spLocks noGrp="1"/>
          </p:cNvSpPr>
          <p:nvPr>
            <p:ph type="title"/>
          </p:nvPr>
        </p:nvSpPr>
        <p:spPr>
          <a:xfrm>
            <a:off x="1484311" y="685800"/>
            <a:ext cx="10018713" cy="1178511"/>
          </a:xfrm>
        </p:spPr>
        <p:txBody>
          <a:bodyPr>
            <a:normAutofit/>
          </a:bodyPr>
          <a:lstStyle/>
          <a:p>
            <a:r>
              <a:rPr lang="en-IN" b="1" dirty="0">
                <a:effectLst>
                  <a:outerShdw blurRad="38100" dist="38100" dir="2700000" algn="tl">
                    <a:srgbClr val="000000">
                      <a:alpha val="43137"/>
                    </a:srgbClr>
                  </a:outerShdw>
                </a:effectLst>
              </a:rPr>
              <a:t>SCREENSHOTS</a:t>
            </a:r>
            <a:endParaRPr lang="en-IN" b="1" dirty="0"/>
          </a:p>
        </p:txBody>
      </p:sp>
      <p:sp>
        <p:nvSpPr>
          <p:cNvPr id="14" name="Content Placeholder 13">
            <a:extLst>
              <a:ext uri="{FF2B5EF4-FFF2-40B4-BE49-F238E27FC236}">
                <a16:creationId xmlns:a16="http://schemas.microsoft.com/office/drawing/2014/main" id="{02AC23AF-6FEB-D02E-B91F-F564D2FAD0F6}"/>
              </a:ext>
            </a:extLst>
          </p:cNvPr>
          <p:cNvSpPr>
            <a:spLocks noGrp="1"/>
          </p:cNvSpPr>
          <p:nvPr>
            <p:ph idx="1"/>
          </p:nvPr>
        </p:nvSpPr>
        <p:spPr>
          <a:xfrm>
            <a:off x="1484310" y="2068497"/>
            <a:ext cx="10018713" cy="4696287"/>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b="1" dirty="0"/>
              <a:t>                                                          </a:t>
            </a:r>
          </a:p>
          <a:p>
            <a:pPr marL="0" indent="0">
              <a:buNone/>
            </a:pPr>
            <a:r>
              <a:rPr lang="en-IN" b="1" dirty="0"/>
              <a:t>							</a:t>
            </a:r>
          </a:p>
          <a:p>
            <a:pPr marL="0" indent="0">
              <a:buNone/>
            </a:pPr>
            <a:r>
              <a:rPr lang="en-IN" b="1" dirty="0"/>
              <a:t>						 </a:t>
            </a:r>
          </a:p>
          <a:p>
            <a:pPr marL="0" indent="0">
              <a:buNone/>
            </a:pPr>
            <a:r>
              <a:rPr lang="en-IN" b="1" dirty="0"/>
              <a:t>								fig : IoT Device</a:t>
            </a:r>
          </a:p>
        </p:txBody>
      </p:sp>
      <p:pic>
        <p:nvPicPr>
          <p:cNvPr id="16" name="Picture 15">
            <a:extLst>
              <a:ext uri="{FF2B5EF4-FFF2-40B4-BE49-F238E27FC236}">
                <a16:creationId xmlns:a16="http://schemas.microsoft.com/office/drawing/2014/main" id="{AF29624E-E412-F17E-F095-71421EEDC5D7}"/>
              </a:ext>
            </a:extLst>
          </p:cNvPr>
          <p:cNvPicPr>
            <a:picLocks noChangeAspect="1"/>
          </p:cNvPicPr>
          <p:nvPr/>
        </p:nvPicPr>
        <p:blipFill>
          <a:blip r:embed="rId2"/>
          <a:stretch>
            <a:fillRect/>
          </a:stretch>
        </p:blipFill>
        <p:spPr>
          <a:xfrm>
            <a:off x="4451802" y="2672178"/>
            <a:ext cx="4083727" cy="2654423"/>
          </a:xfrm>
          <a:prstGeom prst="rect">
            <a:avLst/>
          </a:prstGeom>
        </p:spPr>
      </p:pic>
    </p:spTree>
    <p:extLst>
      <p:ext uri="{BB962C8B-B14F-4D97-AF65-F5344CB8AC3E}">
        <p14:creationId xmlns:p14="http://schemas.microsoft.com/office/powerpoint/2010/main" val="285413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355601C-F42F-1588-5A5B-2DC0AAF04A53}"/>
              </a:ext>
            </a:extLst>
          </p:cNvPr>
          <p:cNvSpPr>
            <a:spLocks noGrp="1"/>
          </p:cNvSpPr>
          <p:nvPr>
            <p:ph idx="1"/>
          </p:nvPr>
        </p:nvSpPr>
        <p:spPr>
          <a:xfrm>
            <a:off x="1484310" y="1438183"/>
            <a:ext cx="10018713" cy="5419818"/>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                          </a:t>
            </a:r>
          </a:p>
          <a:p>
            <a:pPr marL="0" indent="0">
              <a:buNone/>
            </a:pPr>
            <a:r>
              <a:rPr lang="en-IN" b="1" dirty="0"/>
              <a:t>                                   fig : notification – baby crying</a:t>
            </a:r>
          </a:p>
        </p:txBody>
      </p:sp>
      <p:pic>
        <p:nvPicPr>
          <p:cNvPr id="9" name="Picture 8">
            <a:extLst>
              <a:ext uri="{FF2B5EF4-FFF2-40B4-BE49-F238E27FC236}">
                <a16:creationId xmlns:a16="http://schemas.microsoft.com/office/drawing/2014/main" id="{1723AEF8-C739-1063-2FCB-D5C4FB0CAE41}"/>
              </a:ext>
            </a:extLst>
          </p:cNvPr>
          <p:cNvPicPr>
            <a:picLocks noChangeAspect="1"/>
          </p:cNvPicPr>
          <p:nvPr/>
        </p:nvPicPr>
        <p:blipFill>
          <a:blip r:embed="rId2"/>
          <a:stretch>
            <a:fillRect/>
          </a:stretch>
        </p:blipFill>
        <p:spPr>
          <a:xfrm>
            <a:off x="5037523" y="1707842"/>
            <a:ext cx="2116954" cy="3442316"/>
          </a:xfrm>
          <a:prstGeom prst="rect">
            <a:avLst/>
          </a:prstGeom>
        </p:spPr>
      </p:pic>
    </p:spTree>
    <p:extLst>
      <p:ext uri="{BB962C8B-B14F-4D97-AF65-F5344CB8AC3E}">
        <p14:creationId xmlns:p14="http://schemas.microsoft.com/office/powerpoint/2010/main" val="363051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1580-2FF8-B91E-9AEF-70CC375FF5AD}"/>
              </a:ext>
            </a:extLst>
          </p:cNvPr>
          <p:cNvSpPr>
            <a:spLocks noGrp="1"/>
          </p:cNvSpPr>
          <p:nvPr>
            <p:ph type="title"/>
          </p:nvPr>
        </p:nvSpPr>
        <p:spPr>
          <a:xfrm>
            <a:off x="1484311" y="685801"/>
            <a:ext cx="10018713" cy="1080856"/>
          </a:xfrm>
        </p:spPr>
        <p:txBody>
          <a:bodyPr/>
          <a:lstStyle/>
          <a:p>
            <a:r>
              <a:rPr lang="en-IN" b="1" dirty="0">
                <a:effectLst>
                  <a:outerShdw blurRad="38100" dist="38100" dir="2700000" algn="tl">
                    <a:srgbClr val="000000">
                      <a:alpha val="43137"/>
                    </a:srgbClr>
                  </a:outerShdw>
                </a:effectLst>
              </a:rPr>
              <a:t>CONTENTS</a:t>
            </a:r>
          </a:p>
        </p:txBody>
      </p:sp>
      <p:sp>
        <p:nvSpPr>
          <p:cNvPr id="3" name="Content Placeholder 2">
            <a:extLst>
              <a:ext uri="{FF2B5EF4-FFF2-40B4-BE49-F238E27FC236}">
                <a16:creationId xmlns:a16="http://schemas.microsoft.com/office/drawing/2014/main" id="{D45C199F-6A4C-0115-9088-F2E97604FF20}"/>
              </a:ext>
            </a:extLst>
          </p:cNvPr>
          <p:cNvSpPr>
            <a:spLocks noGrp="1"/>
          </p:cNvSpPr>
          <p:nvPr>
            <p:ph idx="1"/>
          </p:nvPr>
        </p:nvSpPr>
        <p:spPr>
          <a:xfrm>
            <a:off x="1484310" y="2192784"/>
            <a:ext cx="10018713" cy="3598417"/>
          </a:xfrm>
        </p:spPr>
        <p:txBody>
          <a:bodyPr>
            <a:normAutofit fontScale="92500" lnSpcReduction="10000"/>
          </a:bodyPr>
          <a:lstStyle/>
          <a:p>
            <a:endParaRPr lang="en-IN" b="1" dirty="0"/>
          </a:p>
          <a:p>
            <a:r>
              <a:rPr lang="en-IN" b="1" dirty="0"/>
              <a:t>Relevance of the topic</a:t>
            </a:r>
          </a:p>
          <a:p>
            <a:r>
              <a:rPr lang="en-IN" b="1" dirty="0"/>
              <a:t>Description of the topic</a:t>
            </a:r>
          </a:p>
          <a:p>
            <a:r>
              <a:rPr lang="en-IN" b="1" dirty="0"/>
              <a:t>Objectives of the study</a:t>
            </a:r>
          </a:p>
          <a:p>
            <a:r>
              <a:rPr lang="en-IN" b="1" dirty="0"/>
              <a:t>Existing and Proposed System</a:t>
            </a:r>
          </a:p>
          <a:p>
            <a:r>
              <a:rPr lang="en-IN" b="1" dirty="0"/>
              <a:t>Tools Used</a:t>
            </a:r>
          </a:p>
          <a:p>
            <a:r>
              <a:rPr lang="en-IN" b="1" dirty="0"/>
              <a:t>Future Deliverables</a:t>
            </a:r>
          </a:p>
          <a:p>
            <a:r>
              <a:rPr lang="en-IN" b="1" dirty="0"/>
              <a:t>Screenshots</a:t>
            </a:r>
          </a:p>
          <a:p>
            <a:endParaRPr lang="en-IN" b="1" dirty="0"/>
          </a:p>
        </p:txBody>
      </p:sp>
    </p:spTree>
    <p:extLst>
      <p:ext uri="{BB962C8B-B14F-4D97-AF65-F5344CB8AC3E}">
        <p14:creationId xmlns:p14="http://schemas.microsoft.com/office/powerpoint/2010/main" val="1200571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48FC5-6EFE-51CB-E8F3-FF5407A353A1}"/>
              </a:ext>
            </a:extLst>
          </p:cNvPr>
          <p:cNvSpPr>
            <a:spLocks noGrp="1"/>
          </p:cNvSpPr>
          <p:nvPr>
            <p:ph idx="1"/>
          </p:nvPr>
        </p:nvSpPr>
        <p:spPr>
          <a:xfrm>
            <a:off x="1484310" y="1207363"/>
            <a:ext cx="10018713" cy="4909352"/>
          </a:xfrm>
        </p:spPr>
        <p:txBody>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b="1" dirty="0"/>
              <a:t>                         </a:t>
            </a:r>
          </a:p>
          <a:p>
            <a:pPr marL="0" indent="0">
              <a:buNone/>
            </a:pPr>
            <a:r>
              <a:rPr lang="en-IN" b="1" dirty="0"/>
              <a:t>                                   </a:t>
            </a:r>
          </a:p>
          <a:p>
            <a:pPr marL="0" indent="0">
              <a:buNone/>
            </a:pPr>
            <a:r>
              <a:rPr lang="en-IN" b="1" dirty="0"/>
              <a:t>                                  fig :  notification – wetness  detected</a:t>
            </a:r>
          </a:p>
        </p:txBody>
      </p:sp>
      <p:pic>
        <p:nvPicPr>
          <p:cNvPr id="5" name="Picture 4">
            <a:extLst>
              <a:ext uri="{FF2B5EF4-FFF2-40B4-BE49-F238E27FC236}">
                <a16:creationId xmlns:a16="http://schemas.microsoft.com/office/drawing/2014/main" id="{42A70AC0-236A-B557-C389-6CE5183357E5}"/>
              </a:ext>
            </a:extLst>
          </p:cNvPr>
          <p:cNvPicPr>
            <a:picLocks noChangeAspect="1"/>
          </p:cNvPicPr>
          <p:nvPr/>
        </p:nvPicPr>
        <p:blipFill>
          <a:blip r:embed="rId2"/>
          <a:stretch>
            <a:fillRect/>
          </a:stretch>
        </p:blipFill>
        <p:spPr>
          <a:xfrm>
            <a:off x="5241710" y="1553593"/>
            <a:ext cx="1940326" cy="3311371"/>
          </a:xfrm>
          <a:prstGeom prst="rect">
            <a:avLst/>
          </a:prstGeom>
        </p:spPr>
      </p:pic>
    </p:spTree>
    <p:extLst>
      <p:ext uri="{BB962C8B-B14F-4D97-AF65-F5344CB8AC3E}">
        <p14:creationId xmlns:p14="http://schemas.microsoft.com/office/powerpoint/2010/main" val="566286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93E61-78A9-D49A-7F2B-5AA1A9B9C023}"/>
              </a:ext>
            </a:extLst>
          </p:cNvPr>
          <p:cNvSpPr>
            <a:spLocks noGrp="1"/>
          </p:cNvSpPr>
          <p:nvPr>
            <p:ph idx="1"/>
          </p:nvPr>
        </p:nvSpPr>
        <p:spPr>
          <a:xfrm>
            <a:off x="1484310" y="727969"/>
            <a:ext cx="10018713" cy="5063231"/>
          </a:xfrm>
        </p:spPr>
        <p:txBody>
          <a:bodyPr>
            <a:normAutofit/>
          </a:bodyPr>
          <a:lstStyle/>
          <a:p>
            <a:pPr marL="0" indent="0">
              <a:buNone/>
            </a:pPr>
            <a:r>
              <a:rPr lang="en-IN" sz="4800" b="1" dirty="0">
                <a:effectLst>
                  <a:outerShdw blurRad="38100" dist="38100" dir="2700000" algn="tl">
                    <a:srgbClr val="000000">
                      <a:alpha val="43137"/>
                    </a:srgbClr>
                  </a:outerShdw>
                </a:effectLst>
              </a:rPr>
              <a:t>							THANK YOU ..)</a:t>
            </a:r>
          </a:p>
        </p:txBody>
      </p:sp>
    </p:spTree>
    <p:extLst>
      <p:ext uri="{BB962C8B-B14F-4D97-AF65-F5344CB8AC3E}">
        <p14:creationId xmlns:p14="http://schemas.microsoft.com/office/powerpoint/2010/main" val="9874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4C48-DA60-F0AD-E070-D372D0258C10}"/>
              </a:ext>
            </a:extLst>
          </p:cNvPr>
          <p:cNvSpPr>
            <a:spLocks noGrp="1"/>
          </p:cNvSpPr>
          <p:nvPr>
            <p:ph type="title"/>
          </p:nvPr>
        </p:nvSpPr>
        <p:spPr>
          <a:xfrm>
            <a:off x="1484311" y="685801"/>
            <a:ext cx="10018713" cy="1143000"/>
          </a:xfrm>
        </p:spPr>
        <p:txBody>
          <a:bodyPr/>
          <a:lstStyle/>
          <a:p>
            <a:r>
              <a:rPr lang="en-IN" b="1" dirty="0">
                <a:effectLst>
                  <a:outerShdw blurRad="38100" dist="38100" dir="2700000" algn="tl">
                    <a:srgbClr val="000000">
                      <a:alpha val="43137"/>
                    </a:srgbClr>
                  </a:outerShdw>
                </a:effectLst>
              </a:rPr>
              <a:t>Relevance of the Topic</a:t>
            </a:r>
          </a:p>
        </p:txBody>
      </p:sp>
      <p:sp>
        <p:nvSpPr>
          <p:cNvPr id="3" name="Content Placeholder 2">
            <a:extLst>
              <a:ext uri="{FF2B5EF4-FFF2-40B4-BE49-F238E27FC236}">
                <a16:creationId xmlns:a16="http://schemas.microsoft.com/office/drawing/2014/main" id="{4EBD6F82-5311-15F4-59BB-5D3E4BBB0317}"/>
              </a:ext>
            </a:extLst>
          </p:cNvPr>
          <p:cNvSpPr>
            <a:spLocks noGrp="1"/>
          </p:cNvSpPr>
          <p:nvPr>
            <p:ph idx="1"/>
          </p:nvPr>
        </p:nvSpPr>
        <p:spPr>
          <a:xfrm>
            <a:off x="1484310" y="3568823"/>
            <a:ext cx="10018713" cy="2222377"/>
          </a:xfrm>
        </p:spPr>
        <p:txBody>
          <a:bodyPr>
            <a:noAutofit/>
          </a:bodyPr>
          <a:lstStyle/>
          <a:p>
            <a:r>
              <a:rPr lang="en-IN" b="1" dirty="0"/>
              <a:t>Today’s life style is fast paced. Most of the working parents find a bit difficult to manage work along with babysitting. They can’t keep an eye on their child all the time and is hard after long working hours. </a:t>
            </a:r>
          </a:p>
          <a:p>
            <a:endParaRPr lang="en-IN" b="1" dirty="0"/>
          </a:p>
          <a:p>
            <a:r>
              <a:rPr lang="en-IN" b="1" dirty="0"/>
              <a:t>To sooth the baby by manually swinging the cradle might not be possible in such case. Hence there is need of product which bridges this gap between parents and baby.</a:t>
            </a:r>
          </a:p>
          <a:p>
            <a:endParaRPr lang="en-IN" b="1" dirty="0"/>
          </a:p>
          <a:p>
            <a:r>
              <a:rPr lang="en-IN" b="1" dirty="0"/>
              <a:t>This cradle system is proposed to help these parents, so that they can take good care of their baby.</a:t>
            </a:r>
          </a:p>
          <a:p>
            <a:endParaRPr lang="en-IN" b="1" dirty="0"/>
          </a:p>
        </p:txBody>
      </p:sp>
    </p:spTree>
    <p:extLst>
      <p:ext uri="{BB962C8B-B14F-4D97-AF65-F5344CB8AC3E}">
        <p14:creationId xmlns:p14="http://schemas.microsoft.com/office/powerpoint/2010/main" val="217317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C619-1AA0-02B4-DBC8-7785F1D1809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Description of the Topic</a:t>
            </a:r>
          </a:p>
        </p:txBody>
      </p:sp>
      <p:sp>
        <p:nvSpPr>
          <p:cNvPr id="3" name="Content Placeholder 2">
            <a:extLst>
              <a:ext uri="{FF2B5EF4-FFF2-40B4-BE49-F238E27FC236}">
                <a16:creationId xmlns:a16="http://schemas.microsoft.com/office/drawing/2014/main" id="{065A63CD-C7B8-1DCC-C28F-3209726B374A}"/>
              </a:ext>
            </a:extLst>
          </p:cNvPr>
          <p:cNvSpPr>
            <a:spLocks noGrp="1"/>
          </p:cNvSpPr>
          <p:nvPr>
            <p:ph idx="1"/>
          </p:nvPr>
        </p:nvSpPr>
        <p:spPr/>
        <p:txBody>
          <a:bodyPr/>
          <a:lstStyle/>
          <a:p>
            <a:pPr marL="0" indent="0">
              <a:buNone/>
            </a:pPr>
            <a:r>
              <a:rPr lang="en-IN" b="1" dirty="0"/>
              <a:t>  The smart cradle automatically swings according to baby cry. An Arduino microcontroller will be used to assemble all the sensors and hardware component required. Constant monitoring of the baby inside the cradle will be done. If any activity such as urination or baby waking up from sleep occurs a notification through an SMS will be sent to the parent’s device.</a:t>
            </a:r>
          </a:p>
        </p:txBody>
      </p:sp>
    </p:spTree>
    <p:extLst>
      <p:ext uri="{BB962C8B-B14F-4D97-AF65-F5344CB8AC3E}">
        <p14:creationId xmlns:p14="http://schemas.microsoft.com/office/powerpoint/2010/main" val="388172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D192-89FC-13F7-25A1-68BC72671D73}"/>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OBJECTIVES</a:t>
            </a:r>
          </a:p>
        </p:txBody>
      </p:sp>
      <p:sp>
        <p:nvSpPr>
          <p:cNvPr id="3" name="Content Placeholder 2">
            <a:extLst>
              <a:ext uri="{FF2B5EF4-FFF2-40B4-BE49-F238E27FC236}">
                <a16:creationId xmlns:a16="http://schemas.microsoft.com/office/drawing/2014/main" id="{E9A17B93-8A5D-6B62-C1FB-C201E2A9B5EE}"/>
              </a:ext>
            </a:extLst>
          </p:cNvPr>
          <p:cNvSpPr>
            <a:spLocks noGrp="1"/>
          </p:cNvSpPr>
          <p:nvPr>
            <p:ph idx="1"/>
          </p:nvPr>
        </p:nvSpPr>
        <p:spPr/>
        <p:txBody>
          <a:bodyPr/>
          <a:lstStyle/>
          <a:p>
            <a:endParaRPr lang="en-IN" b="1" dirty="0"/>
          </a:p>
          <a:p>
            <a:r>
              <a:rPr lang="en-IN" b="1" dirty="0"/>
              <a:t>Parents can work freely without any tension.</a:t>
            </a:r>
          </a:p>
          <a:p>
            <a:endParaRPr lang="en-IN" b="1" dirty="0"/>
          </a:p>
          <a:p>
            <a:r>
              <a:rPr lang="en-IN" b="1" dirty="0"/>
              <a:t>Reduced time consumption.</a:t>
            </a:r>
          </a:p>
          <a:p>
            <a:endParaRPr lang="en-IN" b="1" dirty="0"/>
          </a:p>
          <a:p>
            <a:r>
              <a:rPr lang="en-IN" b="1" dirty="0"/>
              <a:t>Better look after of child.</a:t>
            </a:r>
          </a:p>
          <a:p>
            <a:endParaRPr lang="en-IN" b="1" dirty="0"/>
          </a:p>
        </p:txBody>
      </p:sp>
    </p:spTree>
    <p:extLst>
      <p:ext uri="{BB962C8B-B14F-4D97-AF65-F5344CB8AC3E}">
        <p14:creationId xmlns:p14="http://schemas.microsoft.com/office/powerpoint/2010/main" val="334414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EEC6-D9B4-752A-3762-C58D2D10468F}"/>
              </a:ext>
            </a:extLst>
          </p:cNvPr>
          <p:cNvSpPr>
            <a:spLocks noGrp="1"/>
          </p:cNvSpPr>
          <p:nvPr>
            <p:ph type="title"/>
          </p:nvPr>
        </p:nvSpPr>
        <p:spPr>
          <a:xfrm>
            <a:off x="1484311" y="685800"/>
            <a:ext cx="10018713" cy="1018713"/>
          </a:xfrm>
        </p:spPr>
        <p:txBody>
          <a:bodyPr/>
          <a:lstStyle/>
          <a:p>
            <a:r>
              <a:rPr lang="en-IN" b="1" dirty="0">
                <a:effectLst>
                  <a:outerShdw blurRad="38100" dist="38100" dir="2700000" algn="tl">
                    <a:srgbClr val="000000">
                      <a:alpha val="43137"/>
                    </a:srgbClr>
                  </a:outerShdw>
                </a:effectLst>
              </a:rPr>
              <a:t>Existing System &amp; Proposed System</a:t>
            </a:r>
          </a:p>
        </p:txBody>
      </p:sp>
      <p:sp>
        <p:nvSpPr>
          <p:cNvPr id="3" name="Content Placeholder 2">
            <a:extLst>
              <a:ext uri="{FF2B5EF4-FFF2-40B4-BE49-F238E27FC236}">
                <a16:creationId xmlns:a16="http://schemas.microsoft.com/office/drawing/2014/main" id="{75935A22-DA3F-BD4C-2A93-340E8159C4B9}"/>
              </a:ext>
            </a:extLst>
          </p:cNvPr>
          <p:cNvSpPr>
            <a:spLocks noGrp="1"/>
          </p:cNvSpPr>
          <p:nvPr>
            <p:ph idx="1"/>
          </p:nvPr>
        </p:nvSpPr>
        <p:spPr>
          <a:xfrm>
            <a:off x="1484310" y="2334827"/>
            <a:ext cx="10018713" cy="4403324"/>
          </a:xfrm>
        </p:spPr>
        <p:txBody>
          <a:bodyPr>
            <a:noAutofit/>
          </a:bodyPr>
          <a:lstStyle/>
          <a:p>
            <a:pPr marL="0" indent="0">
              <a:buNone/>
            </a:pPr>
            <a:endParaRPr lang="en-IN" b="1" dirty="0"/>
          </a:p>
          <a:p>
            <a:pPr marL="0" indent="0">
              <a:buNone/>
            </a:pPr>
            <a:r>
              <a:rPr lang="en-IN" b="1" dirty="0"/>
              <a:t>Existing System</a:t>
            </a:r>
          </a:p>
          <a:p>
            <a:pPr marL="0" indent="0">
              <a:buNone/>
            </a:pPr>
            <a:r>
              <a:rPr lang="en-IN" dirty="0"/>
              <a:t>			The present system is like babysitter look after the child. The cradle  has to be swung by the babysitter or  parents itself.</a:t>
            </a:r>
          </a:p>
          <a:p>
            <a:pPr marL="0" indent="0">
              <a:buNone/>
            </a:pPr>
            <a:r>
              <a:rPr lang="en-IN" b="1" dirty="0"/>
              <a:t>Proposed System</a:t>
            </a:r>
          </a:p>
          <a:p>
            <a:pPr marL="0" indent="0">
              <a:buNone/>
            </a:pPr>
            <a:r>
              <a:rPr lang="en-IN" dirty="0"/>
              <a:t>                    The smart cradle automatically swings according to baby cry. An Arduino microcontroller will be used to assemble all the sensors and hardware component required. Constant monitoring of the baby inside the cradle will be done. If any activity such as urination or baby waking up from sleep occurs a notification through an SMS will be sent to the parent’s device.</a:t>
            </a:r>
          </a:p>
          <a:p>
            <a:endParaRPr lang="en-IN" dirty="0"/>
          </a:p>
        </p:txBody>
      </p:sp>
    </p:spTree>
    <p:extLst>
      <p:ext uri="{BB962C8B-B14F-4D97-AF65-F5344CB8AC3E}">
        <p14:creationId xmlns:p14="http://schemas.microsoft.com/office/powerpoint/2010/main" val="370601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9C5-E4AA-F25F-8618-8B856E4C50B5}"/>
              </a:ext>
            </a:extLst>
          </p:cNvPr>
          <p:cNvSpPr>
            <a:spLocks noGrp="1"/>
          </p:cNvSpPr>
          <p:nvPr>
            <p:ph type="title"/>
          </p:nvPr>
        </p:nvSpPr>
        <p:spPr>
          <a:xfrm>
            <a:off x="1484311" y="685800"/>
            <a:ext cx="10018713" cy="1009835"/>
          </a:xfrm>
        </p:spPr>
        <p:txBody>
          <a:bodyPr/>
          <a:lstStyle/>
          <a:p>
            <a:r>
              <a:rPr lang="en-IN" b="1" dirty="0">
                <a:effectLst>
                  <a:outerShdw blurRad="38100" dist="38100" dir="2700000" algn="tl">
                    <a:srgbClr val="000000">
                      <a:alpha val="43137"/>
                    </a:srgbClr>
                  </a:outerShdw>
                </a:effectLst>
              </a:rPr>
              <a:t>TOOLS</a:t>
            </a:r>
          </a:p>
        </p:txBody>
      </p:sp>
      <p:sp>
        <p:nvSpPr>
          <p:cNvPr id="3" name="Content Placeholder 2">
            <a:extLst>
              <a:ext uri="{FF2B5EF4-FFF2-40B4-BE49-F238E27FC236}">
                <a16:creationId xmlns:a16="http://schemas.microsoft.com/office/drawing/2014/main" id="{88253F73-E1FF-AE54-4C86-F7ACDAB411BD}"/>
              </a:ext>
            </a:extLst>
          </p:cNvPr>
          <p:cNvSpPr>
            <a:spLocks noGrp="1"/>
          </p:cNvSpPr>
          <p:nvPr>
            <p:ph idx="1"/>
          </p:nvPr>
        </p:nvSpPr>
        <p:spPr>
          <a:xfrm>
            <a:off x="1484310" y="1988598"/>
            <a:ext cx="10018713" cy="4643021"/>
          </a:xfrm>
        </p:spPr>
        <p:txBody>
          <a:bodyPr>
            <a:noAutofit/>
          </a:bodyPr>
          <a:lstStyle/>
          <a:p>
            <a:pPr lvl="2"/>
            <a:endParaRPr lang="en-IN" sz="2000" b="1" dirty="0"/>
          </a:p>
          <a:p>
            <a:pPr lvl="2"/>
            <a:r>
              <a:rPr lang="en-IN" sz="2000" b="1" dirty="0"/>
              <a:t>Software used :</a:t>
            </a:r>
          </a:p>
          <a:p>
            <a:pPr marL="914400" lvl="2" indent="0">
              <a:buNone/>
            </a:pPr>
            <a:r>
              <a:rPr lang="en-IN" sz="2000" b="1" dirty="0"/>
              <a:t>				</a:t>
            </a:r>
            <a:r>
              <a:rPr lang="en-IN" sz="2000" dirty="0"/>
              <a:t>Python IDLE</a:t>
            </a:r>
          </a:p>
          <a:p>
            <a:pPr marL="914400" lvl="2" indent="0">
              <a:buNone/>
            </a:pPr>
            <a:r>
              <a:rPr lang="en-IN" sz="2000" dirty="0"/>
              <a:t>                                    Arduino IDLE</a:t>
            </a:r>
          </a:p>
          <a:p>
            <a:pPr marL="914400" lvl="2" indent="0">
              <a:buNone/>
            </a:pPr>
            <a:r>
              <a:rPr lang="en-IN" sz="2000" dirty="0"/>
              <a:t>                                    Fast2SMS</a:t>
            </a:r>
          </a:p>
          <a:p>
            <a:pPr lvl="2"/>
            <a:r>
              <a:rPr lang="en-IN" sz="2000" b="1" dirty="0"/>
              <a:t>Hardware used:</a:t>
            </a:r>
          </a:p>
          <a:p>
            <a:pPr marL="914400" lvl="2" indent="0">
              <a:buNone/>
            </a:pPr>
            <a:r>
              <a:rPr lang="en-IN" sz="2000" b="1" dirty="0"/>
              <a:t>			     </a:t>
            </a:r>
            <a:r>
              <a:rPr lang="en-IN" sz="2000" dirty="0"/>
              <a:t>Arduino UNO</a:t>
            </a:r>
          </a:p>
          <a:p>
            <a:pPr marL="914400" lvl="2" indent="0">
              <a:buNone/>
            </a:pPr>
            <a:r>
              <a:rPr lang="en-IN" sz="2000" dirty="0"/>
              <a:t>			     Motor</a:t>
            </a:r>
          </a:p>
          <a:p>
            <a:pPr marL="914400" lvl="2" indent="0">
              <a:buNone/>
            </a:pPr>
            <a:r>
              <a:rPr lang="en-IN" sz="2000" dirty="0"/>
              <a:t>			     Sound Sensor</a:t>
            </a:r>
          </a:p>
          <a:p>
            <a:pPr marL="914400" lvl="2" indent="0">
              <a:buNone/>
            </a:pPr>
            <a:r>
              <a:rPr lang="en-IN" sz="2000" dirty="0"/>
              <a:t>			     Moisture Sensor</a:t>
            </a:r>
          </a:p>
          <a:p>
            <a:pPr marL="914400" lvl="2" indent="0">
              <a:buNone/>
            </a:pPr>
            <a:r>
              <a:rPr lang="en-IN" sz="2000" dirty="0"/>
              <a:t>   	       	              DHT11 Sensor</a:t>
            </a:r>
          </a:p>
          <a:p>
            <a:pPr marL="914400" lvl="2" indent="0">
              <a:buNone/>
            </a:pPr>
            <a:r>
              <a:rPr lang="en-IN" sz="2000" dirty="0"/>
              <a:t>			     Relay                 </a:t>
            </a:r>
          </a:p>
          <a:p>
            <a:pPr marL="0" indent="0">
              <a:buNone/>
            </a:pPr>
            <a:endParaRPr lang="en-IN" sz="2000" dirty="0"/>
          </a:p>
        </p:txBody>
      </p:sp>
    </p:spTree>
    <p:extLst>
      <p:ext uri="{BB962C8B-B14F-4D97-AF65-F5344CB8AC3E}">
        <p14:creationId xmlns:p14="http://schemas.microsoft.com/office/powerpoint/2010/main" val="83397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3320-0124-6F17-77F5-BCE7868BE69C}"/>
              </a:ext>
            </a:extLst>
          </p:cNvPr>
          <p:cNvSpPr>
            <a:spLocks noGrp="1"/>
          </p:cNvSpPr>
          <p:nvPr>
            <p:ph type="title"/>
          </p:nvPr>
        </p:nvSpPr>
        <p:spPr>
          <a:xfrm>
            <a:off x="1484311" y="685801"/>
            <a:ext cx="10018713" cy="716872"/>
          </a:xfrm>
        </p:spPr>
        <p:txBody>
          <a:bodyPr/>
          <a:lstStyle/>
          <a:p>
            <a:r>
              <a:rPr lang="en-IN" b="1" dirty="0">
                <a:effectLst>
                  <a:outerShdw blurRad="38100" dist="38100" dir="2700000" algn="tl">
                    <a:srgbClr val="000000">
                      <a:alpha val="43137"/>
                    </a:srgbClr>
                  </a:outerShdw>
                </a:effectLst>
              </a:rPr>
              <a:t>ARDUINO UNO</a:t>
            </a:r>
          </a:p>
        </p:txBody>
      </p:sp>
      <p:sp>
        <p:nvSpPr>
          <p:cNvPr id="3" name="Content Placeholder 2">
            <a:extLst>
              <a:ext uri="{FF2B5EF4-FFF2-40B4-BE49-F238E27FC236}">
                <a16:creationId xmlns:a16="http://schemas.microsoft.com/office/drawing/2014/main" id="{44D20E5F-CC05-B503-6E1F-5249164ED595}"/>
              </a:ext>
            </a:extLst>
          </p:cNvPr>
          <p:cNvSpPr>
            <a:spLocks noGrp="1"/>
          </p:cNvSpPr>
          <p:nvPr>
            <p:ph idx="1"/>
          </p:nvPr>
        </p:nvSpPr>
        <p:spPr>
          <a:xfrm>
            <a:off x="1484310" y="1402673"/>
            <a:ext cx="10018713" cy="5291090"/>
          </a:xfrm>
        </p:spPr>
        <p:txBody>
          <a:bodyPr/>
          <a:lstStyle/>
          <a:p>
            <a:r>
              <a:rPr lang="en-IN" dirty="0"/>
              <a:t>It is a microcontroller based kit.</a:t>
            </a:r>
          </a:p>
          <a:p>
            <a:r>
              <a:rPr lang="en-IN" dirty="0"/>
              <a:t>It is cheap and good for projects.</a:t>
            </a:r>
          </a:p>
          <a:p>
            <a:r>
              <a:rPr lang="en-IN" dirty="0"/>
              <a:t>It consist 14 digital </a:t>
            </a:r>
            <a:r>
              <a:rPr lang="en-IN" dirty="0" err="1"/>
              <a:t>i</a:t>
            </a:r>
            <a:r>
              <a:rPr lang="en-IN" dirty="0"/>
              <a:t>/o pins.</a:t>
            </a:r>
          </a:p>
        </p:txBody>
      </p:sp>
      <p:pic>
        <p:nvPicPr>
          <p:cNvPr id="7" name="Picture 6">
            <a:extLst>
              <a:ext uri="{FF2B5EF4-FFF2-40B4-BE49-F238E27FC236}">
                <a16:creationId xmlns:a16="http://schemas.microsoft.com/office/drawing/2014/main" id="{72A806D1-EA3C-502E-FF19-4777F0CF04F2}"/>
              </a:ext>
            </a:extLst>
          </p:cNvPr>
          <p:cNvPicPr>
            <a:picLocks noChangeAspect="1"/>
          </p:cNvPicPr>
          <p:nvPr/>
        </p:nvPicPr>
        <p:blipFill>
          <a:blip r:embed="rId2"/>
          <a:stretch>
            <a:fillRect/>
          </a:stretch>
        </p:blipFill>
        <p:spPr>
          <a:xfrm>
            <a:off x="5938652" y="2119545"/>
            <a:ext cx="6067425" cy="4210050"/>
          </a:xfrm>
          <a:prstGeom prst="rect">
            <a:avLst/>
          </a:prstGeom>
        </p:spPr>
      </p:pic>
    </p:spTree>
    <p:extLst>
      <p:ext uri="{BB962C8B-B14F-4D97-AF65-F5344CB8AC3E}">
        <p14:creationId xmlns:p14="http://schemas.microsoft.com/office/powerpoint/2010/main" val="13469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E227-2D8E-C8F8-1F5D-D71289FA41BC}"/>
              </a:ext>
            </a:extLst>
          </p:cNvPr>
          <p:cNvSpPr>
            <a:spLocks noGrp="1"/>
          </p:cNvSpPr>
          <p:nvPr>
            <p:ph type="title"/>
          </p:nvPr>
        </p:nvSpPr>
        <p:spPr>
          <a:xfrm>
            <a:off x="1484311" y="685801"/>
            <a:ext cx="10018713" cy="1027590"/>
          </a:xfrm>
        </p:spPr>
        <p:txBody>
          <a:bodyPr/>
          <a:lstStyle/>
          <a:p>
            <a:r>
              <a:rPr lang="en-IN" b="1" dirty="0">
                <a:effectLst>
                  <a:outerShdw blurRad="38100" dist="38100" dir="2700000" algn="tl">
                    <a:srgbClr val="000000">
                      <a:alpha val="43137"/>
                    </a:srgbClr>
                  </a:outerShdw>
                </a:effectLst>
              </a:rPr>
              <a:t>SOUND SENSOR</a:t>
            </a:r>
          </a:p>
        </p:txBody>
      </p:sp>
      <p:sp>
        <p:nvSpPr>
          <p:cNvPr id="3" name="Content Placeholder 2">
            <a:extLst>
              <a:ext uri="{FF2B5EF4-FFF2-40B4-BE49-F238E27FC236}">
                <a16:creationId xmlns:a16="http://schemas.microsoft.com/office/drawing/2014/main" id="{9AE6FC60-3E3F-79C0-0643-3D070C3D08C4}"/>
              </a:ext>
            </a:extLst>
          </p:cNvPr>
          <p:cNvSpPr>
            <a:spLocks noGrp="1"/>
          </p:cNvSpPr>
          <p:nvPr>
            <p:ph idx="1"/>
          </p:nvPr>
        </p:nvSpPr>
        <p:spPr>
          <a:xfrm>
            <a:off x="1484310" y="2574524"/>
            <a:ext cx="10018713" cy="4216892"/>
          </a:xfrm>
        </p:spPr>
        <p:txBody>
          <a:bodyPr/>
          <a:lstStyle/>
          <a:p>
            <a:pPr marL="0" indent="0">
              <a:buNone/>
            </a:pPr>
            <a:r>
              <a:rPr lang="en-US" dirty="0"/>
              <a:t>Sound sensor detects sound waves through its intensity and converting it to electrical signals. Here it detects baby sound.</a:t>
            </a:r>
            <a:endParaRPr lang="en-IN" dirty="0"/>
          </a:p>
        </p:txBody>
      </p:sp>
      <p:pic>
        <p:nvPicPr>
          <p:cNvPr id="5" name="Picture 4">
            <a:extLst>
              <a:ext uri="{FF2B5EF4-FFF2-40B4-BE49-F238E27FC236}">
                <a16:creationId xmlns:a16="http://schemas.microsoft.com/office/drawing/2014/main" id="{0388AC3E-D66C-A71D-D7F3-E633F44CAACA}"/>
              </a:ext>
            </a:extLst>
          </p:cNvPr>
          <p:cNvPicPr>
            <a:picLocks noChangeAspect="1"/>
          </p:cNvPicPr>
          <p:nvPr/>
        </p:nvPicPr>
        <p:blipFill rotWithShape="1">
          <a:blip r:embed="rId2"/>
          <a:srcRect l="25777" t="23430" r="22014" b="21424"/>
          <a:stretch/>
        </p:blipFill>
        <p:spPr>
          <a:xfrm>
            <a:off x="5233037" y="2239390"/>
            <a:ext cx="3693111" cy="1979721"/>
          </a:xfrm>
          <a:prstGeom prst="rect">
            <a:avLst/>
          </a:prstGeom>
        </p:spPr>
      </p:pic>
    </p:spTree>
    <p:extLst>
      <p:ext uri="{BB962C8B-B14F-4D97-AF65-F5344CB8AC3E}">
        <p14:creationId xmlns:p14="http://schemas.microsoft.com/office/powerpoint/2010/main" val="3194668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519</TotalTime>
  <Words>721</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Parallax</vt:lpstr>
      <vt:lpstr>SMART BABY CRADLE</vt:lpstr>
      <vt:lpstr>CONTENTS</vt:lpstr>
      <vt:lpstr>Relevance of the Topic</vt:lpstr>
      <vt:lpstr>Description of the Topic</vt:lpstr>
      <vt:lpstr>OBJECTIVES</vt:lpstr>
      <vt:lpstr>Existing System &amp; Proposed System</vt:lpstr>
      <vt:lpstr>TOOLS</vt:lpstr>
      <vt:lpstr>ARDUINO UNO</vt:lpstr>
      <vt:lpstr>SOUND SENSOR</vt:lpstr>
      <vt:lpstr>MOISTURE SENSOR</vt:lpstr>
      <vt:lpstr>DHT11 SENSOR</vt:lpstr>
      <vt:lpstr>RELAY</vt:lpstr>
      <vt:lpstr>MOTOR</vt:lpstr>
      <vt:lpstr>ARDUINO IDE</vt:lpstr>
      <vt:lpstr>PYTHON IDE</vt:lpstr>
      <vt:lpstr>FAST2SMS</vt:lpstr>
      <vt:lpstr>FUTURE  DELIVERABLES</vt:lpstr>
      <vt:lpstr>SCREENSHOTS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BABY CRADLE</dc:title>
  <dc:creator>Anakha Pavithran</dc:creator>
  <cp:lastModifiedBy>Anakha Pavithran</cp:lastModifiedBy>
  <cp:revision>10</cp:revision>
  <dcterms:created xsi:type="dcterms:W3CDTF">2022-06-27T16:09:52Z</dcterms:created>
  <dcterms:modified xsi:type="dcterms:W3CDTF">2022-08-23T14:53:57Z</dcterms:modified>
</cp:coreProperties>
</file>