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5"/>
    <p:sldMasterId id="214748370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Barlow ExtraLight"/>
      <p:regular r:id="rId32"/>
      <p:bold r:id="rId33"/>
      <p:italic r:id="rId34"/>
      <p:boldItalic r:id="rId35"/>
    </p:embeddedFont>
    <p:embeddedFont>
      <p:font typeface="Hepta Slab Medium"/>
      <p:regular r:id="rId36"/>
      <p:bold r:id="rId37"/>
    </p:embeddedFont>
    <p:embeddedFont>
      <p:font typeface="Hepta Slab Light"/>
      <p:regular r:id="rId38"/>
      <p:bold r:id="rId39"/>
    </p:embeddedFont>
    <p:embeddedFont>
      <p:font typeface="Hepta Slab"/>
      <p:regular r:id="rId40"/>
      <p:bold r:id="rId41"/>
    </p:embeddedFont>
    <p:embeddedFont>
      <p:font typeface="Barlow Medium"/>
      <p:regular r:id="rId42"/>
      <p:bold r:id="rId43"/>
      <p:italic r:id="rId44"/>
      <p:boldItalic r:id="rId45"/>
    </p:embeddedFont>
    <p:embeddedFont>
      <p:font typeface="Barlow Light"/>
      <p:regular r:id="rId46"/>
      <p:bold r:id="rId47"/>
      <p:italic r:id="rId48"/>
      <p:boldItalic r:id="rId49"/>
    </p:embeddedFont>
    <p:embeddedFont>
      <p:font typeface="Barlow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uper Jacks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ptaSlab-regular.fntdata"/><Relationship Id="rId42" Type="http://schemas.openxmlformats.org/officeDocument/2006/relationships/font" Target="fonts/BarlowMedium-regular.fntdata"/><Relationship Id="rId41" Type="http://schemas.openxmlformats.org/officeDocument/2006/relationships/font" Target="fonts/HeptaSlab-bold.fntdata"/><Relationship Id="rId44" Type="http://schemas.openxmlformats.org/officeDocument/2006/relationships/font" Target="fonts/BarlowMedium-italic.fntdata"/><Relationship Id="rId43" Type="http://schemas.openxmlformats.org/officeDocument/2006/relationships/font" Target="fonts/BarlowMedium-bold.fntdata"/><Relationship Id="rId46" Type="http://schemas.openxmlformats.org/officeDocument/2006/relationships/font" Target="fonts/BarlowLight-regular.fntdata"/><Relationship Id="rId45" Type="http://schemas.openxmlformats.org/officeDocument/2006/relationships/font" Target="fonts/Barlow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48" Type="http://schemas.openxmlformats.org/officeDocument/2006/relationships/font" Target="fonts/BarlowLight-italic.fntdata"/><Relationship Id="rId47" Type="http://schemas.openxmlformats.org/officeDocument/2006/relationships/font" Target="fonts/BarlowLight-bold.fntdata"/><Relationship Id="rId49" Type="http://schemas.openxmlformats.org/officeDocument/2006/relationships/font" Target="fonts/BarlowLight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font" Target="fonts/BarlowExtraLight-bold.fntdata"/><Relationship Id="rId32" Type="http://schemas.openxmlformats.org/officeDocument/2006/relationships/font" Target="fonts/BarlowExtraLight-regular.fntdata"/><Relationship Id="rId35" Type="http://schemas.openxmlformats.org/officeDocument/2006/relationships/font" Target="fonts/BarlowExtraLight-boldItalic.fntdata"/><Relationship Id="rId34" Type="http://schemas.openxmlformats.org/officeDocument/2006/relationships/font" Target="fonts/BarlowExtraLight-italic.fntdata"/><Relationship Id="rId37" Type="http://schemas.openxmlformats.org/officeDocument/2006/relationships/font" Target="fonts/HeptaSlabMedium-bold.fntdata"/><Relationship Id="rId36" Type="http://schemas.openxmlformats.org/officeDocument/2006/relationships/font" Target="fonts/HeptaSlabMedium-regular.fntdata"/><Relationship Id="rId39" Type="http://schemas.openxmlformats.org/officeDocument/2006/relationships/font" Target="fonts/HeptaSlabLight-bold.fntdata"/><Relationship Id="rId38" Type="http://schemas.openxmlformats.org/officeDocument/2006/relationships/font" Target="fonts/HeptaSlabLight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Barlow-bold.fntdata"/><Relationship Id="rId50" Type="http://schemas.openxmlformats.org/officeDocument/2006/relationships/font" Target="fonts/Barlow-regular.fntdata"/><Relationship Id="rId53" Type="http://schemas.openxmlformats.org/officeDocument/2006/relationships/font" Target="fonts/Barlow-boldItalic.fntdata"/><Relationship Id="rId52" Type="http://schemas.openxmlformats.org/officeDocument/2006/relationships/font" Target="fonts/Barlow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2-10T20:46:13.925">
    <p:pos x="6000" y="0"/>
    <p:text>INSERT PICTURE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dacf32b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dacf32b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1dacf32b7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1dacf32b7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1dacf32b7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1dacf32b7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1dacf32b70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1dacf32b7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dacf32b7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dacf32b7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1dacf32b70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1dacf32b70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1dacf32b70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1dacf32b70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1dacf32b7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1dacf32b7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1dacf32b7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1dacf32b7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1dacf32b70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1dacf32b70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1dacf32b7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1dacf32b7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dacf32b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1dacf32b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1dacf32b70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1dacf32b70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1dacf32b7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1dacf32b7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1dacf32b70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1dacf32b70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1dacf32b70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1dacf32b7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1dacf32b70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1dacf32b70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dacf32b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1dacf32b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dacf32b70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1dacf32b70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dacf32b7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dacf32b7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acf32b7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acf32b7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1dacf32b70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1dacf32b70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1dacf32b7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1dacf32b7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1dacf32b7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1dacf32b7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anakin124/CSC360_Project/tree/mai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-57075" y="239125"/>
            <a:ext cx="57432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The Added Security of HTTPS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59"/>
          <p:cNvSpPr txBox="1"/>
          <p:nvPr>
            <p:ph idx="2" type="subTitle"/>
          </p:nvPr>
        </p:nvSpPr>
        <p:spPr>
          <a:xfrm>
            <a:off x="931725" y="33551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Jackson Crowley,</a:t>
            </a:r>
            <a:br>
              <a:rPr lang="en"/>
            </a:br>
            <a:r>
              <a:rPr lang="en"/>
              <a:t>Henry Judkins,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Will King</a:t>
            </a:r>
            <a:endParaRPr/>
          </a:p>
        </p:txBody>
      </p:sp>
      <p:pic>
        <p:nvPicPr>
          <p:cNvPr id="373" name="Google Shape;37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525" y="1594025"/>
            <a:ext cx="3941401" cy="20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8"/>
          <p:cNvSpPr txBox="1"/>
          <p:nvPr>
            <p:ph type="title"/>
          </p:nvPr>
        </p:nvSpPr>
        <p:spPr>
          <a:xfrm>
            <a:off x="697350" y="3063750"/>
            <a:ext cx="77493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Servers</a:t>
            </a:r>
            <a:endParaRPr/>
          </a:p>
        </p:txBody>
      </p:sp>
      <p:sp>
        <p:nvSpPr>
          <p:cNvPr id="462" name="Google Shape;462;p68"/>
          <p:cNvSpPr txBox="1"/>
          <p:nvPr>
            <p:ph idx="2" type="title"/>
          </p:nvPr>
        </p:nvSpPr>
        <p:spPr>
          <a:xfrm>
            <a:off x="3278250" y="1194450"/>
            <a:ext cx="25875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03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468" name="Google Shape;468;p6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sudo apt-get install python3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sudo apt install apache2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</a:t>
            </a:r>
            <a:r>
              <a:rPr lang="en" sz="1500"/>
              <a:t>udo apt install python3-flask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</a:t>
            </a:r>
            <a:r>
              <a:rPr lang="en" sz="1500"/>
              <a:t>udo apt install libapache2-mod-wsgi-py3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b="1" lang="en" sz="1500">
                <a:latin typeface="Barlow"/>
                <a:ea typeface="Barlow"/>
                <a:cs typeface="Barlow"/>
                <a:sym typeface="Barlow"/>
              </a:rPr>
              <a:t>Only for HTTPS</a:t>
            </a:r>
            <a:endParaRPr b="1"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sudo apt install openssl</a:t>
            </a:r>
            <a:endParaRPr sz="1500"/>
          </a:p>
        </p:txBody>
      </p:sp>
      <p:sp>
        <p:nvSpPr>
          <p:cNvPr id="469" name="Google Shape;469;p6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0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an HTTP Server</a:t>
            </a:r>
            <a:endParaRPr/>
          </a:p>
        </p:txBody>
      </p:sp>
      <p:sp>
        <p:nvSpPr>
          <p:cNvPr id="475" name="Google Shape;475;p70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First</a:t>
            </a:r>
            <a:r>
              <a:rPr lang="en" sz="1500"/>
              <a:t> we need to set up Apache to use mod-wsgi 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</a:t>
            </a:r>
            <a:r>
              <a:rPr lang="en" sz="1500"/>
              <a:t>udo </a:t>
            </a:r>
            <a:r>
              <a:rPr lang="en" sz="1500"/>
              <a:t>a</a:t>
            </a:r>
            <a:r>
              <a:rPr lang="en" sz="1500"/>
              <a:t>2enmod wsgi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</a:t>
            </a:r>
            <a:r>
              <a:rPr lang="en" sz="1500"/>
              <a:t>udo systemctl restart apache2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Next we add the necessary website files to /var/www/html/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last step is creating an html.conf file in /etc/apache2/sites-enabled/ and a html.wsgi file in /var/www/html/</a:t>
            </a:r>
            <a:endParaRPr sz="1500"/>
          </a:p>
        </p:txBody>
      </p:sp>
      <p:sp>
        <p:nvSpPr>
          <p:cNvPr id="476" name="Google Shape;476;p7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1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 Files for HTTP</a:t>
            </a:r>
            <a:endParaRPr/>
          </a:p>
        </p:txBody>
      </p:sp>
      <p:sp>
        <p:nvSpPr>
          <p:cNvPr id="482" name="Google Shape;482;p7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75" y="1719150"/>
            <a:ext cx="3920736" cy="32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3000" y="2680698"/>
            <a:ext cx="4256424" cy="12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2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an HTTPS Server</a:t>
            </a:r>
            <a:endParaRPr/>
          </a:p>
        </p:txBody>
      </p:sp>
      <p:sp>
        <p:nvSpPr>
          <p:cNvPr id="490" name="Google Shape;490;p72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order to do this we follow all of the same steps as we did for the HTTP server with several key differences.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First of all we need to install OpenSSL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</a:t>
            </a:r>
            <a:r>
              <a:rPr lang="en" sz="1500"/>
              <a:t>udo apt install openssl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allows us to self assign an SSL key</a:t>
            </a:r>
            <a:endParaRPr sz="15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500">
                <a:solidFill>
                  <a:srgbClr val="1F2328"/>
                </a:solidFill>
              </a:rPr>
              <a:t>sudo openssl req -x509 -nodes -days 365 -newkey rsa:2048 -keyout /etc/ssl/private/apache-selfsigned.key -out /etc/ssl/certs/apache-selfsigned.crt</a:t>
            </a:r>
            <a:endParaRPr sz="1500">
              <a:solidFill>
                <a:srgbClr val="1F2328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500"/>
              <a:buChar char="●"/>
            </a:pPr>
            <a:r>
              <a:rPr lang="en" sz="1500">
                <a:solidFill>
                  <a:srgbClr val="1F2328"/>
                </a:solidFill>
              </a:rPr>
              <a:t>These keys will be used in the config files in /etc/apache2/sites-enabled</a:t>
            </a:r>
            <a:endParaRPr sz="1500">
              <a:solidFill>
                <a:srgbClr val="1F2328"/>
              </a:solidFill>
            </a:endParaRPr>
          </a:p>
        </p:txBody>
      </p:sp>
      <p:sp>
        <p:nvSpPr>
          <p:cNvPr id="491" name="Google Shape;491;p7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3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 Files for HTTPS</a:t>
            </a:r>
            <a:endParaRPr/>
          </a:p>
        </p:txBody>
      </p:sp>
      <p:sp>
        <p:nvSpPr>
          <p:cNvPr id="497" name="Google Shape;497;p7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8" name="Google Shape;49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3225"/>
            <a:ext cx="3609950" cy="320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275" y="2620400"/>
            <a:ext cx="4833150" cy="149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4"/>
          <p:cNvSpPr txBox="1"/>
          <p:nvPr>
            <p:ph type="title"/>
          </p:nvPr>
        </p:nvSpPr>
        <p:spPr>
          <a:xfrm>
            <a:off x="697350" y="3048150"/>
            <a:ext cx="7749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</a:t>
            </a:r>
            <a:endParaRPr/>
          </a:p>
        </p:txBody>
      </p:sp>
      <p:sp>
        <p:nvSpPr>
          <p:cNvPr id="505" name="Google Shape;505;p74"/>
          <p:cNvSpPr txBox="1"/>
          <p:nvPr>
            <p:ph idx="2" type="title"/>
          </p:nvPr>
        </p:nvSpPr>
        <p:spPr>
          <a:xfrm>
            <a:off x="3278250" y="1194450"/>
            <a:ext cx="25875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5"/>
          <p:cNvSpPr txBox="1"/>
          <p:nvPr>
            <p:ph idx="4294967295" type="body"/>
          </p:nvPr>
        </p:nvSpPr>
        <p:spPr>
          <a:xfrm>
            <a:off x="351700" y="1912975"/>
            <a:ext cx="3912000" cy="297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HTTP packet sniffing using wireshark is very simple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>
                <a:solidFill>
                  <a:schemeClr val="lt1"/>
                </a:solidFill>
              </a:rPr>
              <a:t>Start a capture when the user navigates to the website</a:t>
            </a:r>
            <a:endParaRPr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>
                <a:solidFill>
                  <a:schemeClr val="lt1"/>
                </a:solidFill>
              </a:rPr>
              <a:t>Once the user inputs data, a POST packet should be sent by the server</a:t>
            </a:r>
            <a:endParaRPr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>
                <a:solidFill>
                  <a:schemeClr val="lt1"/>
                </a:solidFill>
              </a:rPr>
              <a:t>By filtering http traffic, a wireshark user can view the hypertext transfer protocol data by clicking on the package, displaying all the important user data as shown.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1" name="Google Shape;511;p7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512" name="Google Shape;512;p75"/>
          <p:cNvSpPr txBox="1"/>
          <p:nvPr>
            <p:ph idx="1" type="subTitle"/>
          </p:nvPr>
        </p:nvSpPr>
        <p:spPr>
          <a:xfrm>
            <a:off x="564650" y="429025"/>
            <a:ext cx="57342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Packet Sniffing</a:t>
            </a:r>
            <a:endParaRPr/>
          </a:p>
        </p:txBody>
      </p:sp>
      <p:pic>
        <p:nvPicPr>
          <p:cNvPr id="513" name="Google Shape;51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375" y="2267350"/>
            <a:ext cx="2264550" cy="22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825" y="970950"/>
            <a:ext cx="4248325" cy="3668749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76"/>
          <p:cNvSpPr txBox="1"/>
          <p:nvPr/>
        </p:nvSpPr>
        <p:spPr>
          <a:xfrm>
            <a:off x="514600" y="143750"/>
            <a:ext cx="38817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HTTP Packet Information</a:t>
            </a:r>
            <a:endParaRPr sz="2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7"/>
          <p:cNvSpPr txBox="1"/>
          <p:nvPr>
            <p:ph idx="1" type="subTitle"/>
          </p:nvPr>
        </p:nvSpPr>
        <p:spPr>
          <a:xfrm>
            <a:off x="791150" y="522625"/>
            <a:ext cx="6931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Packet Sniffing</a:t>
            </a:r>
            <a:endParaRPr/>
          </a:p>
        </p:txBody>
      </p:sp>
      <p:sp>
        <p:nvSpPr>
          <p:cNvPr id="525" name="Google Shape;525;p77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packet sniffing is much more difficult to do because of TLS encryption.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TLS handshake verifies the client and shares an encryption key so that only the client and server can decrypt the data.</a:t>
            </a:r>
            <a:endParaRPr/>
          </a:p>
        </p:txBody>
      </p:sp>
      <p:pic>
        <p:nvPicPr>
          <p:cNvPr id="526" name="Google Shape;52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250" y="2352250"/>
            <a:ext cx="3353425" cy="17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/>
          <p:nvPr>
            <p:ph type="title"/>
          </p:nvPr>
        </p:nvSpPr>
        <p:spPr>
          <a:xfrm>
            <a:off x="3996625" y="1511150"/>
            <a:ext cx="5253900" cy="30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are going to attempt to emulate a real world environment where someone is using a public wireless  connection to access an HTTP and HTTPS website while transferring sensitive data over the website.</a:t>
            </a:r>
            <a:endParaRPr sz="1800"/>
          </a:p>
        </p:txBody>
      </p:sp>
      <p:sp>
        <p:nvSpPr>
          <p:cNvPr id="379" name="Google Shape;379;p60"/>
          <p:cNvSpPr txBox="1"/>
          <p:nvPr>
            <p:ph idx="2" type="title"/>
          </p:nvPr>
        </p:nvSpPr>
        <p:spPr>
          <a:xfrm>
            <a:off x="4572000" y="626650"/>
            <a:ext cx="40002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Overview</a:t>
            </a:r>
            <a:endParaRPr sz="4800"/>
          </a:p>
        </p:txBody>
      </p:sp>
      <p:pic>
        <p:nvPicPr>
          <p:cNvPr id="380" name="Google Shape;38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181300"/>
            <a:ext cx="3503150" cy="234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8"/>
          <p:cNvSpPr txBox="1"/>
          <p:nvPr/>
        </p:nvSpPr>
        <p:spPr>
          <a:xfrm>
            <a:off x="514600" y="143750"/>
            <a:ext cx="38817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HTTP Packet Information</a:t>
            </a:r>
            <a:endParaRPr sz="2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32" name="Google Shape;53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272" y="949688"/>
            <a:ext cx="5585451" cy="32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encryption  secures data so that it cannot be viewed using a regular packet sniffer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there are ways to bypass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common way to do so is called a Man-in-the-middle attack  (MITM) . This method can take a couple of forms: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SSL Stripping: downgrades an HTTPS connection to HTTP by removing TLS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Certificate Spoofing: An attacker uses a false certificate that the client accepts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7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vs. HTTPS Packet Sniffing</a:t>
            </a:r>
            <a:endParaRPr/>
          </a:p>
        </p:txBody>
      </p:sp>
      <p:sp>
        <p:nvSpPr>
          <p:cNvPr id="539" name="Google Shape;539;p7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540" name="Google Shape;540;p7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</a:t>
            </a:r>
            <a:endParaRPr/>
          </a:p>
        </p:txBody>
      </p:sp>
      <p:sp>
        <p:nvSpPr>
          <p:cNvPr id="541" name="Google Shape;541;p79"/>
          <p:cNvSpPr txBox="1"/>
          <p:nvPr>
            <p:ph idx="2" type="body"/>
          </p:nvPr>
        </p:nvSpPr>
        <p:spPr>
          <a:xfrm>
            <a:off x="366775" y="1828868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there is no encryption, data is available to anyone using a packet sniffer.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0"/>
          <p:cNvSpPr txBox="1"/>
          <p:nvPr>
            <p:ph type="title"/>
          </p:nvPr>
        </p:nvSpPr>
        <p:spPr>
          <a:xfrm>
            <a:off x="697350" y="3063750"/>
            <a:ext cx="77493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Remarks</a:t>
            </a:r>
            <a:endParaRPr/>
          </a:p>
        </p:txBody>
      </p:sp>
      <p:sp>
        <p:nvSpPr>
          <p:cNvPr id="547" name="Google Shape;547;p80"/>
          <p:cNvSpPr txBox="1"/>
          <p:nvPr>
            <p:ph idx="2" type="title"/>
          </p:nvPr>
        </p:nvSpPr>
        <p:spPr>
          <a:xfrm>
            <a:off x="3278250" y="1194450"/>
            <a:ext cx="25875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05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1"/>
          <p:cNvSpPr txBox="1"/>
          <p:nvPr>
            <p:ph type="title"/>
          </p:nvPr>
        </p:nvSpPr>
        <p:spPr>
          <a:xfrm>
            <a:off x="1848850" y="47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53" name="Google Shape;553;p81"/>
          <p:cNvSpPr txBox="1"/>
          <p:nvPr/>
        </p:nvSpPr>
        <p:spPr>
          <a:xfrm>
            <a:off x="311700" y="1435200"/>
            <a:ext cx="5269800" cy="22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The goal of this project is to demonstrate the importance of TLS encryption by setting up a real world scenario.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Two websites: http and https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Accessing both and capturing packets using wireshark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Observing packets from http and https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Analyzing differences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54" name="Google Shape;55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750" y="2404275"/>
            <a:ext cx="3681075" cy="19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560" name="Google Shape;560;p82"/>
          <p:cNvSpPr txBox="1"/>
          <p:nvPr/>
        </p:nvSpPr>
        <p:spPr>
          <a:xfrm>
            <a:off x="3606375" y="3071025"/>
            <a:ext cx="58974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Questions???</a:t>
            </a:r>
            <a:endParaRPr sz="4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1" name="Google Shape;561;p82"/>
          <p:cNvSpPr txBox="1"/>
          <p:nvPr/>
        </p:nvSpPr>
        <p:spPr>
          <a:xfrm>
            <a:off x="2660425" y="4382325"/>
            <a:ext cx="26457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https://github.com/anakin124/CSC360_Project/tree/main</a:t>
            </a: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1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86" name="Google Shape;386;p61"/>
          <p:cNvSpPr txBox="1"/>
          <p:nvPr>
            <p:ph idx="2" type="body"/>
          </p:nvPr>
        </p:nvSpPr>
        <p:spPr>
          <a:xfrm>
            <a:off x="7872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7" name="Google Shape;387;p61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Setup</a:t>
            </a:r>
            <a:endParaRPr/>
          </a:p>
        </p:txBody>
      </p:sp>
      <p:sp>
        <p:nvSpPr>
          <p:cNvPr id="388" name="Google Shape;388;p61"/>
          <p:cNvSpPr txBox="1"/>
          <p:nvPr>
            <p:ph idx="4" type="body"/>
          </p:nvPr>
        </p:nvSpPr>
        <p:spPr>
          <a:xfrm>
            <a:off x="2285801" y="1226050"/>
            <a:ext cx="20925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 the VM’s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 Required Softwares</a:t>
            </a:r>
            <a:endParaRPr/>
          </a:p>
        </p:txBody>
      </p:sp>
      <p:sp>
        <p:nvSpPr>
          <p:cNvPr id="389" name="Google Shape;389;p61"/>
          <p:cNvSpPr txBox="1"/>
          <p:nvPr>
            <p:ph idx="5" type="body"/>
          </p:nvPr>
        </p:nvSpPr>
        <p:spPr>
          <a:xfrm>
            <a:off x="7872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0" name="Google Shape;390;p61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Setup</a:t>
            </a:r>
            <a:endParaRPr/>
          </a:p>
        </p:txBody>
      </p:sp>
      <p:sp>
        <p:nvSpPr>
          <p:cNvPr id="391" name="Google Shape;391;p61"/>
          <p:cNvSpPr txBox="1"/>
          <p:nvPr>
            <p:ph idx="7" type="body"/>
          </p:nvPr>
        </p:nvSpPr>
        <p:spPr>
          <a:xfrm>
            <a:off x="2285797" y="36505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PFSense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Topology</a:t>
            </a:r>
            <a:endParaRPr/>
          </a:p>
        </p:txBody>
      </p:sp>
      <p:sp>
        <p:nvSpPr>
          <p:cNvPr id="392" name="Google Shape;392;p61"/>
          <p:cNvSpPr txBox="1"/>
          <p:nvPr>
            <p:ph idx="8" type="body"/>
          </p:nvPr>
        </p:nvSpPr>
        <p:spPr>
          <a:xfrm>
            <a:off x="7872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3" name="Google Shape;393;p61"/>
          <p:cNvSpPr txBox="1"/>
          <p:nvPr>
            <p:ph idx="9" type="subTitle"/>
          </p:nvPr>
        </p:nvSpPr>
        <p:spPr>
          <a:xfrm>
            <a:off x="1713396" y="3219093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Websites</a:t>
            </a:r>
            <a:endParaRPr/>
          </a:p>
        </p:txBody>
      </p:sp>
      <p:sp>
        <p:nvSpPr>
          <p:cNvPr id="394" name="Google Shape;394;p61"/>
          <p:cNvSpPr txBox="1"/>
          <p:nvPr>
            <p:ph idx="13" type="body"/>
          </p:nvPr>
        </p:nvSpPr>
        <p:spPr>
          <a:xfrm>
            <a:off x="2285797" y="2468168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they look 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hosted them</a:t>
            </a:r>
            <a:endParaRPr/>
          </a:p>
        </p:txBody>
      </p:sp>
      <p:sp>
        <p:nvSpPr>
          <p:cNvPr id="395" name="Google Shape;395;p61"/>
          <p:cNvSpPr txBox="1"/>
          <p:nvPr>
            <p:ph idx="14" type="body"/>
          </p:nvPr>
        </p:nvSpPr>
        <p:spPr>
          <a:xfrm>
            <a:off x="48227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6" name="Google Shape;396;p61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Packet Sniffing</a:t>
            </a:r>
            <a:endParaRPr/>
          </a:p>
        </p:txBody>
      </p:sp>
      <p:sp>
        <p:nvSpPr>
          <p:cNvPr id="397" name="Google Shape;397;p61"/>
          <p:cNvSpPr txBox="1"/>
          <p:nvPr>
            <p:ph idx="16" type="body"/>
          </p:nvPr>
        </p:nvSpPr>
        <p:spPr>
          <a:xfrm>
            <a:off x="6321273" y="1226050"/>
            <a:ext cx="25182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Wireshark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Sensitive info on HTTP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on HTTPS</a:t>
            </a:r>
            <a:endParaRPr/>
          </a:p>
        </p:txBody>
      </p:sp>
      <p:sp>
        <p:nvSpPr>
          <p:cNvPr id="398" name="Google Shape;398;p61"/>
          <p:cNvSpPr txBox="1"/>
          <p:nvPr>
            <p:ph idx="17" type="body"/>
          </p:nvPr>
        </p:nvSpPr>
        <p:spPr>
          <a:xfrm>
            <a:off x="48227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9" name="Google Shape;399;p61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sp>
        <p:nvSpPr>
          <p:cNvPr id="400" name="Google Shape;400;p61"/>
          <p:cNvSpPr txBox="1"/>
          <p:nvPr>
            <p:ph idx="19" type="body"/>
          </p:nvPr>
        </p:nvSpPr>
        <p:spPr>
          <a:xfrm>
            <a:off x="6321274" y="2468175"/>
            <a:ext cx="2169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 Recap of added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01" name="Google Shape;401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2"/>
          <p:cNvSpPr txBox="1"/>
          <p:nvPr>
            <p:ph type="title"/>
          </p:nvPr>
        </p:nvSpPr>
        <p:spPr>
          <a:xfrm>
            <a:off x="697350" y="3063750"/>
            <a:ext cx="77493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VMs</a:t>
            </a:r>
            <a:endParaRPr/>
          </a:p>
        </p:txBody>
      </p:sp>
      <p:sp>
        <p:nvSpPr>
          <p:cNvPr id="407" name="Google Shape;407;p62"/>
          <p:cNvSpPr txBox="1"/>
          <p:nvPr>
            <p:ph idx="2" type="title"/>
          </p:nvPr>
        </p:nvSpPr>
        <p:spPr>
          <a:xfrm>
            <a:off x="3278250" y="1194450"/>
            <a:ext cx="25875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3"/>
          <p:cNvSpPr txBox="1"/>
          <p:nvPr>
            <p:ph idx="5" type="body"/>
          </p:nvPr>
        </p:nvSpPr>
        <p:spPr>
          <a:xfrm>
            <a:off x="480425" y="79062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each VM will do and what software we put on them</a:t>
            </a:r>
            <a:endParaRPr/>
          </a:p>
        </p:txBody>
      </p:sp>
      <p:sp>
        <p:nvSpPr>
          <p:cNvPr id="413" name="Google Shape;413;p63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1</a:t>
            </a:r>
            <a:endParaRPr/>
          </a:p>
        </p:txBody>
      </p:sp>
      <p:sp>
        <p:nvSpPr>
          <p:cNvPr id="414" name="Google Shape;414;p63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2</a:t>
            </a:r>
            <a:endParaRPr/>
          </a:p>
        </p:txBody>
      </p:sp>
      <p:sp>
        <p:nvSpPr>
          <p:cNvPr id="415" name="Google Shape;415;p63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3</a:t>
            </a:r>
            <a:endParaRPr/>
          </a:p>
        </p:txBody>
      </p:sp>
      <p:sp>
        <p:nvSpPr>
          <p:cNvPr id="416" name="Google Shape;416;p63"/>
          <p:cNvSpPr txBox="1"/>
          <p:nvPr>
            <p:ph idx="4" type="title"/>
          </p:nvPr>
        </p:nvSpPr>
        <p:spPr>
          <a:xfrm>
            <a:off x="702825" y="40250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4</a:t>
            </a:r>
            <a:endParaRPr/>
          </a:p>
        </p:txBody>
      </p:sp>
      <p:sp>
        <p:nvSpPr>
          <p:cNvPr id="417" name="Google Shape;417;p63"/>
          <p:cNvSpPr txBox="1"/>
          <p:nvPr>
            <p:ph idx="4294967295" type="title"/>
          </p:nvPr>
        </p:nvSpPr>
        <p:spPr>
          <a:xfrm>
            <a:off x="3435929" y="1558663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VM 1 will host an HTTP Website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They will need to install Python, Flask, Apache, and the website code.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8" name="Google Shape;418;p63"/>
          <p:cNvSpPr txBox="1"/>
          <p:nvPr>
            <p:ph idx="4294967295" type="title"/>
          </p:nvPr>
        </p:nvSpPr>
        <p:spPr>
          <a:xfrm>
            <a:off x="3435928" y="2449554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VM 2 will host the HTTPS website and will need to install the same things as VM1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9" name="Google Shape;419;p63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This vm will be a client browsing the web and doesn’t need to download anything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0" name="Google Shape;420;p63"/>
          <p:cNvSpPr txBox="1"/>
          <p:nvPr>
            <p:ph idx="4294967295" type="title"/>
          </p:nvPr>
        </p:nvSpPr>
        <p:spPr>
          <a:xfrm>
            <a:off x="3433500" y="4060775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This VM will be the nefarious packet sniffer and will install wireshark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21" name="Google Shape;421;p63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63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63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63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63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63"/>
          <p:cNvSpPr txBox="1"/>
          <p:nvPr>
            <p:ph idx="1" type="subTitle"/>
          </p:nvPr>
        </p:nvSpPr>
        <p:spPr>
          <a:xfrm>
            <a:off x="1036476" y="102849"/>
            <a:ext cx="41658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List of VMs</a:t>
            </a:r>
            <a:endParaRPr sz="2300"/>
          </a:p>
        </p:txBody>
      </p:sp>
      <p:sp>
        <p:nvSpPr>
          <p:cNvPr id="427" name="Google Shape;427;p6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8" name="Google Shape;42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725" y="102850"/>
            <a:ext cx="2100125" cy="11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4"/>
          <p:cNvSpPr txBox="1"/>
          <p:nvPr>
            <p:ph type="title"/>
          </p:nvPr>
        </p:nvSpPr>
        <p:spPr>
          <a:xfrm>
            <a:off x="697350" y="20445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Topology Diagram</a:t>
            </a:r>
            <a:endParaRPr/>
          </a:p>
        </p:txBody>
      </p:sp>
      <p:pic>
        <p:nvPicPr>
          <p:cNvPr id="434" name="Google Shape;43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4575" y="1065150"/>
            <a:ext cx="3867476" cy="377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5"/>
          <p:cNvSpPr txBox="1"/>
          <p:nvPr>
            <p:ph type="title"/>
          </p:nvPr>
        </p:nvSpPr>
        <p:spPr>
          <a:xfrm>
            <a:off x="697350" y="3063750"/>
            <a:ext cx="77493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Websites</a:t>
            </a:r>
            <a:endParaRPr/>
          </a:p>
        </p:txBody>
      </p:sp>
      <p:sp>
        <p:nvSpPr>
          <p:cNvPr id="440" name="Google Shape;440;p65"/>
          <p:cNvSpPr txBox="1"/>
          <p:nvPr>
            <p:ph idx="2" type="title"/>
          </p:nvPr>
        </p:nvSpPr>
        <p:spPr>
          <a:xfrm>
            <a:off x="3278250" y="1194450"/>
            <a:ext cx="25875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02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6"/>
          <p:cNvSpPr txBox="1"/>
          <p:nvPr>
            <p:ph idx="1" type="subTitle"/>
          </p:nvPr>
        </p:nvSpPr>
        <p:spPr>
          <a:xfrm>
            <a:off x="2395125" y="337325"/>
            <a:ext cx="3532800" cy="67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Website</a:t>
            </a:r>
            <a:endParaRPr/>
          </a:p>
        </p:txBody>
      </p:sp>
      <p:sp>
        <p:nvSpPr>
          <p:cNvPr id="446" name="Google Shape;446;p66"/>
          <p:cNvSpPr txBox="1"/>
          <p:nvPr>
            <p:ph idx="2" type="body"/>
          </p:nvPr>
        </p:nvSpPr>
        <p:spPr>
          <a:xfrm>
            <a:off x="670200" y="2533500"/>
            <a:ext cx="2792400" cy="11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 websites use the same </a:t>
            </a:r>
            <a:r>
              <a:rPr lang="en"/>
              <a:t>HTML</a:t>
            </a:r>
            <a:r>
              <a:rPr lang="en"/>
              <a:t> code for the HTTP and HTTPS Website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We kept it simple and ugly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8" name="Google Shape;44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650" y="1636349"/>
            <a:ext cx="4747500" cy="32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7"/>
          <p:cNvSpPr txBox="1"/>
          <p:nvPr>
            <p:ph idx="1" type="subTitle"/>
          </p:nvPr>
        </p:nvSpPr>
        <p:spPr>
          <a:xfrm>
            <a:off x="2395125" y="337325"/>
            <a:ext cx="3532800" cy="67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Flask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7"/>
          <p:cNvSpPr txBox="1"/>
          <p:nvPr>
            <p:ph idx="2" type="body"/>
          </p:nvPr>
        </p:nvSpPr>
        <p:spPr>
          <a:xfrm>
            <a:off x="670200" y="2533500"/>
            <a:ext cx="2792400" cy="11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You run it from any terminal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It is lightweight, easy to use, and can deliver user input to the hosting computer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6" name="Google Shape;45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425" y="2217275"/>
            <a:ext cx="5028850" cy="23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