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57" r:id="rId11"/>
    <p:sldId id="258" r:id="rId12"/>
    <p:sldId id="259" r:id="rId13"/>
    <p:sldId id="260" r:id="rId14"/>
    <p:sldId id="270" r:id="rId15"/>
    <p:sldId id="269" r:id="rId16"/>
    <p:sldId id="273" r:id="rId17"/>
    <p:sldId id="271" r:id="rId18"/>
    <p:sldId id="272" r:id="rId19"/>
    <p:sldId id="275" r:id="rId20"/>
    <p:sldId id="276" r:id="rId21"/>
    <p:sldId id="274" r:id="rId22"/>
    <p:sldId id="277" r:id="rId23"/>
    <p:sldId id="278" r:id="rId24"/>
    <p:sldId id="281" r:id="rId25"/>
    <p:sldId id="280"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1" d="100"/>
          <a:sy n="81" d="100"/>
        </p:scale>
        <p:origin x="-24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26-Feb-16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26-Feb-16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26-Feb-16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26-Feb-16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26-Feb-16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26-Feb-16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26-Feb-16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26-Feb-16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26-Feb-16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26-Feb-16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26-Feb-16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26-Feb-16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26-Feb-16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26-Feb-16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26-Feb-16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WAD2: Project</a:t>
            </a:r>
            <a:br>
              <a:rPr lang="en-GB" dirty="0"/>
            </a:br>
            <a:r>
              <a:rPr lang="en-GB" dirty="0"/>
              <a:t/>
            </a:r>
            <a:br>
              <a:rPr lang="en-GB" dirty="0"/>
            </a:br>
            <a:r>
              <a:rPr lang="en-GB" dirty="0"/>
              <a:t>E-Health</a:t>
            </a:r>
            <a:endParaRPr lang="en-US" dirty="0"/>
          </a:p>
        </p:txBody>
      </p:sp>
      <p:sp>
        <p:nvSpPr>
          <p:cNvPr id="3" name="Subtitle 2"/>
          <p:cNvSpPr>
            <a:spLocks noGrp="1"/>
          </p:cNvSpPr>
          <p:nvPr>
            <p:ph type="subTitle" idx="1"/>
          </p:nvPr>
        </p:nvSpPr>
        <p:spPr/>
        <p:txBody>
          <a:bodyPr/>
          <a:lstStyle/>
          <a:p>
            <a:r>
              <a:rPr lang="en-GB" dirty="0"/>
              <a:t>By Calum Young, Alex Marshall, Nikolay Ivanov and Carly Crawford</a:t>
            </a:r>
            <a:endParaRPr lang="en-US" dirty="0"/>
          </a:p>
        </p:txBody>
      </p:sp>
    </p:spTree>
    <p:extLst>
      <p:ext uri="{BB962C8B-B14F-4D97-AF65-F5344CB8AC3E}">
        <p14:creationId xmlns:p14="http://schemas.microsoft.com/office/powerpoint/2010/main" val="4254777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Persona 1 - Laura</a:t>
            </a:r>
            <a:endParaRPr lang="en-US" dirty="0"/>
          </a:p>
        </p:txBody>
      </p:sp>
      <p:sp>
        <p:nvSpPr>
          <p:cNvPr id="3" name="Content Placeholder 2"/>
          <p:cNvSpPr>
            <a:spLocks noGrp="1"/>
          </p:cNvSpPr>
          <p:nvPr>
            <p:ph idx="1"/>
          </p:nvPr>
        </p:nvSpPr>
        <p:spPr/>
        <p:txBody>
          <a:bodyPr>
            <a:normAutofit fontScale="92500" lnSpcReduction="20000"/>
          </a:bodyPr>
          <a:lstStyle/>
          <a:p>
            <a:pPr lvl="0"/>
            <a:endParaRPr lang="en-GB" dirty="0"/>
          </a:p>
          <a:p>
            <a:pPr lvl="0"/>
            <a:r>
              <a:rPr lang="en-GB" dirty="0"/>
              <a:t>Name – Laura Smith</a:t>
            </a:r>
          </a:p>
          <a:p>
            <a:pPr lvl="0"/>
            <a:r>
              <a:rPr lang="en-GB" dirty="0"/>
              <a:t>Age – 24</a:t>
            </a:r>
          </a:p>
          <a:p>
            <a:pPr lvl="0"/>
            <a:endParaRPr lang="en-GB" dirty="0"/>
          </a:p>
          <a:p>
            <a:pPr lvl="0"/>
            <a:endParaRPr lang="en-GB" dirty="0"/>
          </a:p>
          <a:p>
            <a:pPr lvl="0"/>
            <a:endParaRPr lang="en-GB" dirty="0"/>
          </a:p>
          <a:p>
            <a:pPr lvl="0"/>
            <a:endParaRPr lang="en-GB" dirty="0"/>
          </a:p>
          <a:p>
            <a:pPr lvl="0"/>
            <a:endParaRPr lang="en-GB" dirty="0"/>
          </a:p>
          <a:p>
            <a:pPr lvl="0"/>
            <a:r>
              <a:rPr lang="en-GB" dirty="0"/>
              <a:t>This is Laura. Laura is a young woman who has been experiencing symptoms such as headaches, blocked sinuses and a sore throat. She would like to know what illness she has and whether she needs to see a doctor or not.</a:t>
            </a:r>
          </a:p>
          <a:p>
            <a:endParaRPr lang="en-US" dirty="0"/>
          </a:p>
        </p:txBody>
      </p:sp>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850774" y="1945401"/>
            <a:ext cx="3809520" cy="2809440"/>
          </a:xfrm>
          <a:prstGeom prst="rect">
            <a:avLst/>
          </a:prstGeom>
          <a:noFill/>
          <a:ln>
            <a:noFill/>
          </a:ln>
        </p:spPr>
      </p:pic>
    </p:spTree>
    <p:extLst>
      <p:ext uri="{BB962C8B-B14F-4D97-AF65-F5344CB8AC3E}">
        <p14:creationId xmlns:p14="http://schemas.microsoft.com/office/powerpoint/2010/main" val="881406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 and Laura</a:t>
            </a:r>
            <a:endParaRPr lang="en-US" dirty="0"/>
          </a:p>
        </p:txBody>
      </p:sp>
      <p:sp>
        <p:nvSpPr>
          <p:cNvPr id="3" name="Content Placeholder 2"/>
          <p:cNvSpPr>
            <a:spLocks noGrp="1"/>
          </p:cNvSpPr>
          <p:nvPr>
            <p:ph idx="1"/>
          </p:nvPr>
        </p:nvSpPr>
        <p:spPr/>
        <p:txBody>
          <a:bodyPr/>
          <a:lstStyle/>
          <a:p>
            <a:pPr marL="0" lvl="0" indent="0">
              <a:buNone/>
            </a:pPr>
            <a:r>
              <a:rPr lang="en-GB" dirty="0"/>
              <a:t>Using e-Health, Laura would be able to input her symptoms and the app will return a list of possible illnesses, in order of most likely to least likely. E-Health will also suggest ways to treat the illness and suggest she contact her doctor, if necessary.</a:t>
            </a:r>
          </a:p>
          <a:p>
            <a:endParaRPr lang="en-US" dirty="0"/>
          </a:p>
        </p:txBody>
      </p:sp>
    </p:spTree>
    <p:extLst>
      <p:ext uri="{BB962C8B-B14F-4D97-AF65-F5344CB8AC3E}">
        <p14:creationId xmlns:p14="http://schemas.microsoft.com/office/powerpoint/2010/main" val="3935241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Persona 2 - Dave</a:t>
            </a:r>
            <a:endParaRPr lang="en-US" dirty="0"/>
          </a:p>
        </p:txBody>
      </p:sp>
      <p:sp>
        <p:nvSpPr>
          <p:cNvPr id="3" name="Content Placeholder 2"/>
          <p:cNvSpPr>
            <a:spLocks noGrp="1"/>
          </p:cNvSpPr>
          <p:nvPr>
            <p:ph idx="1"/>
          </p:nvPr>
        </p:nvSpPr>
        <p:spPr/>
        <p:txBody>
          <a:bodyPr>
            <a:normAutofit fontScale="85000" lnSpcReduction="10000"/>
          </a:bodyPr>
          <a:lstStyle/>
          <a:p>
            <a:pPr lvl="0"/>
            <a:endParaRPr lang="en-GB" dirty="0"/>
          </a:p>
          <a:p>
            <a:pPr lvl="0"/>
            <a:r>
              <a:rPr lang="en-GB" dirty="0"/>
              <a:t>Name – Dave Jones</a:t>
            </a:r>
          </a:p>
          <a:p>
            <a:pPr lvl="0"/>
            <a:r>
              <a:rPr lang="en-GB" dirty="0"/>
              <a:t>Age – 63</a:t>
            </a:r>
          </a:p>
          <a:p>
            <a:pPr lvl="0"/>
            <a:endParaRPr lang="en-GB" dirty="0"/>
          </a:p>
          <a:p>
            <a:pPr lvl="0"/>
            <a:endParaRPr lang="en-GB" dirty="0"/>
          </a:p>
          <a:p>
            <a:pPr lvl="0"/>
            <a:endParaRPr lang="en-GB" dirty="0"/>
          </a:p>
          <a:p>
            <a:pPr lvl="0"/>
            <a:endParaRPr lang="en-GB" dirty="0"/>
          </a:p>
          <a:p>
            <a:pPr lvl="0"/>
            <a:endParaRPr lang="en-GB" dirty="0"/>
          </a:p>
          <a:p>
            <a:pPr lvl="0"/>
            <a:r>
              <a:rPr lang="en-GB" dirty="0"/>
              <a:t>This is Dave. Dave is a diabetic and would like some easy access to articles containing information and advice on his condition. Dave is not very technologically adept, so any websites or apps he uses have to be simple and easy to follow. He would also like to be able to save any articles he finds so they are easier to find later.</a:t>
            </a:r>
          </a:p>
          <a:p>
            <a:endParaRPr lang="en-US" dirty="0"/>
          </a:p>
        </p:txBody>
      </p:sp>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049064" y="1934401"/>
            <a:ext cx="2879640" cy="2611440"/>
          </a:xfrm>
          <a:prstGeom prst="rect">
            <a:avLst/>
          </a:prstGeom>
          <a:noFill/>
          <a:ln>
            <a:noFill/>
          </a:ln>
        </p:spPr>
      </p:pic>
    </p:spTree>
    <p:extLst>
      <p:ext uri="{BB962C8B-B14F-4D97-AF65-F5344CB8AC3E}">
        <p14:creationId xmlns:p14="http://schemas.microsoft.com/office/powerpoint/2010/main" val="348569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 and Dave</a:t>
            </a:r>
            <a:endParaRPr lang="en-US" dirty="0"/>
          </a:p>
        </p:txBody>
      </p:sp>
      <p:sp>
        <p:nvSpPr>
          <p:cNvPr id="3" name="Content Placeholder 2"/>
          <p:cNvSpPr>
            <a:spLocks noGrp="1"/>
          </p:cNvSpPr>
          <p:nvPr>
            <p:ph idx="1"/>
          </p:nvPr>
        </p:nvSpPr>
        <p:spPr/>
        <p:txBody>
          <a:bodyPr/>
          <a:lstStyle/>
          <a:p>
            <a:pPr lvl="0"/>
            <a:r>
              <a:rPr lang="en-GB" dirty="0"/>
              <a:t>Using e-Health, Dave will be able to look up his condition and find helpful advice and information. E-Health has a very simple and easy-to-follow layout, so Dave will be able to navigate the site with little to no problems. If he creates an account, Dave will also be able to save the results of his searches in order to easily access them later.  </a:t>
            </a:r>
          </a:p>
          <a:p>
            <a:endParaRPr lang="en-US" dirty="0"/>
          </a:p>
        </p:txBody>
      </p:sp>
    </p:spTree>
    <p:extLst>
      <p:ext uri="{BB962C8B-B14F-4D97-AF65-F5344CB8AC3E}">
        <p14:creationId xmlns:p14="http://schemas.microsoft.com/office/powerpoint/2010/main" val="2080485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will the system look like?</a:t>
            </a:r>
            <a:endParaRPr lang="en-US" dirty="0"/>
          </a:p>
        </p:txBody>
      </p:sp>
      <p:sp>
        <p:nvSpPr>
          <p:cNvPr id="3" name="Content Placeholder 2"/>
          <p:cNvSpPr>
            <a:spLocks noGrp="1"/>
          </p:cNvSpPr>
          <p:nvPr>
            <p:ph idx="1"/>
          </p:nvPr>
        </p:nvSpPr>
        <p:spPr/>
        <p:txBody>
          <a:bodyPr/>
          <a:lstStyle/>
          <a:p>
            <a:r>
              <a:rPr lang="en-GB" dirty="0"/>
              <a:t>The system architecture will look like the following:</a:t>
            </a:r>
            <a:endParaRPr lang="en-US" dirty="0"/>
          </a:p>
        </p:txBody>
      </p:sp>
    </p:spTree>
    <p:extLst>
      <p:ext uri="{BB962C8B-B14F-4D97-AF65-F5344CB8AC3E}">
        <p14:creationId xmlns:p14="http://schemas.microsoft.com/office/powerpoint/2010/main" val="3835443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Architecture</a:t>
            </a:r>
            <a:endParaRPr lang="en-US" dirty="0"/>
          </a:p>
        </p:txBody>
      </p:sp>
      <p:sp>
        <p:nvSpPr>
          <p:cNvPr id="6" name="TextBox 5"/>
          <p:cNvSpPr txBox="1"/>
          <p:nvPr/>
        </p:nvSpPr>
        <p:spPr>
          <a:xfrm>
            <a:off x="6924675" y="1892300"/>
            <a:ext cx="5140325" cy="3970318"/>
          </a:xfrm>
          <a:prstGeom prst="rect">
            <a:avLst/>
          </a:prstGeom>
          <a:noFill/>
        </p:spPr>
        <p:txBody>
          <a:bodyPr wrap="square" rtlCol="0">
            <a:spAutoFit/>
          </a:bodyPr>
          <a:lstStyle/>
          <a:p>
            <a:r>
              <a:rPr lang="en-GB" dirty="0"/>
              <a:t>This is the system architecture:</a:t>
            </a:r>
          </a:p>
          <a:p>
            <a:endParaRPr lang="en-GB" dirty="0"/>
          </a:p>
          <a:p>
            <a:pPr marL="285750" indent="-285750">
              <a:buFont typeface="Arial" panose="020B0604020202020204" pitchFamily="34" charset="0"/>
              <a:buChar char="•"/>
            </a:pPr>
            <a:r>
              <a:rPr lang="en-GB" dirty="0"/>
              <a:t>It makes use of three APIs and our page searcher algorithm and creates a combination of results depending on what API the user wants to use.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Once we have the results. All the pages are put through an algorithm that analyses the pages for their sentimentality value, readability value.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the page is saved by a user it is put into their saved pages field.</a:t>
            </a:r>
          </a:p>
        </p:txBody>
      </p:sp>
      <p:pic>
        <p:nvPicPr>
          <p:cNvPr id="9" name="Picture 8"/>
          <p:cNvPicPr>
            <a:picLocks noChangeAspect="1"/>
          </p:cNvPicPr>
          <p:nvPr/>
        </p:nvPicPr>
        <p:blipFill rotWithShape="1">
          <a:blip r:embed="rId2"/>
          <a:srcRect l="29701" t="27968" r="34102" b="21031"/>
          <a:stretch/>
        </p:blipFill>
        <p:spPr>
          <a:xfrm>
            <a:off x="0" y="1892300"/>
            <a:ext cx="6743700" cy="4965700"/>
          </a:xfrm>
          <a:prstGeom prst="rect">
            <a:avLst/>
          </a:prstGeom>
        </p:spPr>
      </p:pic>
    </p:spTree>
    <p:extLst>
      <p:ext uri="{BB962C8B-B14F-4D97-AF65-F5344CB8AC3E}">
        <p14:creationId xmlns:p14="http://schemas.microsoft.com/office/powerpoint/2010/main" val="4054407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Database</a:t>
            </a:r>
            <a:endParaRPr lang="en-US" dirty="0"/>
          </a:p>
        </p:txBody>
      </p:sp>
      <p:sp>
        <p:nvSpPr>
          <p:cNvPr id="3" name="Content Placeholder 2"/>
          <p:cNvSpPr>
            <a:spLocks noGrp="1"/>
          </p:cNvSpPr>
          <p:nvPr>
            <p:ph idx="1"/>
          </p:nvPr>
        </p:nvSpPr>
        <p:spPr/>
        <p:txBody>
          <a:bodyPr/>
          <a:lstStyle/>
          <a:p>
            <a:r>
              <a:rPr lang="en-GB" dirty="0"/>
              <a:t>The database will contain entries for all user profiles and each user profile will have their own list of categories and within those categories are pages.</a:t>
            </a:r>
          </a:p>
          <a:p>
            <a:r>
              <a:rPr lang="en-GB" dirty="0"/>
              <a:t>The ER diagram gives a good visualisation of this.</a:t>
            </a:r>
            <a:endParaRPr lang="en-US" dirty="0"/>
          </a:p>
        </p:txBody>
      </p:sp>
    </p:spTree>
    <p:extLst>
      <p:ext uri="{BB962C8B-B14F-4D97-AF65-F5344CB8AC3E}">
        <p14:creationId xmlns:p14="http://schemas.microsoft.com/office/powerpoint/2010/main" val="3213961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 Diagram</a:t>
            </a:r>
            <a:endParaRPr lang="en-US" dirty="0"/>
          </a:p>
        </p:txBody>
      </p:sp>
      <p:pic>
        <p:nvPicPr>
          <p:cNvPr id="4" name="Content Placeholder 3" descr="er_diagram.png"/>
          <p:cNvPicPr>
            <a:picLocks noGrp="1" noChangeAspect="1"/>
          </p:cNvPicPr>
          <p:nvPr>
            <p:ph idx="1"/>
          </p:nvPr>
        </p:nvPicPr>
        <p:blipFill>
          <a:blip r:embed="rId2"/>
          <a:stretch>
            <a:fillRect/>
          </a:stretch>
        </p:blipFill>
        <p:spPr>
          <a:xfrm>
            <a:off x="480288" y="2337830"/>
            <a:ext cx="5154394" cy="4030019"/>
          </a:xfrm>
        </p:spPr>
      </p:pic>
    </p:spTree>
    <p:extLst>
      <p:ext uri="{BB962C8B-B14F-4D97-AF65-F5344CB8AC3E}">
        <p14:creationId xmlns:p14="http://schemas.microsoft.com/office/powerpoint/2010/main" val="256656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will the client see?</a:t>
            </a:r>
            <a:endParaRPr lang="en-US" dirty="0"/>
          </a:p>
        </p:txBody>
      </p:sp>
      <p:sp>
        <p:nvSpPr>
          <p:cNvPr id="3" name="Content Placeholder 2"/>
          <p:cNvSpPr>
            <a:spLocks noGrp="1"/>
          </p:cNvSpPr>
          <p:nvPr>
            <p:ph idx="1"/>
          </p:nvPr>
        </p:nvSpPr>
        <p:spPr/>
        <p:txBody>
          <a:bodyPr/>
          <a:lstStyle/>
          <a:p>
            <a:r>
              <a:rPr lang="en-GB" dirty="0"/>
              <a:t>The client is in need of a user friendly interface that is easy to use which causes minimum confusion.</a:t>
            </a:r>
          </a:p>
          <a:p>
            <a:r>
              <a:rPr lang="en-GB" dirty="0"/>
              <a:t>The client will see the following:</a:t>
            </a:r>
            <a:endParaRPr lang="en-US" dirty="0"/>
          </a:p>
        </p:txBody>
      </p:sp>
    </p:spTree>
    <p:extLst>
      <p:ext uri="{BB962C8B-B14F-4D97-AF65-F5344CB8AC3E}">
        <p14:creationId xmlns:p14="http://schemas.microsoft.com/office/powerpoint/2010/main" val="1522539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400" y="193188"/>
            <a:ext cx="10571998" cy="970450"/>
          </a:xfrm>
        </p:spPr>
        <p:txBody>
          <a:bodyPr/>
          <a:lstStyle/>
          <a:p>
            <a:r>
              <a:rPr lang="en-GB" dirty="0"/>
              <a:t>Wireframes – Main Page</a:t>
            </a:r>
            <a:endParaRPr lang="en-US" dirty="0"/>
          </a:p>
        </p:txBody>
      </p:sp>
      <p:pic>
        <p:nvPicPr>
          <p:cNvPr id="6" name="Picture 5" descr="12596050_1085372008150556_1048233690_n.jpg"/>
          <p:cNvPicPr>
            <a:picLocks noChangeAspect="1"/>
          </p:cNvPicPr>
          <p:nvPr/>
        </p:nvPicPr>
        <p:blipFill>
          <a:blip r:embed="rId2"/>
          <a:stretch>
            <a:fillRect/>
          </a:stretch>
        </p:blipFill>
        <p:spPr>
          <a:xfrm>
            <a:off x="1408671" y="1858147"/>
            <a:ext cx="8888626" cy="4999852"/>
          </a:xfrm>
          <a:prstGeom prst="rect">
            <a:avLst/>
          </a:prstGeom>
        </p:spPr>
      </p:pic>
    </p:spTree>
    <p:extLst>
      <p:ext uri="{BB962C8B-B14F-4D97-AF65-F5344CB8AC3E}">
        <p14:creationId xmlns:p14="http://schemas.microsoft.com/office/powerpoint/2010/main" val="370041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The internet contains so much information. So many pages dedicated to multiple topics. Sometimes it can be downright confusing.</a:t>
            </a:r>
          </a:p>
        </p:txBody>
      </p:sp>
    </p:spTree>
    <p:extLst>
      <p:ext uri="{BB962C8B-B14F-4D97-AF65-F5344CB8AC3E}">
        <p14:creationId xmlns:p14="http://schemas.microsoft.com/office/powerpoint/2010/main" val="3673565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Wireframes – Main Screen after search</a:t>
            </a:r>
            <a:endParaRPr lang="en-US" dirty="0"/>
          </a:p>
        </p:txBody>
      </p:sp>
      <p:pic>
        <p:nvPicPr>
          <p:cNvPr id="4" name="Picture 3"/>
          <p:cNvPicPr>
            <a:picLocks noChangeAspect="1"/>
          </p:cNvPicPr>
          <p:nvPr/>
        </p:nvPicPr>
        <p:blipFill>
          <a:blip r:embed="rId2"/>
          <a:stretch>
            <a:fillRect/>
          </a:stretch>
        </p:blipFill>
        <p:spPr>
          <a:xfrm>
            <a:off x="1485900" y="1879600"/>
            <a:ext cx="8850488" cy="4978400"/>
          </a:xfrm>
          <a:prstGeom prst="rect">
            <a:avLst/>
          </a:prstGeom>
        </p:spPr>
      </p:pic>
    </p:spTree>
    <p:extLst>
      <p:ext uri="{BB962C8B-B14F-4D97-AF65-F5344CB8AC3E}">
        <p14:creationId xmlns:p14="http://schemas.microsoft.com/office/powerpoint/2010/main" val="1341439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116988"/>
            <a:ext cx="10571998" cy="970450"/>
          </a:xfrm>
        </p:spPr>
        <p:txBody>
          <a:bodyPr/>
          <a:lstStyle/>
          <a:p>
            <a:r>
              <a:rPr lang="en-GB" dirty="0"/>
              <a:t>Wireframes - Register</a:t>
            </a:r>
            <a:endParaRPr lang="en-US" dirty="0"/>
          </a:p>
        </p:txBody>
      </p:sp>
      <p:pic>
        <p:nvPicPr>
          <p:cNvPr id="4" name="Picture 3"/>
          <p:cNvPicPr>
            <a:picLocks noChangeAspect="1"/>
          </p:cNvPicPr>
          <p:nvPr/>
        </p:nvPicPr>
        <p:blipFill>
          <a:blip r:embed="rId2"/>
          <a:stretch>
            <a:fillRect/>
          </a:stretch>
        </p:blipFill>
        <p:spPr>
          <a:xfrm>
            <a:off x="1570543" y="1883555"/>
            <a:ext cx="8843457" cy="4974445"/>
          </a:xfrm>
          <a:prstGeom prst="rect">
            <a:avLst/>
          </a:prstGeom>
        </p:spPr>
      </p:pic>
    </p:spTree>
    <p:extLst>
      <p:ext uri="{BB962C8B-B14F-4D97-AF65-F5344CB8AC3E}">
        <p14:creationId xmlns:p14="http://schemas.microsoft.com/office/powerpoint/2010/main" val="3790967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Wireframes – Main Page After Log In</a:t>
            </a:r>
            <a:endParaRPr lang="en-US" dirty="0"/>
          </a:p>
        </p:txBody>
      </p:sp>
      <p:pic>
        <p:nvPicPr>
          <p:cNvPr id="4" name="Picture 3"/>
          <p:cNvPicPr>
            <a:picLocks noChangeAspect="1"/>
          </p:cNvPicPr>
          <p:nvPr/>
        </p:nvPicPr>
        <p:blipFill>
          <a:blip r:embed="rId2"/>
          <a:stretch>
            <a:fillRect/>
          </a:stretch>
        </p:blipFill>
        <p:spPr>
          <a:xfrm>
            <a:off x="1460499" y="1871662"/>
            <a:ext cx="8864601" cy="4986338"/>
          </a:xfrm>
          <a:prstGeom prst="rect">
            <a:avLst/>
          </a:prstGeom>
        </p:spPr>
      </p:pic>
    </p:spTree>
    <p:extLst>
      <p:ext uri="{BB962C8B-B14F-4D97-AF65-F5344CB8AC3E}">
        <p14:creationId xmlns:p14="http://schemas.microsoft.com/office/powerpoint/2010/main" val="2392556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Wireframes – Save Page Screen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098" y="1867693"/>
            <a:ext cx="8871656" cy="4990307"/>
          </a:xfrm>
        </p:spPr>
      </p:pic>
    </p:spTree>
    <p:extLst>
      <p:ext uri="{BB962C8B-B14F-4D97-AF65-F5344CB8AC3E}">
        <p14:creationId xmlns:p14="http://schemas.microsoft.com/office/powerpoint/2010/main" val="1007742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 – Save Page Screen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590" y="1801751"/>
            <a:ext cx="8988887" cy="5056249"/>
          </a:xfrm>
        </p:spPr>
      </p:pic>
    </p:spTree>
    <p:extLst>
      <p:ext uri="{BB962C8B-B14F-4D97-AF65-F5344CB8AC3E}">
        <p14:creationId xmlns:p14="http://schemas.microsoft.com/office/powerpoint/2010/main" val="410321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Wireframes – Categories Page</a:t>
            </a:r>
            <a:endParaRPr lang="en-GB" dirty="0"/>
          </a:p>
        </p:txBody>
      </p:sp>
      <p:pic>
        <p:nvPicPr>
          <p:cNvPr id="4" name="Content Placeholder 3" descr="12787567_1085364574817966_1700477946_o.jpg"/>
          <p:cNvPicPr>
            <a:picLocks noGrp="1" noChangeAspect="1"/>
          </p:cNvPicPr>
          <p:nvPr>
            <p:ph idx="1"/>
          </p:nvPr>
        </p:nvPicPr>
        <p:blipFill>
          <a:blip r:embed="rId2"/>
          <a:stretch>
            <a:fillRect/>
          </a:stretch>
        </p:blipFill>
        <p:spPr>
          <a:xfrm>
            <a:off x="1322668" y="1853514"/>
            <a:ext cx="8896864" cy="500448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That’s e-Health!</a:t>
            </a:r>
            <a:endParaRPr lang="en-US" dirty="0"/>
          </a:p>
        </p:txBody>
      </p:sp>
      <p:sp>
        <p:nvSpPr>
          <p:cNvPr id="3" name="Content Placeholder 2"/>
          <p:cNvSpPr>
            <a:spLocks noGrp="1"/>
          </p:cNvSpPr>
          <p:nvPr>
            <p:ph idx="1"/>
          </p:nvPr>
        </p:nvSpPr>
        <p:spPr/>
        <p:txBody>
          <a:bodyPr/>
          <a:lstStyle/>
          <a:p>
            <a:pPr marL="0" indent="0">
              <a:buNone/>
            </a:pPr>
            <a:r>
              <a:rPr lang="en-GB" dirty="0"/>
              <a:t>Hope we’ve gave a good overview of what our application will look like and how it will act.</a:t>
            </a:r>
            <a:endParaRPr lang="en-US" dirty="0"/>
          </a:p>
        </p:txBody>
      </p:sp>
    </p:spTree>
    <p:extLst>
      <p:ext uri="{BB962C8B-B14F-4D97-AF65-F5344CB8AC3E}">
        <p14:creationId xmlns:p14="http://schemas.microsoft.com/office/powerpoint/2010/main" val="1834132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endParaRPr lang="en-US" dirty="0"/>
          </a:p>
        </p:txBody>
      </p:sp>
      <p:sp>
        <p:nvSpPr>
          <p:cNvPr id="3" name="Content Placeholder 2"/>
          <p:cNvSpPr>
            <a:spLocks noGrp="1"/>
          </p:cNvSpPr>
          <p:nvPr>
            <p:ph idx="1"/>
          </p:nvPr>
        </p:nvSpPr>
        <p:spPr/>
        <p:txBody>
          <a:bodyPr/>
          <a:lstStyle/>
          <a:p>
            <a:endParaRPr lang="en-GB" dirty="0"/>
          </a:p>
          <a:p>
            <a:r>
              <a:rPr lang="en-GB" dirty="0"/>
              <a:t>Healthcare, in particular, has a lot of conflicting information.</a:t>
            </a:r>
          </a:p>
          <a:p>
            <a:r>
              <a:rPr lang="en-GB" dirty="0"/>
              <a:t>Some of it might be genuinely good advice.</a:t>
            </a:r>
          </a:p>
          <a:p>
            <a:r>
              <a:rPr lang="en-GB" dirty="0"/>
              <a:t>Other people might be trying to sell you a product or have another agenda.</a:t>
            </a:r>
          </a:p>
          <a:p>
            <a:r>
              <a:rPr lang="en-GB" dirty="0"/>
              <a:t>Others might just be downright wrong and their information has no credibility.</a:t>
            </a:r>
            <a:endParaRPr lang="en-US" dirty="0"/>
          </a:p>
        </p:txBody>
      </p:sp>
    </p:spTree>
    <p:extLst>
      <p:ext uri="{BB962C8B-B14F-4D97-AF65-F5344CB8AC3E}">
        <p14:creationId xmlns:p14="http://schemas.microsoft.com/office/powerpoint/2010/main" val="4200131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endParaRPr lang="en-US" dirty="0"/>
          </a:p>
        </p:txBody>
      </p:sp>
      <p:sp>
        <p:nvSpPr>
          <p:cNvPr id="3" name="Content Placeholder 2"/>
          <p:cNvSpPr>
            <a:spLocks noGrp="1"/>
          </p:cNvSpPr>
          <p:nvPr>
            <p:ph idx="1"/>
          </p:nvPr>
        </p:nvSpPr>
        <p:spPr/>
        <p:txBody>
          <a:bodyPr/>
          <a:lstStyle/>
          <a:p>
            <a:r>
              <a:rPr lang="en-GB" dirty="0"/>
              <a:t>Other times, the information can stir up a lot of fear in the general population.</a:t>
            </a:r>
          </a:p>
          <a:p>
            <a:r>
              <a:rPr lang="en-GB" dirty="0"/>
              <a:t>For example, a sore head can be caused by a multitude of reasons.</a:t>
            </a:r>
          </a:p>
          <a:p>
            <a:r>
              <a:rPr lang="en-GB" dirty="0"/>
              <a:t>One being a cold/flu.</a:t>
            </a:r>
          </a:p>
          <a:p>
            <a:r>
              <a:rPr lang="en-GB" dirty="0"/>
              <a:t>The other being carbon monoxide poisoning.</a:t>
            </a:r>
          </a:p>
          <a:p>
            <a:pPr marL="0" indent="0">
              <a:buNone/>
            </a:pPr>
            <a:endParaRPr lang="en-GB" dirty="0"/>
          </a:p>
          <a:p>
            <a:pPr marL="0" indent="0" algn="ctr">
              <a:buNone/>
            </a:pPr>
            <a:r>
              <a:rPr lang="en-GB" dirty="0"/>
              <a:t>Which one is more likely?</a:t>
            </a:r>
          </a:p>
        </p:txBody>
      </p:sp>
    </p:spTree>
    <p:extLst>
      <p:ext uri="{BB962C8B-B14F-4D97-AF65-F5344CB8AC3E}">
        <p14:creationId xmlns:p14="http://schemas.microsoft.com/office/powerpoint/2010/main" val="2310994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a:t>
            </a:r>
            <a:endParaRPr lang="en-US" dirty="0"/>
          </a:p>
        </p:txBody>
      </p:sp>
      <p:sp>
        <p:nvSpPr>
          <p:cNvPr id="3" name="Content Placeholder 2"/>
          <p:cNvSpPr>
            <a:spLocks noGrp="1"/>
          </p:cNvSpPr>
          <p:nvPr>
            <p:ph idx="1"/>
          </p:nvPr>
        </p:nvSpPr>
        <p:spPr/>
        <p:txBody>
          <a:bodyPr/>
          <a:lstStyle/>
          <a:p>
            <a:r>
              <a:rPr lang="en-GB" dirty="0"/>
              <a:t>This is where E-Health comes in.</a:t>
            </a:r>
            <a:endParaRPr lang="en-US" dirty="0"/>
          </a:p>
        </p:txBody>
      </p:sp>
    </p:spTree>
    <p:extLst>
      <p:ext uri="{BB962C8B-B14F-4D97-AF65-F5344CB8AC3E}">
        <p14:creationId xmlns:p14="http://schemas.microsoft.com/office/powerpoint/2010/main" val="1615249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a:t>
            </a:r>
            <a:endParaRPr lang="en-US" dirty="0"/>
          </a:p>
        </p:txBody>
      </p:sp>
      <p:sp>
        <p:nvSpPr>
          <p:cNvPr id="3" name="Content Placeholder 2"/>
          <p:cNvSpPr>
            <a:spLocks noGrp="1"/>
          </p:cNvSpPr>
          <p:nvPr>
            <p:ph idx="1"/>
          </p:nvPr>
        </p:nvSpPr>
        <p:spPr/>
        <p:txBody>
          <a:bodyPr/>
          <a:lstStyle/>
          <a:p>
            <a:r>
              <a:rPr lang="en-GB" dirty="0"/>
              <a:t>E-Health essentially provides a way for people to search for symptoms and illnesses.</a:t>
            </a:r>
          </a:p>
          <a:p>
            <a:r>
              <a:rPr lang="en-GB" dirty="0"/>
              <a:t>A list of results will be returned from different sources. </a:t>
            </a:r>
          </a:p>
          <a:p>
            <a:r>
              <a:rPr lang="en-GB" dirty="0"/>
              <a:t>Mainly pages from US website healthfinder.gov, MedlinePlus and other results from the world wide web.</a:t>
            </a:r>
          </a:p>
          <a:p>
            <a:r>
              <a:rPr lang="en-GB" dirty="0"/>
              <a:t>The user can choose to see pages from a combination of these sources or just from a single source.</a:t>
            </a:r>
            <a:endParaRPr lang="en-US" dirty="0"/>
          </a:p>
        </p:txBody>
      </p:sp>
    </p:spTree>
    <p:extLst>
      <p:ext uri="{BB962C8B-B14F-4D97-AF65-F5344CB8AC3E}">
        <p14:creationId xmlns:p14="http://schemas.microsoft.com/office/powerpoint/2010/main" val="1649656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a:t>
            </a:r>
            <a:endParaRPr lang="en-US" dirty="0"/>
          </a:p>
        </p:txBody>
      </p:sp>
      <p:sp>
        <p:nvSpPr>
          <p:cNvPr id="3" name="Content Placeholder 2"/>
          <p:cNvSpPr>
            <a:spLocks noGrp="1"/>
          </p:cNvSpPr>
          <p:nvPr>
            <p:ph idx="1"/>
          </p:nvPr>
        </p:nvSpPr>
        <p:spPr/>
        <p:txBody>
          <a:bodyPr/>
          <a:lstStyle/>
          <a:p>
            <a:r>
              <a:rPr lang="en-GB" dirty="0"/>
              <a:t>The user can see where the result </a:t>
            </a:r>
            <a:r>
              <a:rPr lang="en-GB" dirty="0" smtClean="0"/>
              <a:t>has </a:t>
            </a:r>
            <a:r>
              <a:rPr lang="en-GB" dirty="0"/>
              <a:t>came from (</a:t>
            </a:r>
            <a:r>
              <a:rPr lang="en-GB" dirty="0" err="1"/>
              <a:t>ie</a:t>
            </a:r>
            <a:r>
              <a:rPr lang="en-GB" dirty="0"/>
              <a:t> Medline Plus, </a:t>
            </a:r>
            <a:r>
              <a:rPr lang="en-GB" dirty="0" err="1"/>
              <a:t>HealthFinder</a:t>
            </a:r>
            <a:r>
              <a:rPr lang="en-GB" dirty="0"/>
              <a:t> etc)</a:t>
            </a:r>
          </a:p>
          <a:p>
            <a:r>
              <a:rPr lang="en-GB" dirty="0"/>
              <a:t>The page is analysed in many different ways:</a:t>
            </a:r>
          </a:p>
          <a:p>
            <a:pPr lvl="1">
              <a:buFont typeface="Arial" panose="020B0604020202020204" pitchFamily="34" charset="0"/>
              <a:buChar char="•"/>
            </a:pPr>
            <a:r>
              <a:rPr lang="en-GB" dirty="0"/>
              <a:t>Readability</a:t>
            </a:r>
          </a:p>
          <a:p>
            <a:pPr lvl="1">
              <a:buFont typeface="Arial" panose="020B0604020202020204" pitchFamily="34" charset="0"/>
              <a:buChar char="•"/>
            </a:pPr>
            <a:r>
              <a:rPr lang="en-GB" dirty="0"/>
              <a:t>If the page gives of a happy or sad vibe</a:t>
            </a:r>
          </a:p>
          <a:p>
            <a:pPr lvl="1">
              <a:buFont typeface="Arial" panose="020B0604020202020204" pitchFamily="34" charset="0"/>
              <a:buChar char="•"/>
            </a:pPr>
            <a:r>
              <a:rPr lang="en-GB" dirty="0"/>
              <a:t>How likely the illness is</a:t>
            </a:r>
          </a:p>
          <a:p>
            <a:pPr marL="0" indent="0">
              <a:buNone/>
            </a:pPr>
            <a:r>
              <a:rPr lang="en-GB" dirty="0"/>
              <a:t> </a:t>
            </a:r>
            <a:endParaRPr lang="en-US" dirty="0"/>
          </a:p>
        </p:txBody>
      </p:sp>
    </p:spTree>
    <p:extLst>
      <p:ext uri="{BB962C8B-B14F-4D97-AF65-F5344CB8AC3E}">
        <p14:creationId xmlns:p14="http://schemas.microsoft.com/office/powerpoint/2010/main" val="371382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a:t>
            </a:r>
            <a:endParaRPr lang="en-US" dirty="0"/>
          </a:p>
        </p:txBody>
      </p:sp>
      <p:sp>
        <p:nvSpPr>
          <p:cNvPr id="3" name="Content Placeholder 2"/>
          <p:cNvSpPr>
            <a:spLocks noGrp="1"/>
          </p:cNvSpPr>
          <p:nvPr>
            <p:ph idx="1"/>
          </p:nvPr>
        </p:nvSpPr>
        <p:spPr/>
        <p:txBody>
          <a:bodyPr/>
          <a:lstStyle/>
          <a:p>
            <a:r>
              <a:rPr lang="en-GB" dirty="0"/>
              <a:t>The user can </a:t>
            </a:r>
            <a:r>
              <a:rPr lang="en-GB" dirty="0" smtClean="0"/>
              <a:t>also </a:t>
            </a:r>
            <a:r>
              <a:rPr lang="en-GB" dirty="0"/>
              <a:t>create a profile.</a:t>
            </a:r>
          </a:p>
          <a:p>
            <a:r>
              <a:rPr lang="en-GB" dirty="0"/>
              <a:t>Once he/she has done so, they can create categories and add pages to them.</a:t>
            </a:r>
          </a:p>
          <a:p>
            <a:r>
              <a:rPr lang="en-GB" dirty="0"/>
              <a:t>For example, they can create a Diabetes category and add all the pages providing useful information to it.</a:t>
            </a:r>
          </a:p>
          <a:p>
            <a:r>
              <a:rPr lang="en-GB" dirty="0"/>
              <a:t>These are hidden to all but the user. </a:t>
            </a:r>
          </a:p>
          <a:p>
            <a:r>
              <a:rPr lang="en-GB" dirty="0"/>
              <a:t>The user can share pages or categories via Google+, Facebook or Twitter</a:t>
            </a:r>
            <a:endParaRPr lang="en-US" dirty="0"/>
          </a:p>
        </p:txBody>
      </p:sp>
    </p:spTree>
    <p:extLst>
      <p:ext uri="{BB962C8B-B14F-4D97-AF65-F5344CB8AC3E}">
        <p14:creationId xmlns:p14="http://schemas.microsoft.com/office/powerpoint/2010/main" val="33798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E-Health</a:t>
            </a:r>
            <a:endParaRPr lang="en-US" dirty="0"/>
          </a:p>
        </p:txBody>
      </p:sp>
      <p:sp>
        <p:nvSpPr>
          <p:cNvPr id="3" name="Content Placeholder 2"/>
          <p:cNvSpPr>
            <a:spLocks noGrp="1"/>
          </p:cNvSpPr>
          <p:nvPr>
            <p:ph idx="1"/>
          </p:nvPr>
        </p:nvSpPr>
        <p:spPr/>
        <p:txBody>
          <a:bodyPr/>
          <a:lstStyle/>
          <a:p>
            <a:pPr marL="0" indent="0" algn="ctr">
              <a:buNone/>
            </a:pPr>
            <a:r>
              <a:rPr lang="en-GB" dirty="0"/>
              <a:t>But who would be the typical users of E-Health?</a:t>
            </a:r>
            <a:endParaRPr lang="en-US" dirty="0"/>
          </a:p>
        </p:txBody>
      </p:sp>
    </p:spTree>
    <p:extLst>
      <p:ext uri="{BB962C8B-B14F-4D97-AF65-F5344CB8AC3E}">
        <p14:creationId xmlns:p14="http://schemas.microsoft.com/office/powerpoint/2010/main" val="1191377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235</TotalTime>
  <Words>823</Words>
  <Application>Microsoft Office PowerPoint</Application>
  <PresentationFormat>Custom</PresentationFormat>
  <Paragraphs>89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Quotable</vt:lpstr>
      <vt:lpstr>WAD2: Project  E-Health</vt:lpstr>
      <vt:lpstr>The Problem</vt:lpstr>
      <vt:lpstr>The Problem</vt:lpstr>
      <vt:lpstr>The Problem</vt:lpstr>
      <vt:lpstr>E-Health</vt:lpstr>
      <vt:lpstr>E-Health</vt:lpstr>
      <vt:lpstr>E-Health</vt:lpstr>
      <vt:lpstr>E-Health</vt:lpstr>
      <vt:lpstr>E-Health</vt:lpstr>
      <vt:lpstr>User Persona 1 - Laura</vt:lpstr>
      <vt:lpstr>E-Health and Laura</vt:lpstr>
      <vt:lpstr>User Persona 2 - Dave</vt:lpstr>
      <vt:lpstr>E-Health and Dave</vt:lpstr>
      <vt:lpstr>What will the system look like?</vt:lpstr>
      <vt:lpstr>System Architecture</vt:lpstr>
      <vt:lpstr>The Database</vt:lpstr>
      <vt:lpstr>ER Diagram</vt:lpstr>
      <vt:lpstr>What will the client see?</vt:lpstr>
      <vt:lpstr>Wireframes – Main Page</vt:lpstr>
      <vt:lpstr>Wireframes – Main Screen after search</vt:lpstr>
      <vt:lpstr>Wireframes - Register</vt:lpstr>
      <vt:lpstr>Wireframes – Main Page After Log In</vt:lpstr>
      <vt:lpstr>Wireframes – Save Page Screen</vt:lpstr>
      <vt:lpstr>Wireframes – Save Page Screen</vt:lpstr>
      <vt:lpstr>Wireframes – Categories Page</vt:lpstr>
      <vt:lpstr>And That’s e-Health!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WAD2: Project  E-Health</dc:title>
  <dc:creator>Calum Young</dc:creator>
  <cp:lastModifiedBy>Nikolay Ivanov</cp:lastModifiedBy>
  <cp:revision>17</cp:revision>
  <dcterms:created xsi:type="dcterms:W3CDTF">2016-02-25T15:47:52Z</dcterms:created>
  <dcterms:modified xsi:type="dcterms:W3CDTF">2016-02-26T14:41:34Z</dcterms:modified>
</cp:coreProperties>
</file>