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0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3.gif" ContentType="image/gif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B5BA051-5C1C-45A2-A3A3-983FEABFD20E}" type="slidenum"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id-ID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id-ID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01E43A-B982-44C8-927F-04BA639C226E}" type="slidenum"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d-ID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18/06/17</a:t>
            </a:r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id-ID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71B759-1F85-4749-A646-3ECCCA8BF5C0}" type="slidenum">
              <a:rPr b="0" lang="id-ID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</a:t>
            </a:r>
            <a:r>
              <a:rPr b="0" lang="id-ID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text format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id-ID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 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66480" y="2421000"/>
            <a:ext cx="7596360" cy="8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23880" indent="-623520">
              <a:lnSpc>
                <a:spcPct val="80000"/>
              </a:lnSpc>
            </a:pPr>
            <a:r>
              <a:rPr b="0" lang="id-ID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         </a:t>
            </a:r>
            <a:r>
              <a:rPr b="0" lang="id-ID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Penetapan Wilayah Penugasan Survei Pendahuluan (WPSP)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Penugasan Survei Pendahuluan (PSP)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Penetapan WKP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Lelang WKP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Perhitungan PNBP sesuai 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KEPPRES 49/1991 dan PP No. 9/2012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623520">
              <a:lnSpc>
                <a:spcPct val="8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Line 2"/>
          <p:cNvSpPr/>
          <p:nvPr/>
        </p:nvSpPr>
        <p:spPr>
          <a:xfrm flipV="1">
            <a:off x="457560" y="4653000"/>
            <a:ext cx="7725600" cy="15840"/>
          </a:xfrm>
          <a:prstGeom prst="line">
            <a:avLst/>
          </a:prstGeom>
          <a:ln w="19080">
            <a:solidFill>
              <a:srgbClr val="8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7" descr=""/>
          <p:cNvPicPr/>
          <p:nvPr/>
        </p:nvPicPr>
        <p:blipFill>
          <a:blip r:embed="rId1"/>
          <a:stretch/>
        </p:blipFill>
        <p:spPr>
          <a:xfrm>
            <a:off x="6858000" y="1993680"/>
            <a:ext cx="1356840" cy="1292400"/>
          </a:xfrm>
          <a:prstGeom prst="rect">
            <a:avLst/>
          </a:prstGeom>
          <a:ln>
            <a:noFill/>
          </a:ln>
          <a:effectLst>
            <a:reflection algn="bl" blurRad="6350" dir="5400000" endA="300" endPos="35000" rotWithShape="0" stA="52000" sy="-100000"/>
          </a:effectLst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83240" y="3037680"/>
            <a:ext cx="2071800" cy="6458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8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PENERIMAAN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755080" y="1405440"/>
            <a:ext cx="1286280" cy="6458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8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PAJAK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2755080" y="3820320"/>
            <a:ext cx="1286280" cy="5140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8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PNBP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470680" y="1734840"/>
            <a:ext cx="284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2470680" y="4086360"/>
            <a:ext cx="28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1" name="CustomShape 6"/>
          <p:cNvSpPr/>
          <p:nvPr/>
        </p:nvSpPr>
        <p:spPr>
          <a:xfrm flipV="1">
            <a:off x="2255400" y="3353400"/>
            <a:ext cx="21348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2" name="CustomShape 7"/>
          <p:cNvSpPr/>
          <p:nvPr/>
        </p:nvSpPr>
        <p:spPr>
          <a:xfrm>
            <a:off x="4661280" y="1143000"/>
            <a:ext cx="3427200" cy="315000"/>
          </a:xfrm>
          <a:prstGeom prst="rect">
            <a:avLst/>
          </a:prstGeom>
          <a:ln>
            <a:round/>
          </a:ln>
          <a:effectLst>
            <a:outerShdw algn="br" blurRad="50800" dir="135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d-ID" sz="1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Pajak </a:t>
            </a:r>
            <a:r>
              <a:rPr b="0" lang="id-ID" sz="1479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8"/>
          <p:cNvSpPr/>
          <p:nvPr/>
        </p:nvSpPr>
        <p:spPr>
          <a:xfrm flipH="1">
            <a:off x="2464200" y="1734840"/>
            <a:ext cx="3960" cy="36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4" name="CustomShape 9"/>
          <p:cNvSpPr/>
          <p:nvPr/>
        </p:nvSpPr>
        <p:spPr>
          <a:xfrm>
            <a:off x="4255560" y="1337760"/>
            <a:ext cx="358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5" name="CustomShape 10"/>
          <p:cNvSpPr/>
          <p:nvPr/>
        </p:nvSpPr>
        <p:spPr>
          <a:xfrm>
            <a:off x="4255560" y="1801080"/>
            <a:ext cx="358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6" name="CustomShape 11"/>
          <p:cNvSpPr/>
          <p:nvPr/>
        </p:nvSpPr>
        <p:spPr>
          <a:xfrm>
            <a:off x="4041360" y="1801080"/>
            <a:ext cx="2134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7" name="CustomShape 12"/>
          <p:cNvSpPr/>
          <p:nvPr/>
        </p:nvSpPr>
        <p:spPr>
          <a:xfrm flipH="1">
            <a:off x="4256280" y="1339200"/>
            <a:ext cx="360" cy="138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8" name="CustomShape 13"/>
          <p:cNvSpPr/>
          <p:nvPr/>
        </p:nvSpPr>
        <p:spPr>
          <a:xfrm>
            <a:off x="4620240" y="1668960"/>
            <a:ext cx="3421440" cy="539640"/>
          </a:xfrm>
          <a:prstGeom prst="rect">
            <a:avLst/>
          </a:prstGeom>
          <a:ln>
            <a:round/>
          </a:ln>
          <a:effectLst>
            <a:outerShdw algn="br" blurRad="50800" dir="135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d-ID" sz="1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 masuk &amp; pungutan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d-ID" sz="1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atas cukai &amp;impor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4"/>
          <p:cNvSpPr/>
          <p:nvPr/>
        </p:nvSpPr>
        <p:spPr>
          <a:xfrm>
            <a:off x="4255560" y="2719800"/>
            <a:ext cx="358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0" name="CustomShape 15"/>
          <p:cNvSpPr/>
          <p:nvPr/>
        </p:nvSpPr>
        <p:spPr>
          <a:xfrm>
            <a:off x="4614480" y="2549880"/>
            <a:ext cx="3427200" cy="315000"/>
          </a:xfrm>
          <a:prstGeom prst="rect">
            <a:avLst/>
          </a:prstGeom>
          <a:ln>
            <a:round/>
          </a:ln>
          <a:effectLst>
            <a:outerShdw algn="br" blurRad="50800" dir="135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d-ID" sz="1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Pajak &amp; retribusi daerah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6"/>
          <p:cNvSpPr/>
          <p:nvPr/>
        </p:nvSpPr>
        <p:spPr>
          <a:xfrm>
            <a:off x="4614480" y="3124080"/>
            <a:ext cx="1856160" cy="31500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d-ID" sz="1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Pungutan Negara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7"/>
          <p:cNvSpPr/>
          <p:nvPr/>
        </p:nvSpPr>
        <p:spPr>
          <a:xfrm>
            <a:off x="4257000" y="3303000"/>
            <a:ext cx="3571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3" name="CustomShape 18"/>
          <p:cNvSpPr/>
          <p:nvPr/>
        </p:nvSpPr>
        <p:spPr>
          <a:xfrm>
            <a:off x="4041360" y="4084200"/>
            <a:ext cx="2134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4" name="CustomShape 19"/>
          <p:cNvSpPr/>
          <p:nvPr/>
        </p:nvSpPr>
        <p:spPr>
          <a:xfrm rot="5400000">
            <a:off x="3497040" y="4062240"/>
            <a:ext cx="151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5" name="CustomShape 20"/>
          <p:cNvSpPr/>
          <p:nvPr/>
        </p:nvSpPr>
        <p:spPr>
          <a:xfrm>
            <a:off x="4255560" y="4821120"/>
            <a:ext cx="4262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6" name="CustomShape 21"/>
          <p:cNvSpPr/>
          <p:nvPr/>
        </p:nvSpPr>
        <p:spPr>
          <a:xfrm>
            <a:off x="5186160" y="3568320"/>
            <a:ext cx="1642320" cy="31500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d-ID" sz="1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Iuran Tetap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2"/>
          <p:cNvSpPr/>
          <p:nvPr/>
        </p:nvSpPr>
        <p:spPr>
          <a:xfrm>
            <a:off x="5186160" y="4179240"/>
            <a:ext cx="1642320" cy="315000"/>
          </a:xfrm>
          <a:prstGeom prst="rect">
            <a:avLst/>
          </a:prstGeom>
          <a:ln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d-ID" sz="1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Iuran Produksi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3"/>
          <p:cNvSpPr/>
          <p:nvPr/>
        </p:nvSpPr>
        <p:spPr>
          <a:xfrm>
            <a:off x="7255080" y="3386520"/>
            <a:ext cx="1736280" cy="22752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Eksplorasi: $ 2/Ha/thn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4"/>
          <p:cNvSpPr/>
          <p:nvPr/>
        </p:nvSpPr>
        <p:spPr>
          <a:xfrm rot="5400000">
            <a:off x="4327560" y="3863880"/>
            <a:ext cx="8568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0" name="CustomShape 25"/>
          <p:cNvSpPr/>
          <p:nvPr/>
        </p:nvSpPr>
        <p:spPr>
          <a:xfrm flipV="1">
            <a:off x="4756680" y="3699360"/>
            <a:ext cx="42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1" name="CustomShape 26"/>
          <p:cNvSpPr/>
          <p:nvPr/>
        </p:nvSpPr>
        <p:spPr>
          <a:xfrm>
            <a:off x="7255080" y="3708720"/>
            <a:ext cx="1736280" cy="227520"/>
          </a:xfrm>
          <a:prstGeom prst="rect">
            <a:avLst/>
          </a:prstGeom>
          <a:ln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Produksi: $ 4/Ha/thn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7"/>
          <p:cNvSpPr/>
          <p:nvPr/>
        </p:nvSpPr>
        <p:spPr>
          <a:xfrm>
            <a:off x="7041240" y="3502440"/>
            <a:ext cx="21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3" name="CustomShape 28"/>
          <p:cNvSpPr/>
          <p:nvPr/>
        </p:nvSpPr>
        <p:spPr>
          <a:xfrm flipV="1">
            <a:off x="4756680" y="4293000"/>
            <a:ext cx="42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4" name="CustomShape 29"/>
          <p:cNvSpPr/>
          <p:nvPr/>
        </p:nvSpPr>
        <p:spPr>
          <a:xfrm>
            <a:off x="7041240" y="3831840"/>
            <a:ext cx="21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5" name="CustomShape 30"/>
          <p:cNvSpPr/>
          <p:nvPr/>
        </p:nvSpPr>
        <p:spPr>
          <a:xfrm>
            <a:off x="6827400" y="3700080"/>
            <a:ext cx="21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6" name="CustomShape 31"/>
          <p:cNvSpPr/>
          <p:nvPr/>
        </p:nvSpPr>
        <p:spPr>
          <a:xfrm rot="5400000">
            <a:off x="6877440" y="3666600"/>
            <a:ext cx="3294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7" name="CustomShape 32"/>
          <p:cNvSpPr/>
          <p:nvPr/>
        </p:nvSpPr>
        <p:spPr>
          <a:xfrm>
            <a:off x="7255080" y="4003560"/>
            <a:ext cx="1736280" cy="227520"/>
          </a:xfrm>
          <a:prstGeom prst="rect">
            <a:avLst/>
          </a:prstGeom>
          <a:ln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Uap: 5 % dari Harga Jual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3"/>
          <p:cNvSpPr/>
          <p:nvPr/>
        </p:nvSpPr>
        <p:spPr>
          <a:xfrm>
            <a:off x="7255080" y="4491360"/>
            <a:ext cx="1736280" cy="227520"/>
          </a:xfrm>
          <a:prstGeom prst="rect">
            <a:avLst/>
          </a:prstGeom>
          <a:ln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Listrik: 2,5% dari Harga Jual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4"/>
          <p:cNvSpPr/>
          <p:nvPr/>
        </p:nvSpPr>
        <p:spPr>
          <a:xfrm>
            <a:off x="7041240" y="4154400"/>
            <a:ext cx="21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0" name="CustomShape 35"/>
          <p:cNvSpPr/>
          <p:nvPr/>
        </p:nvSpPr>
        <p:spPr>
          <a:xfrm>
            <a:off x="7041240" y="4615920"/>
            <a:ext cx="21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1" name="CustomShape 36"/>
          <p:cNvSpPr/>
          <p:nvPr/>
        </p:nvSpPr>
        <p:spPr>
          <a:xfrm>
            <a:off x="6827400" y="4352040"/>
            <a:ext cx="21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2" name="CustomShape 37"/>
          <p:cNvSpPr/>
          <p:nvPr/>
        </p:nvSpPr>
        <p:spPr>
          <a:xfrm>
            <a:off x="7042680" y="4154400"/>
            <a:ext cx="360" cy="4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13" name="CustomShape 38"/>
          <p:cNvSpPr/>
          <p:nvPr/>
        </p:nvSpPr>
        <p:spPr>
          <a:xfrm>
            <a:off x="4683240" y="4655520"/>
            <a:ext cx="1857600" cy="315000"/>
          </a:xfrm>
          <a:prstGeom prst="rect">
            <a:avLst/>
          </a:prstGeom>
          <a:ln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d-ID" sz="1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Bonus</a:t>
            </a:r>
            <a:r>
              <a:rPr b="0" lang="id-ID" sz="10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***)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9"/>
          <p:cNvSpPr/>
          <p:nvPr/>
        </p:nvSpPr>
        <p:spPr>
          <a:xfrm>
            <a:off x="5034960" y="5576760"/>
            <a:ext cx="4012200" cy="7866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Keterangan: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9120" indent="-248760">
              <a:lnSpc>
                <a:spcPct val="100000"/>
              </a:lnSpc>
            </a:pP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*)</a:t>
            </a: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	</a:t>
            </a: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Pajak = PPh, PPN, PDRI (PPN dan PPh Impor), PPN BM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9120" indent="-248760">
              <a:lnSpc>
                <a:spcPct val="100000"/>
              </a:lnSpc>
            </a:pP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**)</a:t>
            </a: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	</a:t>
            </a: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Tarif &amp; Jenis PNBP berdasarkan PP No. 9/2012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9120" indent="-248760">
              <a:lnSpc>
                <a:spcPct val="100000"/>
              </a:lnSpc>
            </a:pP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***)</a:t>
            </a: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	</a:t>
            </a: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Pasal 5 PP No. 9/2012, Bonus adalah harga dasar data WKP dengan tarif Rp.0,-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9120" indent="-248760">
              <a:lnSpc>
                <a:spcPct val="100000"/>
              </a:lnSpc>
            </a:pP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         </a:t>
            </a:r>
            <a:r>
              <a:rPr b="0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Jenis PNBP yang saat ini telah berjalan.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0"/>
          <p:cNvSpPr/>
          <p:nvPr/>
        </p:nvSpPr>
        <p:spPr>
          <a:xfrm>
            <a:off x="3657600" y="3912480"/>
            <a:ext cx="499320" cy="2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**)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41"/>
          <p:cNvSpPr/>
          <p:nvPr/>
        </p:nvSpPr>
        <p:spPr>
          <a:xfrm>
            <a:off x="-999720" y="1219320"/>
            <a:ext cx="3200760" cy="73620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84240" rIns="84240" tIns="42120" bIns="42120" anchor="ctr"/>
          <a:p>
            <a:pPr algn="ctr">
              <a:lnSpc>
                <a:spcPct val="100000"/>
              </a:lnSpc>
            </a:pPr>
            <a:r>
              <a:rPr b="1" lang="id-ID" sz="185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WKP IPB:</a:t>
            </a:r>
            <a:endParaRPr b="0" lang="id-ID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2"/>
          <p:cNvSpPr/>
          <p:nvPr/>
        </p:nvSpPr>
        <p:spPr>
          <a:xfrm>
            <a:off x="290880" y="6246000"/>
            <a:ext cx="231480" cy="13248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318" name="CustomShape 43"/>
          <p:cNvSpPr/>
          <p:nvPr/>
        </p:nvSpPr>
        <p:spPr>
          <a:xfrm>
            <a:off x="0" y="536760"/>
            <a:ext cx="914364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PROPORSI PENERIMAAN NEGARA PENGUSAHAAN PANAS BUMI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(UU NO. 21/2014)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44"/>
          <p:cNvSpPr/>
          <p:nvPr/>
        </p:nvSpPr>
        <p:spPr>
          <a:xfrm>
            <a:off x="19440" y="52920"/>
            <a:ext cx="912420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IX. </a:t>
            </a:r>
            <a:r>
              <a:rPr b="1" lang="id-ID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5"/>
          <p:cNvSpPr/>
          <p:nvPr/>
        </p:nvSpPr>
        <p:spPr>
          <a:xfrm>
            <a:off x="2755080" y="5059080"/>
            <a:ext cx="1428480" cy="5770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Bonus Produksi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46"/>
          <p:cNvSpPr/>
          <p:nvPr/>
        </p:nvSpPr>
        <p:spPr>
          <a:xfrm>
            <a:off x="2470680" y="5351760"/>
            <a:ext cx="28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914400" y="465120"/>
            <a:ext cx="8229240" cy="731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RI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GA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RA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KA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PAJ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AK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BID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(PP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NO.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HU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20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51640" y="1365120"/>
            <a:ext cx="8892000" cy="450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Jenis PNBP di bidang panas bumi antara lain: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228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Penerimaan dari iuran tetap, yaitu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2160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Iuran eksplorasi panas bumi sebesar US$ 2/Ha/Tahun, dan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2160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Iuran operasi produksi panas bumi sebesar US$ 4/Ha/Tahun.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228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Penerimaan iuran produksi/royalti untuk IUP 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2160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Uap sebesar 5% dari harga jual/kWh; dan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2160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Listrik sebesar 2,5% dari harga jual/kWh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228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Jasa pelayanan pencetakan peta informasi wilayah kerja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2286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Peta informasi ukuran A0 sebesar Rp. 2.500.000,00/Lembar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2286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Peta informasi ukuran A1 sebesar Rp. 1.750.000,00/Lembar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2286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Peta informasi ukuran A3 sebesar Rp. 1.000.000,00/Lembar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2286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Peta informasi ukuran A4 sebesar Rp. 2.000.000,00/3 Lembar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228600">
              <a:lnSpc>
                <a:spcPct val="100000"/>
              </a:lnSpc>
              <a:buClr>
                <a:srgbClr val="000000"/>
              </a:buClr>
              <a:buFont typeface="Arial"/>
              <a:buChar char="−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Peta digital wilayah pertambangan sebesar Rp. 3.000.000,00/Keping Cakram Digital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Penerimaan dari harga data wilayah kerja pengusahaan panas bumi yang dihitung berdasarkan rumus :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	</a:t>
            </a:r>
            <a:r>
              <a:rPr b="1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	</a:t>
            </a:r>
            <a:r>
              <a:rPr b="1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HDf  = Hdte x Fa x Fb x Fc x Fd</a:t>
            </a: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 ,  dimana: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HDf   = Harga Dasar Data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Hdte  = Harga Survei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Fa      = Faktor akurasi Data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Fb      = Faktor Cadangan Terduga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Fc      = Faktor Kelengkapan Infrastruktur Jalan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Fd      = Faktor Kebutuhan Listrik Produksi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0" y="52920"/>
            <a:ext cx="914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IX. </a:t>
            </a:r>
            <a:r>
              <a:rPr b="1" lang="id-ID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0"/>
            <a:ext cx="861012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1259640" y="900720"/>
            <a:ext cx="66243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Penetapan Wilayah Penugasan Survei Pendahuluan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2367720" y="1455840"/>
            <a:ext cx="5028840" cy="2280600"/>
          </a:xfrm>
          <a:prstGeom prst="rect">
            <a:avLst/>
          </a:prstGeom>
          <a:noFill/>
          <a:ln w="3816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Kriteria Wilayah Penugasan Survei Pendahuluan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Permen ESDM 02/09 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Mempunyai potensi panas bumi besar dan/atau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kebutuhan listrik tinggi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Wilayah Potensi panas bumi yang telah mempunyai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infrastruktur serta jaringan transmisi nasional yang memadai; atau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3"/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Wilayah tertinggal (frontier/remote area ) yang secara potensi dan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teknis apabila dikembangkan potensi panas bumi di daerah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tersebut akan membawa </a:t>
            </a:r>
            <a:r>
              <a:rPr b="0" i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multiplier effect </a:t>
            </a: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yang signifikan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4120200" y="5029560"/>
            <a:ext cx="1752120" cy="730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Menteri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Menetapkan Wilayah Penugasan 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4044240" y="3906720"/>
            <a:ext cx="1752120" cy="730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Dirjen Menyiapkan Wilayah Penugasan 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4745880" y="5828400"/>
            <a:ext cx="364680" cy="210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4745880" y="7000200"/>
            <a:ext cx="364680" cy="208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8"/>
          <p:cNvSpPr/>
          <p:nvPr/>
        </p:nvSpPr>
        <p:spPr>
          <a:xfrm>
            <a:off x="6447600" y="3906720"/>
            <a:ext cx="1752120" cy="730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Badan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Geologi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5811120" y="4134960"/>
            <a:ext cx="609120" cy="347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0"/>
          <p:cNvSpPr/>
          <p:nvPr/>
        </p:nvSpPr>
        <p:spPr>
          <a:xfrm>
            <a:off x="1728000" y="3908520"/>
            <a:ext cx="1599840" cy="111096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Bisa diusulkan gubernur,bupati/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walikota/BU untuk dilakukan 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11"/>
          <p:cNvSpPr/>
          <p:nvPr/>
        </p:nvSpPr>
        <p:spPr>
          <a:xfrm>
            <a:off x="3434400" y="7281000"/>
            <a:ext cx="3048120" cy="360"/>
          </a:xfrm>
          <a:prstGeom prst="line">
            <a:avLst/>
          </a:prstGeom>
          <a:ln w="3816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2"/>
          <p:cNvSpPr/>
          <p:nvPr/>
        </p:nvSpPr>
        <p:spPr>
          <a:xfrm flipH="1">
            <a:off x="3434400" y="7280640"/>
            <a:ext cx="2880" cy="3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206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3"/>
          <p:cNvSpPr/>
          <p:nvPr/>
        </p:nvSpPr>
        <p:spPr>
          <a:xfrm flipH="1">
            <a:off x="6481800" y="7280640"/>
            <a:ext cx="1080" cy="3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206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4"/>
          <p:cNvSpPr/>
          <p:nvPr/>
        </p:nvSpPr>
        <p:spPr>
          <a:xfrm>
            <a:off x="2444040" y="7837560"/>
            <a:ext cx="1904760" cy="730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Pengumuman melalui  media cetak, elektronik &amp; media lain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5796720" y="7837560"/>
            <a:ext cx="1904760" cy="730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Promosi di forum nasional &amp; Internasional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6"/>
          <p:cNvSpPr/>
          <p:nvPr/>
        </p:nvSpPr>
        <p:spPr>
          <a:xfrm>
            <a:off x="4730040" y="3702240"/>
            <a:ext cx="364680" cy="208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17"/>
          <p:cNvSpPr/>
          <p:nvPr/>
        </p:nvSpPr>
        <p:spPr>
          <a:xfrm>
            <a:off x="3480480" y="4080960"/>
            <a:ext cx="487080" cy="40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8"/>
          <p:cNvSpPr/>
          <p:nvPr/>
        </p:nvSpPr>
        <p:spPr>
          <a:xfrm>
            <a:off x="4730040" y="4699440"/>
            <a:ext cx="364680" cy="208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9"/>
          <p:cNvSpPr/>
          <p:nvPr/>
        </p:nvSpPr>
        <p:spPr>
          <a:xfrm>
            <a:off x="4120200" y="6198840"/>
            <a:ext cx="1752120" cy="731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Dirjen Menawarkan Wilayah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0"/>
          <p:cNvSpPr/>
          <p:nvPr/>
        </p:nvSpPr>
        <p:spPr>
          <a:xfrm>
            <a:off x="1115640" y="52920"/>
            <a:ext cx="75603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IX. </a:t>
            </a:r>
            <a:r>
              <a:rPr b="1" lang="id-ID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-3240" y="44640"/>
            <a:ext cx="9140400" cy="961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0" y="404640"/>
            <a:ext cx="9143640" cy="4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PROSES PENUGASAN SURVEI PENDAHULUAN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0" y="692640"/>
            <a:ext cx="9143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(Berdasarkan Permen ESDM No. 02/2009)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0" y="5267160"/>
            <a:ext cx="9123120" cy="91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5"/>
          <p:cNvSpPr/>
          <p:nvPr/>
        </p:nvSpPr>
        <p:spPr>
          <a:xfrm>
            <a:off x="4680" y="4225320"/>
            <a:ext cx="9143640" cy="104148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6"/>
          <p:cNvSpPr/>
          <p:nvPr/>
        </p:nvSpPr>
        <p:spPr>
          <a:xfrm>
            <a:off x="4680" y="3183480"/>
            <a:ext cx="9143640" cy="1041480"/>
          </a:xfrm>
          <a:prstGeom prst="rect">
            <a:avLst/>
          </a:prstGeom>
          <a:solidFill>
            <a:srgbClr val="ab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7"/>
          <p:cNvSpPr/>
          <p:nvPr/>
        </p:nvSpPr>
        <p:spPr>
          <a:xfrm>
            <a:off x="0" y="2026800"/>
            <a:ext cx="9143640" cy="115632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8"/>
          <p:cNvSpPr/>
          <p:nvPr/>
        </p:nvSpPr>
        <p:spPr>
          <a:xfrm>
            <a:off x="14400" y="1042200"/>
            <a:ext cx="9129240" cy="9565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9"/>
          <p:cNvSpPr/>
          <p:nvPr/>
        </p:nvSpPr>
        <p:spPr>
          <a:xfrm>
            <a:off x="-3240" y="1028160"/>
            <a:ext cx="9143640" cy="5904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0"/>
          <p:cNvSpPr/>
          <p:nvPr/>
        </p:nvSpPr>
        <p:spPr>
          <a:xfrm>
            <a:off x="-100080" y="2333520"/>
            <a:ext cx="1090080" cy="37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MESDM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1"/>
          <p:cNvSpPr/>
          <p:nvPr/>
        </p:nvSpPr>
        <p:spPr>
          <a:xfrm>
            <a:off x="36360" y="4225320"/>
            <a:ext cx="877680" cy="78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Pemda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Prov/Kab/Kota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2"/>
          <p:cNvSpPr/>
          <p:nvPr/>
        </p:nvSpPr>
        <p:spPr>
          <a:xfrm>
            <a:off x="119160" y="5482800"/>
            <a:ext cx="699840" cy="52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Badan Usaha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13"/>
          <p:cNvSpPr/>
          <p:nvPr/>
        </p:nvSpPr>
        <p:spPr>
          <a:xfrm>
            <a:off x="1447920" y="1198800"/>
            <a:ext cx="1012320" cy="42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Usulan 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Wil.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14"/>
          <p:cNvSpPr/>
          <p:nvPr/>
        </p:nvSpPr>
        <p:spPr>
          <a:xfrm>
            <a:off x="918000" y="1014120"/>
            <a:ext cx="633600" cy="63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Potensi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Panas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15"/>
          <p:cNvSpPr/>
          <p:nvPr/>
        </p:nvSpPr>
        <p:spPr>
          <a:xfrm>
            <a:off x="876240" y="2026440"/>
            <a:ext cx="360" cy="423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6"/>
          <p:cNvSpPr/>
          <p:nvPr/>
        </p:nvSpPr>
        <p:spPr>
          <a:xfrm>
            <a:off x="1591920" y="2041920"/>
            <a:ext cx="5040" cy="426708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7"/>
          <p:cNvSpPr/>
          <p:nvPr/>
        </p:nvSpPr>
        <p:spPr>
          <a:xfrm>
            <a:off x="1730520" y="1671480"/>
            <a:ext cx="45828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(S-1)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8"/>
          <p:cNvSpPr/>
          <p:nvPr/>
        </p:nvSpPr>
        <p:spPr>
          <a:xfrm>
            <a:off x="993960" y="1673280"/>
            <a:ext cx="45828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(S-0)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9"/>
          <p:cNvSpPr/>
          <p:nvPr/>
        </p:nvSpPr>
        <p:spPr>
          <a:xfrm>
            <a:off x="4114800" y="993960"/>
            <a:ext cx="137124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STADIUM (S-X)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0"/>
          <p:cNvSpPr/>
          <p:nvPr/>
        </p:nvSpPr>
        <p:spPr>
          <a:xfrm>
            <a:off x="60480" y="4296600"/>
            <a:ext cx="701280" cy="37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1"/>
          <p:cNvSpPr/>
          <p:nvPr/>
        </p:nvSpPr>
        <p:spPr>
          <a:xfrm flipH="1" flipV="1">
            <a:off x="18720" y="1052640"/>
            <a:ext cx="857520" cy="94608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22"/>
          <p:cNvSpPr/>
          <p:nvPr/>
        </p:nvSpPr>
        <p:spPr>
          <a:xfrm>
            <a:off x="876240" y="1017000"/>
            <a:ext cx="360" cy="9954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23"/>
          <p:cNvSpPr/>
          <p:nvPr/>
        </p:nvSpPr>
        <p:spPr>
          <a:xfrm>
            <a:off x="1596960" y="1235520"/>
            <a:ext cx="7526160" cy="3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4"/>
          <p:cNvSpPr/>
          <p:nvPr/>
        </p:nvSpPr>
        <p:spPr>
          <a:xfrm>
            <a:off x="1591920" y="1024920"/>
            <a:ext cx="360" cy="9954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25"/>
          <p:cNvSpPr/>
          <p:nvPr/>
        </p:nvSpPr>
        <p:spPr>
          <a:xfrm>
            <a:off x="2286000" y="1230840"/>
            <a:ext cx="360" cy="8049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6"/>
          <p:cNvSpPr/>
          <p:nvPr/>
        </p:nvSpPr>
        <p:spPr>
          <a:xfrm>
            <a:off x="3120840" y="1230840"/>
            <a:ext cx="360" cy="8049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7"/>
          <p:cNvSpPr/>
          <p:nvPr/>
        </p:nvSpPr>
        <p:spPr>
          <a:xfrm>
            <a:off x="0" y="1031040"/>
            <a:ext cx="9137160" cy="51541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8"/>
          <p:cNvSpPr/>
          <p:nvPr/>
        </p:nvSpPr>
        <p:spPr>
          <a:xfrm>
            <a:off x="12600" y="1686960"/>
            <a:ext cx="65520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Instansi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9"/>
          <p:cNvSpPr/>
          <p:nvPr/>
        </p:nvSpPr>
        <p:spPr>
          <a:xfrm>
            <a:off x="232560" y="1014120"/>
            <a:ext cx="6750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Potensi/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Stadium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Line 30"/>
          <p:cNvSpPr/>
          <p:nvPr/>
        </p:nvSpPr>
        <p:spPr>
          <a:xfrm>
            <a:off x="4027320" y="1232640"/>
            <a:ext cx="360" cy="8046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1"/>
          <p:cNvSpPr/>
          <p:nvPr/>
        </p:nvSpPr>
        <p:spPr>
          <a:xfrm>
            <a:off x="2320920" y="1214280"/>
            <a:ext cx="813960" cy="42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Penyiapan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Wil.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2"/>
          <p:cNvSpPr/>
          <p:nvPr/>
        </p:nvSpPr>
        <p:spPr>
          <a:xfrm>
            <a:off x="3144960" y="1214280"/>
            <a:ext cx="893520" cy="42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Penetapan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Wil.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3"/>
          <p:cNvSpPr/>
          <p:nvPr/>
        </p:nvSpPr>
        <p:spPr>
          <a:xfrm>
            <a:off x="3951360" y="1214280"/>
            <a:ext cx="1058400" cy="42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Pengumuman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Wil.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34"/>
          <p:cNvSpPr/>
          <p:nvPr/>
        </p:nvSpPr>
        <p:spPr>
          <a:xfrm>
            <a:off x="4900320" y="1235520"/>
            <a:ext cx="360" cy="8049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5"/>
          <p:cNvSpPr/>
          <p:nvPr/>
        </p:nvSpPr>
        <p:spPr>
          <a:xfrm>
            <a:off x="5573880" y="1214280"/>
            <a:ext cx="1095120" cy="42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Permohonan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Line 36"/>
          <p:cNvSpPr/>
          <p:nvPr/>
        </p:nvSpPr>
        <p:spPr>
          <a:xfrm>
            <a:off x="6522840" y="1240200"/>
            <a:ext cx="360" cy="8049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7"/>
          <p:cNvSpPr/>
          <p:nvPr/>
        </p:nvSpPr>
        <p:spPr>
          <a:xfrm>
            <a:off x="6391440" y="1248120"/>
            <a:ext cx="1058400" cy="25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Evaluasi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38"/>
          <p:cNvSpPr/>
          <p:nvPr/>
        </p:nvSpPr>
        <p:spPr>
          <a:xfrm>
            <a:off x="7343640" y="1240200"/>
            <a:ext cx="360" cy="8049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9"/>
          <p:cNvSpPr/>
          <p:nvPr/>
        </p:nvSpPr>
        <p:spPr>
          <a:xfrm>
            <a:off x="1596960" y="4299840"/>
            <a:ext cx="688680" cy="497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Usulan Wil.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0"/>
          <p:cNvSpPr/>
          <p:nvPr/>
        </p:nvSpPr>
        <p:spPr>
          <a:xfrm>
            <a:off x="2438280" y="3209760"/>
            <a:ext cx="636120" cy="967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Penyiapan Wil. PSP berkoordinasi dengan badan Geologi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Line 41"/>
          <p:cNvSpPr/>
          <p:nvPr/>
        </p:nvSpPr>
        <p:spPr>
          <a:xfrm>
            <a:off x="2286000" y="4547520"/>
            <a:ext cx="75960" cy="360"/>
          </a:xfrm>
          <a:prstGeom prst="line">
            <a:avLst/>
          </a:prstGeom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2"/>
          <p:cNvSpPr/>
          <p:nvPr/>
        </p:nvSpPr>
        <p:spPr>
          <a:xfrm>
            <a:off x="3259080" y="2141280"/>
            <a:ext cx="696600" cy="41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Penetapan Wil.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3"/>
          <p:cNvSpPr/>
          <p:nvPr/>
        </p:nvSpPr>
        <p:spPr>
          <a:xfrm>
            <a:off x="3209760" y="2777040"/>
            <a:ext cx="793440" cy="331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Wil.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4"/>
          <p:cNvSpPr/>
          <p:nvPr/>
        </p:nvSpPr>
        <p:spPr>
          <a:xfrm rot="5400000">
            <a:off x="3495240" y="2665080"/>
            <a:ext cx="22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5"/>
          <p:cNvSpPr/>
          <p:nvPr/>
        </p:nvSpPr>
        <p:spPr>
          <a:xfrm>
            <a:off x="4003560" y="2943000"/>
            <a:ext cx="158400" cy="78120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6"/>
          <p:cNvSpPr/>
          <p:nvPr/>
        </p:nvSpPr>
        <p:spPr>
          <a:xfrm>
            <a:off x="1552680" y="5500080"/>
            <a:ext cx="704520" cy="45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Usulan Wil.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7"/>
          <p:cNvSpPr/>
          <p:nvPr/>
        </p:nvSpPr>
        <p:spPr>
          <a:xfrm flipV="1">
            <a:off x="2257560" y="3704400"/>
            <a:ext cx="104400" cy="2024640"/>
          </a:xfrm>
          <a:prstGeom prst="bentConnector2">
            <a:avLst/>
          </a:pr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8"/>
          <p:cNvSpPr/>
          <p:nvPr/>
        </p:nvSpPr>
        <p:spPr>
          <a:xfrm>
            <a:off x="873000" y="2293200"/>
            <a:ext cx="720360" cy="419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Potensi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Line 49"/>
          <p:cNvSpPr/>
          <p:nvPr/>
        </p:nvSpPr>
        <p:spPr>
          <a:xfrm>
            <a:off x="2286000" y="2037240"/>
            <a:ext cx="360" cy="426888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50"/>
          <p:cNvSpPr/>
          <p:nvPr/>
        </p:nvSpPr>
        <p:spPr>
          <a:xfrm>
            <a:off x="3112920" y="2009520"/>
            <a:ext cx="1440" cy="425916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51"/>
          <p:cNvSpPr/>
          <p:nvPr/>
        </p:nvSpPr>
        <p:spPr>
          <a:xfrm>
            <a:off x="4038480" y="1992240"/>
            <a:ext cx="4680" cy="428292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52"/>
          <p:cNvSpPr/>
          <p:nvPr/>
        </p:nvSpPr>
        <p:spPr>
          <a:xfrm>
            <a:off x="4905360" y="2027880"/>
            <a:ext cx="360" cy="428112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53"/>
          <p:cNvSpPr/>
          <p:nvPr/>
        </p:nvSpPr>
        <p:spPr>
          <a:xfrm>
            <a:off x="6529320" y="2034360"/>
            <a:ext cx="4680" cy="427464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4"/>
          <p:cNvSpPr/>
          <p:nvPr/>
        </p:nvSpPr>
        <p:spPr>
          <a:xfrm>
            <a:off x="7334280" y="1220400"/>
            <a:ext cx="894960" cy="42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Penerbitan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SK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Line 55"/>
          <p:cNvSpPr/>
          <p:nvPr/>
        </p:nvSpPr>
        <p:spPr>
          <a:xfrm>
            <a:off x="7338960" y="2026440"/>
            <a:ext cx="4680" cy="427968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56"/>
          <p:cNvSpPr/>
          <p:nvPr/>
        </p:nvSpPr>
        <p:spPr>
          <a:xfrm>
            <a:off x="8167680" y="1246680"/>
            <a:ext cx="360" cy="8046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57"/>
          <p:cNvSpPr/>
          <p:nvPr/>
        </p:nvSpPr>
        <p:spPr>
          <a:xfrm>
            <a:off x="8157960" y="2026440"/>
            <a:ext cx="360" cy="424224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8"/>
          <p:cNvSpPr/>
          <p:nvPr/>
        </p:nvSpPr>
        <p:spPr>
          <a:xfrm>
            <a:off x="8161200" y="1211040"/>
            <a:ext cx="961560" cy="42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Pelaksanaan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59"/>
          <p:cNvSpPr/>
          <p:nvPr/>
        </p:nvSpPr>
        <p:spPr>
          <a:xfrm>
            <a:off x="2494080" y="1671480"/>
            <a:ext cx="45828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(S-2)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60"/>
          <p:cNvSpPr/>
          <p:nvPr/>
        </p:nvSpPr>
        <p:spPr>
          <a:xfrm>
            <a:off x="3336840" y="1682280"/>
            <a:ext cx="45828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(S-3)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1"/>
          <p:cNvSpPr/>
          <p:nvPr/>
        </p:nvSpPr>
        <p:spPr>
          <a:xfrm>
            <a:off x="4259160" y="1670040"/>
            <a:ext cx="45828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(S-4)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2"/>
          <p:cNvSpPr/>
          <p:nvPr/>
        </p:nvSpPr>
        <p:spPr>
          <a:xfrm>
            <a:off x="5102280" y="1676160"/>
            <a:ext cx="45828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(S-5)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63"/>
          <p:cNvSpPr/>
          <p:nvPr/>
        </p:nvSpPr>
        <p:spPr>
          <a:xfrm>
            <a:off x="5899320" y="1673280"/>
            <a:ext cx="45828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(S-6)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4"/>
          <p:cNvSpPr/>
          <p:nvPr/>
        </p:nvSpPr>
        <p:spPr>
          <a:xfrm>
            <a:off x="6691320" y="1682280"/>
            <a:ext cx="45828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(S-7)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65"/>
          <p:cNvSpPr/>
          <p:nvPr/>
        </p:nvSpPr>
        <p:spPr>
          <a:xfrm>
            <a:off x="7547040" y="1682280"/>
            <a:ext cx="45828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(S-8)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6"/>
          <p:cNvSpPr/>
          <p:nvPr/>
        </p:nvSpPr>
        <p:spPr>
          <a:xfrm flipH="1" rot="16200000">
            <a:off x="-115560" y="4062240"/>
            <a:ext cx="3015360" cy="318600"/>
          </a:xfrm>
          <a:prstGeom prst="bentConnector2">
            <a:avLst/>
          </a:pr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67"/>
          <p:cNvSpPr/>
          <p:nvPr/>
        </p:nvSpPr>
        <p:spPr>
          <a:xfrm>
            <a:off x="1243080" y="4532400"/>
            <a:ext cx="37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8"/>
          <p:cNvSpPr/>
          <p:nvPr/>
        </p:nvSpPr>
        <p:spPr>
          <a:xfrm>
            <a:off x="-46080" y="3498120"/>
            <a:ext cx="941040" cy="374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Dirjen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9"/>
          <p:cNvSpPr/>
          <p:nvPr/>
        </p:nvSpPr>
        <p:spPr>
          <a:xfrm>
            <a:off x="7238880" y="2482560"/>
            <a:ext cx="304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70"/>
          <p:cNvSpPr/>
          <p:nvPr/>
        </p:nvSpPr>
        <p:spPr>
          <a:xfrm>
            <a:off x="6348240" y="2559960"/>
            <a:ext cx="174600" cy="360"/>
          </a:xfrm>
          <a:prstGeom prst="line">
            <a:avLst/>
          </a:prstGeom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1"/>
          <p:cNvSpPr/>
          <p:nvPr/>
        </p:nvSpPr>
        <p:spPr>
          <a:xfrm>
            <a:off x="4162320" y="3481200"/>
            <a:ext cx="685440" cy="486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Pengumuman Wil.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2"/>
          <p:cNvSpPr/>
          <p:nvPr/>
        </p:nvSpPr>
        <p:spPr>
          <a:xfrm>
            <a:off x="5802480" y="5564880"/>
            <a:ext cx="617040" cy="52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Permohonan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3"/>
          <p:cNvSpPr/>
          <p:nvPr/>
        </p:nvSpPr>
        <p:spPr>
          <a:xfrm>
            <a:off x="6253200" y="3499560"/>
            <a:ext cx="761760" cy="24264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Ditolak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4"/>
          <p:cNvSpPr/>
          <p:nvPr/>
        </p:nvSpPr>
        <p:spPr>
          <a:xfrm>
            <a:off x="7543800" y="2296440"/>
            <a:ext cx="533160" cy="371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5"/>
          <p:cNvSpPr/>
          <p:nvPr/>
        </p:nvSpPr>
        <p:spPr>
          <a:xfrm>
            <a:off x="8229600" y="5490720"/>
            <a:ext cx="893520" cy="64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Pelaksanaan PSP : Survei  3G (Dapat lebih detil)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76"/>
          <p:cNvSpPr/>
          <p:nvPr/>
        </p:nvSpPr>
        <p:spPr>
          <a:xfrm>
            <a:off x="6719760" y="3609720"/>
            <a:ext cx="518760" cy="37188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7"/>
          <p:cNvSpPr/>
          <p:nvPr/>
        </p:nvSpPr>
        <p:spPr>
          <a:xfrm>
            <a:off x="6897600" y="2243880"/>
            <a:ext cx="761760" cy="3942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Diterima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78"/>
          <p:cNvSpPr/>
          <p:nvPr/>
        </p:nvSpPr>
        <p:spPr>
          <a:xfrm flipH="1" rot="16200000">
            <a:off x="6446160" y="4032360"/>
            <a:ext cx="3145680" cy="418680"/>
          </a:xfrm>
          <a:prstGeom prst="bentConnector2">
            <a:avLst/>
          </a:pr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79"/>
          <p:cNvSpPr/>
          <p:nvPr/>
        </p:nvSpPr>
        <p:spPr>
          <a:xfrm flipV="1" rot="16200000">
            <a:off x="6598800" y="3144960"/>
            <a:ext cx="1298880" cy="288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80"/>
          <p:cNvSpPr/>
          <p:nvPr/>
        </p:nvSpPr>
        <p:spPr>
          <a:xfrm>
            <a:off x="5726160" y="2310480"/>
            <a:ext cx="761760" cy="508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Persetujuan / Penolakan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1"/>
          <p:cNvSpPr/>
          <p:nvPr/>
        </p:nvSpPr>
        <p:spPr>
          <a:xfrm flipV="1" rot="16200000">
            <a:off x="4736160" y="4188960"/>
            <a:ext cx="2745720" cy="43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2"/>
          <p:cNvSpPr/>
          <p:nvPr/>
        </p:nvSpPr>
        <p:spPr>
          <a:xfrm flipH="1" rot="16200000">
            <a:off x="6230520" y="2862000"/>
            <a:ext cx="1050840" cy="444240"/>
          </a:xfrm>
          <a:prstGeom prst="bentConnector3">
            <a:avLst>
              <a:gd name="adj1" fmla="val -750"/>
            </a:avLst>
          </a:pr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83"/>
          <p:cNvSpPr/>
          <p:nvPr/>
        </p:nvSpPr>
        <p:spPr>
          <a:xfrm flipV="1" rot="10800000">
            <a:off x="6719760" y="5824800"/>
            <a:ext cx="299520" cy="202932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84"/>
          <p:cNvSpPr/>
          <p:nvPr/>
        </p:nvSpPr>
        <p:spPr>
          <a:xfrm flipH="1" rot="16200000">
            <a:off x="3799800" y="4673160"/>
            <a:ext cx="1857240" cy="447480"/>
          </a:xfrm>
          <a:prstGeom prst="bentConnector2">
            <a:avLst/>
          </a:pr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85"/>
          <p:cNvSpPr/>
          <p:nvPr/>
        </p:nvSpPr>
        <p:spPr>
          <a:xfrm flipV="1">
            <a:off x="3075120" y="2347560"/>
            <a:ext cx="183960" cy="134568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6"/>
          <p:cNvSpPr/>
          <p:nvPr/>
        </p:nvSpPr>
        <p:spPr>
          <a:xfrm>
            <a:off x="1219320" y="3704400"/>
            <a:ext cx="3045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87"/>
          <p:cNvSpPr/>
          <p:nvPr/>
        </p:nvSpPr>
        <p:spPr>
          <a:xfrm>
            <a:off x="1589040" y="3406680"/>
            <a:ext cx="696600" cy="497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Usulan Wil.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8"/>
          <p:cNvSpPr/>
          <p:nvPr/>
        </p:nvSpPr>
        <p:spPr>
          <a:xfrm>
            <a:off x="2286000" y="3654720"/>
            <a:ext cx="151920" cy="3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89"/>
          <p:cNvSpPr/>
          <p:nvPr/>
        </p:nvSpPr>
        <p:spPr>
          <a:xfrm>
            <a:off x="4952880" y="3555360"/>
            <a:ext cx="609120" cy="371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Peta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0"/>
          <p:cNvSpPr/>
          <p:nvPr/>
        </p:nvSpPr>
        <p:spPr>
          <a:xfrm>
            <a:off x="4753080" y="1231200"/>
            <a:ext cx="109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Permohonan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1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Pencetakan Peta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91"/>
          <p:cNvSpPr/>
          <p:nvPr/>
        </p:nvSpPr>
        <p:spPr>
          <a:xfrm>
            <a:off x="5715000" y="1992240"/>
            <a:ext cx="360" cy="428112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92"/>
          <p:cNvSpPr/>
          <p:nvPr/>
        </p:nvSpPr>
        <p:spPr>
          <a:xfrm>
            <a:off x="5715000" y="1235520"/>
            <a:ext cx="360" cy="8049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93"/>
          <p:cNvSpPr/>
          <p:nvPr/>
        </p:nvSpPr>
        <p:spPr>
          <a:xfrm>
            <a:off x="4952880" y="5564880"/>
            <a:ext cx="617040" cy="52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id-ID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Permohonan  Pencetakan Peta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94"/>
          <p:cNvSpPr/>
          <p:nvPr/>
        </p:nvSpPr>
        <p:spPr>
          <a:xfrm flipV="1" rot="16200000">
            <a:off x="4440600" y="4744080"/>
            <a:ext cx="163692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95"/>
          <p:cNvSpPr/>
          <p:nvPr/>
        </p:nvSpPr>
        <p:spPr>
          <a:xfrm>
            <a:off x="5562720" y="3741480"/>
            <a:ext cx="239400" cy="208368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96"/>
          <p:cNvSpPr/>
          <p:nvPr/>
        </p:nvSpPr>
        <p:spPr>
          <a:xfrm>
            <a:off x="8400960" y="1676160"/>
            <a:ext cx="45828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(S-9)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97"/>
          <p:cNvSpPr/>
          <p:nvPr/>
        </p:nvSpPr>
        <p:spPr>
          <a:xfrm>
            <a:off x="762120" y="52920"/>
            <a:ext cx="75603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IX. </a:t>
            </a:r>
            <a:r>
              <a:rPr b="1" lang="id-ID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189000"/>
            <a:ext cx="9143640" cy="936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YARA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 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PENU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GASA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SURV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 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PEND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AHUL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UAN 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(PSP)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(Berda</a:t>
            </a:r>
            <a:r>
              <a:rPr b="0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sarkan </a:t>
            </a:r>
            <a:r>
              <a:rPr b="0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Perme</a:t>
            </a:r>
            <a:r>
              <a:rPr b="0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ESDM </a:t>
            </a:r>
            <a:r>
              <a:rPr b="0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 </a:t>
            </a:r>
            <a:r>
              <a:rPr b="0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Tahun </a:t>
            </a:r>
            <a:r>
              <a:rPr b="0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2009)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85800" y="1371600"/>
            <a:ext cx="7467120" cy="4373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1. Peta wilayah penugasan SP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2. Persyaratan Administratif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a. Identitas pemohon/akte pendirian perusahaan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b. Profil perusahaan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c. NPWP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3.Persyaraatan Teknis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a. Rencana teknis kegiatan selama SP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b. Kemampuan teknis operasional di bid. Panas bumi                         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c. Mempunyai tenaga ahli dibidang Pabum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4. Persyaratan keuangan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a. Rencana kerja dan anggaran biaya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b. Bukti kepemilikan dana untuk SP dlm  bentuk garansi 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   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bank, deposito atau dana hutang siap pakai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0" y="52920"/>
            <a:ext cx="914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ix. </a:t>
            </a:r>
            <a:r>
              <a:rPr b="1" lang="id-ID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133720" y="836640"/>
            <a:ext cx="1371240" cy="344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Badan Usaha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371600" y="1310760"/>
            <a:ext cx="2925720" cy="51768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Permohonan Peta Wilayah SP kepada Dirjen EBTKE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371600" y="6172200"/>
            <a:ext cx="2925720" cy="51768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Kepala BKPM mengeluarkan SK Penugasan 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188720" y="4800600"/>
            <a:ext cx="3230640" cy="51768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Dirjen EBTKE memberikan rekomendasi kepada BKPM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371600" y="3255480"/>
            <a:ext cx="2925720" cy="51768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Permohonan SP kepada Kepala BKPM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1371600" y="2604240"/>
            <a:ext cx="2925720" cy="51768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Badan Usaha menerima Peta Wilayah 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4521240" y="6291360"/>
            <a:ext cx="1371240" cy="344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Selesai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1981080" y="5486400"/>
            <a:ext cx="1645560" cy="517680"/>
          </a:xfrm>
          <a:prstGeom prst="diamond">
            <a:avLst/>
          </a:prstGeom>
          <a:solidFill>
            <a:srgbClr val="ffff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Disetujui?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1998360" y="1945440"/>
            <a:ext cx="1645560" cy="517680"/>
          </a:xfrm>
          <a:prstGeom prst="diamond">
            <a:avLst/>
          </a:prstGeom>
          <a:solidFill>
            <a:srgbClr val="ffff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Disetujui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 rot="5400000">
            <a:off x="2733480" y="1239120"/>
            <a:ext cx="173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1"/>
          <p:cNvSpPr/>
          <p:nvPr/>
        </p:nvSpPr>
        <p:spPr>
          <a:xfrm rot="5400000">
            <a:off x="2733480" y="3182400"/>
            <a:ext cx="173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2"/>
          <p:cNvSpPr/>
          <p:nvPr/>
        </p:nvSpPr>
        <p:spPr>
          <a:xfrm rot="5400000">
            <a:off x="2734200" y="4733640"/>
            <a:ext cx="17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3"/>
          <p:cNvSpPr/>
          <p:nvPr/>
        </p:nvSpPr>
        <p:spPr>
          <a:xfrm rot="5400000">
            <a:off x="2733480" y="6105960"/>
            <a:ext cx="173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4"/>
          <p:cNvSpPr/>
          <p:nvPr/>
        </p:nvSpPr>
        <p:spPr>
          <a:xfrm rot="5400000">
            <a:off x="2734200" y="5419440"/>
            <a:ext cx="17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5"/>
          <p:cNvSpPr/>
          <p:nvPr/>
        </p:nvSpPr>
        <p:spPr>
          <a:xfrm rot="5400000">
            <a:off x="2733480" y="2534400"/>
            <a:ext cx="173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6"/>
          <p:cNvSpPr/>
          <p:nvPr/>
        </p:nvSpPr>
        <p:spPr>
          <a:xfrm rot="5400000">
            <a:off x="2732760" y="1914120"/>
            <a:ext cx="17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7"/>
          <p:cNvSpPr/>
          <p:nvPr/>
        </p:nvSpPr>
        <p:spPr>
          <a:xfrm rot="10800000">
            <a:off x="2057400" y="2205720"/>
            <a:ext cx="13712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8"/>
          <p:cNvSpPr/>
          <p:nvPr/>
        </p:nvSpPr>
        <p:spPr>
          <a:xfrm rot="10800000">
            <a:off x="2057400" y="5716440"/>
            <a:ext cx="13712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9"/>
          <p:cNvSpPr/>
          <p:nvPr/>
        </p:nvSpPr>
        <p:spPr>
          <a:xfrm>
            <a:off x="685800" y="1061640"/>
            <a:ext cx="17280" cy="465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0"/>
          <p:cNvSpPr/>
          <p:nvPr/>
        </p:nvSpPr>
        <p:spPr>
          <a:xfrm>
            <a:off x="703440" y="1064520"/>
            <a:ext cx="13712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1"/>
          <p:cNvSpPr/>
          <p:nvPr/>
        </p:nvSpPr>
        <p:spPr>
          <a:xfrm>
            <a:off x="533520" y="1945440"/>
            <a:ext cx="1523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Tidak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2"/>
          <p:cNvSpPr/>
          <p:nvPr/>
        </p:nvSpPr>
        <p:spPr>
          <a:xfrm>
            <a:off x="609480" y="5486400"/>
            <a:ext cx="1523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Tidak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3"/>
          <p:cNvSpPr/>
          <p:nvPr/>
        </p:nvSpPr>
        <p:spPr>
          <a:xfrm>
            <a:off x="2362320" y="2403360"/>
            <a:ext cx="1523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4"/>
          <p:cNvSpPr/>
          <p:nvPr/>
        </p:nvSpPr>
        <p:spPr>
          <a:xfrm>
            <a:off x="2362320" y="5943600"/>
            <a:ext cx="1523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5"/>
          <p:cNvSpPr/>
          <p:nvPr/>
        </p:nvSpPr>
        <p:spPr>
          <a:xfrm>
            <a:off x="3962520" y="3840120"/>
            <a:ext cx="13712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6"/>
          <p:cNvSpPr/>
          <p:nvPr/>
        </p:nvSpPr>
        <p:spPr>
          <a:xfrm>
            <a:off x="5410080" y="3200400"/>
            <a:ext cx="2133360" cy="609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Tembusan : Gubernur &amp; Bupati/      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</a:t>
            </a: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Walikota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7"/>
          <p:cNvSpPr/>
          <p:nvPr/>
        </p:nvSpPr>
        <p:spPr>
          <a:xfrm>
            <a:off x="5410080" y="3809880"/>
            <a:ext cx="2133360" cy="82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Persyaratan :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240" indent="-11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Peta Wilayah 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240" indent="-11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Administratif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240" indent="-11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Teknis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240" indent="-110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Keuangan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8"/>
          <p:cNvSpPr/>
          <p:nvPr/>
        </p:nvSpPr>
        <p:spPr>
          <a:xfrm>
            <a:off x="0" y="498240"/>
            <a:ext cx="9143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 PROSES PROSEDUR PERMOHONAN PSP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9"/>
          <p:cNvSpPr/>
          <p:nvPr/>
        </p:nvSpPr>
        <p:spPr>
          <a:xfrm>
            <a:off x="216000" y="0"/>
            <a:ext cx="861012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30"/>
          <p:cNvSpPr txBox="1"/>
          <p:nvPr/>
        </p:nvSpPr>
        <p:spPr>
          <a:xfrm>
            <a:off x="4522680" y="4678200"/>
            <a:ext cx="4620960" cy="1515600"/>
          </a:xfrm>
          <a:prstGeom prst="rect">
            <a:avLst/>
          </a:prstGeom>
          <a:solidFill>
            <a:srgbClr val="ffcc66"/>
          </a:solidFill>
          <a:ln>
            <a:solidFill>
              <a:srgbClr val="ff6600"/>
            </a:solidFill>
          </a:ln>
        </p:spPr>
        <p:txBody>
          <a:bodyPr/>
          <a:p>
            <a:pPr marL="290520" indent="-261720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CATATAN :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90520" indent="-261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Pada umumnya Badan Usaha </a:t>
            </a:r>
            <a:r>
              <a:rPr b="1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langsung</a:t>
            </a: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mengajukan permohonan PSP tanpa mengajukan pencetakan peta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90520" indent="-261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Peta wilayah PSP menjadi dasar dalam pemrosesan penerbitan PSP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90520" indent="-261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Pemrosesan permohonan PSP menerapkan sistem </a:t>
            </a:r>
            <a:r>
              <a:rPr b="0" i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come first serve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CustomShape 31"/>
          <p:cNvSpPr/>
          <p:nvPr/>
        </p:nvSpPr>
        <p:spPr>
          <a:xfrm>
            <a:off x="1115640" y="52920"/>
            <a:ext cx="75603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ix. </a:t>
            </a:r>
            <a:r>
              <a:rPr b="1" lang="id-ID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2"/>
          <p:cNvSpPr/>
          <p:nvPr/>
        </p:nvSpPr>
        <p:spPr>
          <a:xfrm>
            <a:off x="1353960" y="3962520"/>
            <a:ext cx="2925720" cy="670320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Kepala BKPM menyampaikan kepada Menteri ESDM c.q. Dirjen EBTKE untuk evaluasi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3"/>
          <p:cNvSpPr/>
          <p:nvPr/>
        </p:nvSpPr>
        <p:spPr>
          <a:xfrm rot="5400000">
            <a:off x="2745360" y="3862440"/>
            <a:ext cx="172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4"/>
          <p:cNvSpPr/>
          <p:nvPr/>
        </p:nvSpPr>
        <p:spPr>
          <a:xfrm flipH="1">
            <a:off x="4018320" y="6464160"/>
            <a:ext cx="401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c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51640" y="260640"/>
            <a:ext cx="8280720" cy="50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b"/>
          <a:p>
            <a:pPr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00280" y="3224520"/>
            <a:ext cx="1142640" cy="53316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Data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286000" y="3224520"/>
            <a:ext cx="1142640" cy="53316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Direktorat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1943280" y="3490920"/>
            <a:ext cx="34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3733920" y="3110040"/>
            <a:ext cx="1676160" cy="76176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Tim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Penyiapan WKP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 flipV="1">
            <a:off x="5309280" y="3769200"/>
            <a:ext cx="938880" cy="1000800"/>
          </a:xfrm>
          <a:prstGeom prst="bentConnector2">
            <a:avLst/>
          </a:pr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"/>
          <p:cNvSpPr/>
          <p:nvPr/>
        </p:nvSpPr>
        <p:spPr>
          <a:xfrm>
            <a:off x="5638680" y="4427280"/>
            <a:ext cx="380520" cy="38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5648040" y="3235680"/>
            <a:ext cx="1142640" cy="53316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DIRJEN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EBTKE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4572000" y="3872160"/>
            <a:ext cx="12960" cy="55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0"/>
          <p:cNvSpPr/>
          <p:nvPr/>
        </p:nvSpPr>
        <p:spPr>
          <a:xfrm>
            <a:off x="4753080" y="5185440"/>
            <a:ext cx="380520" cy="38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TIDAK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 flipH="1" rot="16200000">
            <a:off x="791640" y="2640600"/>
            <a:ext cx="1166040" cy="14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2"/>
          <p:cNvSpPr/>
          <p:nvPr/>
        </p:nvSpPr>
        <p:spPr>
          <a:xfrm>
            <a:off x="7402320" y="3240720"/>
            <a:ext cx="1142640" cy="53316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MENTERI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3"/>
          <p:cNvSpPr/>
          <p:nvPr/>
        </p:nvSpPr>
        <p:spPr>
          <a:xfrm>
            <a:off x="6791040" y="3502440"/>
            <a:ext cx="6109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4"/>
          <p:cNvSpPr/>
          <p:nvPr/>
        </p:nvSpPr>
        <p:spPr>
          <a:xfrm>
            <a:off x="7402320" y="4652280"/>
            <a:ext cx="1142640" cy="53316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SK WKP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5"/>
          <p:cNvSpPr/>
          <p:nvPr/>
        </p:nvSpPr>
        <p:spPr>
          <a:xfrm>
            <a:off x="7973640" y="3773880"/>
            <a:ext cx="360" cy="87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6"/>
          <p:cNvSpPr/>
          <p:nvPr/>
        </p:nvSpPr>
        <p:spPr>
          <a:xfrm>
            <a:off x="3861360" y="4427280"/>
            <a:ext cx="1447560" cy="685440"/>
          </a:xfrm>
          <a:prstGeom prst="ellipse">
            <a:avLst/>
          </a:prstGeom>
          <a:solidFill>
            <a:srgbClr val="008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Evaluasi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7"/>
          <p:cNvSpPr/>
          <p:nvPr/>
        </p:nvSpPr>
        <p:spPr>
          <a:xfrm>
            <a:off x="3877920" y="5638680"/>
            <a:ext cx="1447560" cy="6091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BADAN GEOLOGI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Line 18"/>
          <p:cNvSpPr/>
          <p:nvPr/>
        </p:nvSpPr>
        <p:spPr>
          <a:xfrm>
            <a:off x="4584960" y="5113080"/>
            <a:ext cx="360" cy="5554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9"/>
          <p:cNvSpPr/>
          <p:nvPr/>
        </p:nvSpPr>
        <p:spPr>
          <a:xfrm>
            <a:off x="81000" y="1143000"/>
            <a:ext cx="2585520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wrap="none" lIns="90000" rIns="90000" tIns="45000" bIns="45000" anchor="ctr"/>
          <a:p>
            <a:pPr marL="174600" indent="-17424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Survei Pendahuluan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4600" indent="-17424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Penugasan Survei Pendahuluan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4600" indent="-174240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c. Penugasan Survei Pendahuluan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4600" indent="-174240">
              <a:lnSpc>
                <a:spcPct val="100000"/>
              </a:lnSpc>
            </a:pP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</a:t>
            </a:r>
            <a:r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dan Eksplorasi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0"/>
          <p:cNvSpPr/>
          <p:nvPr/>
        </p:nvSpPr>
        <p:spPr>
          <a:xfrm>
            <a:off x="0" y="396000"/>
            <a:ext cx="882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PROSES PENETAPAN WKP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1"/>
          <p:cNvSpPr/>
          <p:nvPr/>
        </p:nvSpPr>
        <p:spPr>
          <a:xfrm>
            <a:off x="0" y="52920"/>
            <a:ext cx="914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IX. </a:t>
            </a:r>
            <a:r>
              <a:rPr b="1" lang="id-ID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2"/>
          <p:cNvSpPr/>
          <p:nvPr/>
        </p:nvSpPr>
        <p:spPr>
          <a:xfrm>
            <a:off x="3429000" y="3490920"/>
            <a:ext cx="30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275960" y="286920"/>
            <a:ext cx="50760" cy="24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79640" y="5085360"/>
            <a:ext cx="8712720" cy="837720"/>
          </a:xfrm>
          <a:prstGeom prst="rect">
            <a:avLst/>
          </a:prstGeom>
          <a:noFill/>
          <a:ln w="1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344520" indent="-344160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Keterangan.: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520" indent="-344160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(1)</a:t>
            </a: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Pihak Lain/Badan Usaha dapat diberikan Penugasan Survei Pendahuluan atau Penugasan Survei Pendahuluan dan Eksplorasi;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520" indent="-344160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(2)</a:t>
            </a: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Hasil kegiatan Penugasan Survei Pendahuluan  digunakan sebagai pertimbangan dalam perencanaan penetapan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520" indent="-344160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WKP Panas Bumi berdasarkan Tata Cara Penetapan WKP Panas Bumi (Peraturan Menteri ESDM No. 11 Tahun 2008);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520" indent="-344160">
              <a:lnSpc>
                <a:spcPct val="100000"/>
              </a:lnSpc>
            </a:pP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(3)</a:t>
            </a: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1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Penetapan WKP Panas Bumi berdasarkan sistem panas bumi .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52920"/>
            <a:ext cx="914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IX. </a:t>
            </a:r>
            <a:r>
              <a:rPr b="1" lang="id-ID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852000" y="887400"/>
            <a:ext cx="5147640" cy="62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BAGAN ALIR PENETAPAN WKP PANAS BUMI DAN LELANG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520640" y="622440"/>
            <a:ext cx="31680" cy="15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1378800" y="620640"/>
            <a:ext cx="31680" cy="15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id-ID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1213200" y="1866960"/>
            <a:ext cx="39240" cy="152640"/>
          </a:xfrm>
          <a:prstGeom prst="rect">
            <a:avLst/>
          </a:prstGeom>
          <a:solidFill>
            <a:srgbClr val="0d5a5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1213200" y="2106000"/>
            <a:ext cx="39240" cy="152640"/>
          </a:xfrm>
          <a:prstGeom prst="rect">
            <a:avLst/>
          </a:prstGeom>
          <a:solidFill>
            <a:srgbClr val="0d5a5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1213200" y="2340360"/>
            <a:ext cx="39240" cy="152640"/>
          </a:xfrm>
          <a:prstGeom prst="rect">
            <a:avLst/>
          </a:prstGeom>
          <a:solidFill>
            <a:srgbClr val="0d5a5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0"/>
          <p:cNvSpPr/>
          <p:nvPr/>
        </p:nvSpPr>
        <p:spPr>
          <a:xfrm>
            <a:off x="8296560" y="3924000"/>
            <a:ext cx="43920" cy="152640"/>
          </a:xfrm>
          <a:prstGeom prst="rect">
            <a:avLst/>
          </a:prstGeom>
          <a:solidFill>
            <a:srgbClr val="0d5a5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1"/>
          <p:cNvSpPr/>
          <p:nvPr/>
        </p:nvSpPr>
        <p:spPr>
          <a:xfrm>
            <a:off x="7472880" y="2313720"/>
            <a:ext cx="1074600" cy="767160"/>
          </a:xfrm>
          <a:prstGeom prst="rect">
            <a:avLst/>
          </a:prstGeom>
          <a:solidFill>
            <a:srgbClr val="0d5a5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LELANG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(PP No. 59/2007,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Ps. 20 – Ps. 27)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Line 12"/>
          <p:cNvSpPr/>
          <p:nvPr/>
        </p:nvSpPr>
        <p:spPr>
          <a:xfrm>
            <a:off x="4532400" y="2711520"/>
            <a:ext cx="73080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3"/>
          <p:cNvSpPr/>
          <p:nvPr/>
        </p:nvSpPr>
        <p:spPr>
          <a:xfrm>
            <a:off x="5263200" y="2319840"/>
            <a:ext cx="1911960" cy="767160"/>
          </a:xfrm>
          <a:prstGeom prst="rect">
            <a:avLst/>
          </a:prstGeom>
          <a:solidFill>
            <a:srgbClr val="0d5a5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PEMBENTUKAN PANITIA LELANG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WKP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PP NO. 59 TAHUN 2007,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Pasal 20 ayat (6)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4"/>
          <p:cNvSpPr/>
          <p:nvPr/>
        </p:nvSpPr>
        <p:spPr>
          <a:xfrm>
            <a:off x="323640" y="3087000"/>
            <a:ext cx="1980000" cy="1061640"/>
          </a:xfrm>
          <a:prstGeom prst="rect">
            <a:avLst/>
          </a:prstGeom>
          <a:solidFill>
            <a:srgbClr val="0d5a5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PENUGASAN SP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atau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PENUGASAN SP dan EKSPLORASI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UU No. 21/2014, Ps. 17 ayat (4)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PP No. 59/2007, Ps. 6 ayat (1)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Permen ESDM No. 02/2009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5"/>
          <p:cNvSpPr/>
          <p:nvPr/>
        </p:nvSpPr>
        <p:spPr>
          <a:xfrm>
            <a:off x="1547640" y="887400"/>
            <a:ext cx="1944000" cy="767160"/>
          </a:xfrm>
          <a:prstGeom prst="rect">
            <a:avLst/>
          </a:prstGeom>
          <a:solidFill>
            <a:srgbClr val="0d5a5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Kriteria Penetapan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WKP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(PERMEN ESDM 11 Tahun 2008)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6"/>
          <p:cNvSpPr/>
          <p:nvPr/>
        </p:nvSpPr>
        <p:spPr>
          <a:xfrm>
            <a:off x="2913480" y="2328480"/>
            <a:ext cx="1946880" cy="767160"/>
          </a:xfrm>
          <a:prstGeom prst="rect">
            <a:avLst/>
          </a:prstGeom>
          <a:solidFill>
            <a:srgbClr val="0d5a5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WKP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(ditetapkan Menteri)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UU No. 21/2014, Ps. 16 ayat (1)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PP No. 59/2007, Ps. 11 ayat (2)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7"/>
          <p:cNvSpPr/>
          <p:nvPr/>
        </p:nvSpPr>
        <p:spPr>
          <a:xfrm>
            <a:off x="323640" y="1792800"/>
            <a:ext cx="2016000" cy="843840"/>
          </a:xfrm>
          <a:prstGeom prst="rect">
            <a:avLst/>
          </a:prstGeom>
          <a:solidFill>
            <a:srgbClr val="0d5a5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SURVEI PENDAHULUAN (SP) atau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SP dan EKSPLORASI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UU No. 21/2014, Ps. 17 ayat (2)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PP No. 59/2007, Ps. 3 ayat (1)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18"/>
          <p:cNvSpPr/>
          <p:nvPr/>
        </p:nvSpPr>
        <p:spPr>
          <a:xfrm>
            <a:off x="2496960" y="2143080"/>
            <a:ext cx="360" cy="13251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9"/>
          <p:cNvSpPr/>
          <p:nvPr/>
        </p:nvSpPr>
        <p:spPr>
          <a:xfrm>
            <a:off x="2514600" y="2711520"/>
            <a:ext cx="37980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20"/>
          <p:cNvSpPr/>
          <p:nvPr/>
        </p:nvSpPr>
        <p:spPr>
          <a:xfrm>
            <a:off x="2693160" y="1654560"/>
            <a:ext cx="360" cy="104652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1"/>
          <p:cNvSpPr/>
          <p:nvPr/>
        </p:nvSpPr>
        <p:spPr>
          <a:xfrm>
            <a:off x="7163640" y="3753000"/>
            <a:ext cx="1872000" cy="1185480"/>
          </a:xfrm>
          <a:prstGeom prst="rect">
            <a:avLst/>
          </a:prstGeom>
          <a:solidFill>
            <a:srgbClr val="0d5a5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IPB Diterbitkan Kepala BKPM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ctr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UU No. 21/2014, Ps. 23 ayat (2)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ctr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PP No. 59/2007, Ps. 28 ayat (3)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ctr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Kepmen ESDM Pelimpahan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22"/>
          <p:cNvSpPr/>
          <p:nvPr/>
        </p:nvSpPr>
        <p:spPr>
          <a:xfrm flipV="1">
            <a:off x="7167600" y="2690640"/>
            <a:ext cx="303840" cy="14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3"/>
          <p:cNvSpPr/>
          <p:nvPr/>
        </p:nvSpPr>
        <p:spPr>
          <a:xfrm>
            <a:off x="2325240" y="2153160"/>
            <a:ext cx="18936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24"/>
          <p:cNvSpPr/>
          <p:nvPr/>
        </p:nvSpPr>
        <p:spPr>
          <a:xfrm>
            <a:off x="2325240" y="3478680"/>
            <a:ext cx="18936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5"/>
          <p:cNvSpPr/>
          <p:nvPr/>
        </p:nvSpPr>
        <p:spPr>
          <a:xfrm>
            <a:off x="3180240" y="893520"/>
            <a:ext cx="178200" cy="185040"/>
          </a:xfrm>
          <a:prstGeom prst="rect">
            <a:avLst/>
          </a:prstGeom>
          <a:solidFill>
            <a:srgbClr val="0d5a50"/>
          </a:solidFill>
          <a:ln w="1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(2)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6"/>
          <p:cNvSpPr/>
          <p:nvPr/>
        </p:nvSpPr>
        <p:spPr>
          <a:xfrm>
            <a:off x="4530960" y="2336040"/>
            <a:ext cx="178200" cy="185040"/>
          </a:xfrm>
          <a:prstGeom prst="rect">
            <a:avLst/>
          </a:prstGeom>
          <a:solidFill>
            <a:srgbClr val="0d5a50"/>
          </a:solidFill>
          <a:ln w="1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(3)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7"/>
          <p:cNvSpPr/>
          <p:nvPr/>
        </p:nvSpPr>
        <p:spPr>
          <a:xfrm>
            <a:off x="2145240" y="3085560"/>
            <a:ext cx="178200" cy="185040"/>
          </a:xfrm>
          <a:prstGeom prst="rect">
            <a:avLst/>
          </a:prstGeom>
          <a:solidFill>
            <a:srgbClr val="0d5a50"/>
          </a:solidFill>
          <a:ln w="1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(1)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28"/>
          <p:cNvSpPr/>
          <p:nvPr/>
        </p:nvSpPr>
        <p:spPr>
          <a:xfrm>
            <a:off x="8026560" y="3085560"/>
            <a:ext cx="1800" cy="67932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28760" y="4439880"/>
            <a:ext cx="845460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d-ID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Keterangan 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Komponen pajak sesuai peraturan perundang-undangan dan dihitung oleh Kementerian Keuangan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0" y="692640"/>
            <a:ext cx="9143640" cy="11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BAGIAN PEMERINTAH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DARI PENGUSAHAAN PANAS BUMI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SEBELUM UU No.27/2003 (KEPPRES NO. 49/1991)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(SESUAI UU NO. 21/2014)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38120" y="2302560"/>
            <a:ext cx="8491320" cy="1735560"/>
          </a:xfrm>
          <a:prstGeom prst="rect">
            <a:avLst/>
          </a:prstGeom>
          <a:solidFill>
            <a:srgbClr val="ffc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NOI (</a:t>
            </a:r>
            <a:r>
              <a:rPr b="1" i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 Operating Income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Revenue – Cost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Bagian Pemerintah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34% dari NOI – Bonus Produksi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PNBP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Bagian Pemerintah – Komponen Pajak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0" y="44640"/>
            <a:ext cx="914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IX. </a:t>
            </a:r>
            <a:r>
              <a:rPr b="1" lang="id-ID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620640"/>
            <a:ext cx="9143640" cy="73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b"/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MEKANISME PENGHITUNGAN BAGIAN PEMERINTAH 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DARI PENGUSAHAAN PANAS BUMI (KEPPRES 49/1991)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1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SESUAI UU NO. 21/2014</a:t>
            </a:r>
            <a:endParaRPr b="0" lang="id-ID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0" y="52920"/>
            <a:ext cx="914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IX. </a:t>
            </a:r>
            <a:r>
              <a:rPr b="1" lang="id-ID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ALUR PROSES PENGUSAHAAN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96120" y="4095360"/>
            <a:ext cx="2861640" cy="4276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2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66% PENGEMBANG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867040" y="1557360"/>
            <a:ext cx="2216880" cy="6458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2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fov="0" prst="orthographicFront">
              <a:rot lat="0" lon="0" rev="0"/>
            </a:camera>
            <a:lightRig dir="tl" rig="glow">
              <a:rot lat="0" lon="0" rev="9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222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PENERIMAAN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5717160" y="2329200"/>
            <a:ext cx="1286280" cy="42264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2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fov="0" prst="orthographicFront">
              <a:rot lat="0" lon="0" rev="0"/>
            </a:camera>
            <a:lightRig dir="tl" rig="glow">
              <a:rot lat="0" lon="0" rev="9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8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BIAYA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2867040" y="2899800"/>
            <a:ext cx="2216880" cy="64008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2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fov="0" prst="orthographicFront">
              <a:rot lat="0" lon="0" rev="0"/>
            </a:camera>
            <a:lightRig dir="tl" rig="glow">
              <a:rot lat="0" lon="0" rev="9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PENERIMAAN BERSIH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5052960" y="4095360"/>
            <a:ext cx="2652840" cy="4276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2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34% PEMERINTAH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689160" y="4757760"/>
            <a:ext cx="2352960" cy="259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KOMPONEN PAJAK (PBB +PPn)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5029200" y="5251680"/>
            <a:ext cx="1428480" cy="4276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22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PNBP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74520" y="6019920"/>
            <a:ext cx="3506400" cy="5893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12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Keterangan: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d-ID" sz="12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 </a:t>
            </a:r>
            <a:r>
              <a:rPr b="0" lang="id-ID" sz="12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WKP Panas Bumi </a:t>
            </a:r>
            <a:r>
              <a:rPr b="0" lang="id-ID" sz="129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sebelum</a:t>
            </a:r>
            <a:r>
              <a:rPr b="0" lang="id-ID" sz="12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 UU No. 27/2003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1"/>
          <p:cNvSpPr/>
          <p:nvPr/>
        </p:nvSpPr>
        <p:spPr>
          <a:xfrm>
            <a:off x="7045200" y="5166720"/>
            <a:ext cx="1602360" cy="5958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none" lIns="90000" rIns="90000" tIns="45000" bIns="450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Pusat  : 20%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Provinsi : 16 %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Kab. Penghasil : 32%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d-ID" sz="8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Kab. Sekitar : 32%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12"/>
          <p:cNvSpPr/>
          <p:nvPr/>
        </p:nvSpPr>
        <p:spPr>
          <a:xfrm>
            <a:off x="6457680" y="5468040"/>
            <a:ext cx="675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7" name="CustomShape 13"/>
          <p:cNvSpPr/>
          <p:nvPr/>
        </p:nvSpPr>
        <p:spPr>
          <a:xfrm rot="5400000">
            <a:off x="2473920" y="2593080"/>
            <a:ext cx="555120" cy="244800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8" name="CustomShape 14"/>
          <p:cNvSpPr/>
          <p:nvPr/>
        </p:nvSpPr>
        <p:spPr>
          <a:xfrm flipH="1" rot="16200000">
            <a:off x="4899600" y="2615760"/>
            <a:ext cx="555120" cy="240336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9" name="CustomShape 15"/>
          <p:cNvSpPr/>
          <p:nvPr/>
        </p:nvSpPr>
        <p:spPr>
          <a:xfrm rot="5400000">
            <a:off x="5700600" y="4572000"/>
            <a:ext cx="722520" cy="63540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0" name="CustomShape 16"/>
          <p:cNvSpPr/>
          <p:nvPr/>
        </p:nvSpPr>
        <p:spPr>
          <a:xfrm flipH="1" rot="16200000">
            <a:off x="6347880" y="4560120"/>
            <a:ext cx="360360" cy="29736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1" name="CustomShape 17"/>
          <p:cNvSpPr/>
          <p:nvPr/>
        </p:nvSpPr>
        <p:spPr>
          <a:xfrm>
            <a:off x="3975480" y="2203560"/>
            <a:ext cx="360" cy="69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2" name="CustomShape 18"/>
          <p:cNvSpPr/>
          <p:nvPr/>
        </p:nvSpPr>
        <p:spPr>
          <a:xfrm>
            <a:off x="3975480" y="2551680"/>
            <a:ext cx="1741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3" name="CustomShape 19"/>
          <p:cNvSpPr/>
          <p:nvPr/>
        </p:nvSpPr>
        <p:spPr>
          <a:xfrm>
            <a:off x="-534240" y="1219320"/>
            <a:ext cx="3200760" cy="73620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84240" rIns="84240" tIns="42120" bIns="42120" anchor="ctr"/>
          <a:p>
            <a:pPr algn="ctr">
              <a:lnSpc>
                <a:spcPct val="100000"/>
              </a:lnSpc>
            </a:pPr>
            <a:r>
              <a:rPr b="1" lang="id-ID" sz="185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WKP EKSISTING:</a:t>
            </a:r>
            <a:endParaRPr b="0" lang="id-ID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0"/>
          <p:cNvSpPr/>
          <p:nvPr/>
        </p:nvSpPr>
        <p:spPr>
          <a:xfrm>
            <a:off x="3379680" y="5251680"/>
            <a:ext cx="1428480" cy="5770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Bonus Produksi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1"/>
          <p:cNvSpPr/>
          <p:nvPr/>
        </p:nvSpPr>
        <p:spPr>
          <a:xfrm rot="5400000">
            <a:off x="4875480" y="3746880"/>
            <a:ext cx="722520" cy="228528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LibreOffice/5.1.6.2$Linux_X86_64 LibreOffice_project/10m0$Build-2</Application>
  <Words>1032</Words>
  <Paragraphs>272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2017-04-05T06:24:45Z</dcterms:created>
  <dc:creator>MSI</dc:creator>
  <dc:description/>
  <dc:language>id-ID</dc:language>
  <cp:lastModifiedBy/>
  <dcterms:modified xsi:type="dcterms:W3CDTF">2017-06-18T09:09:16Z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