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8.xml.rels" ContentType="application/vnd.openxmlformats-package.relationships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2.png" ContentType="image/png"/>
  <Override PartName="/ppt/media/image3.gif" ContentType="image/gif"/>
  <Override PartName="/ppt/media/image1.png" ContentType="image/png"/>
  <Override PartName="/ppt/charts/chart1.xml" ContentType="application/vnd.openxmlformats-officedocument.drawingml.char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view3D>
      <c:rotX val="30"/>
      <c:rotY val="0"/>
      <c:rAngAx val="0"/>
      <c:perspective val="30"/>
    </c:view3D>
    <c:floor>
      <c:spPr>
        <a:solidFill>
          <a:srgbClr val="d9d9d9"/>
        </a:solidFill>
        <a:ln>
          <a:noFill/>
        </a:ln>
      </c:spPr>
    </c:floor>
    <c:backWall>
      <c:spPr>
        <a:solidFill>
          <a:srgbClr val="d9d9d9"/>
        </a:solidFill>
        <a:ln>
          <a:noFill/>
        </a:ln>
      </c:spPr>
    </c:backWall>
    <c:plotArea>
      <c:layout>
        <c:manualLayout>
          <c:layoutTarget val="inner"/>
          <c:xMode val="edge"/>
          <c:yMode val="edge"/>
          <c:x val="0.0223563814734459"/>
          <c:y val="0.0556545435488942"/>
          <c:w val="0.937553061031978"/>
          <c:h val="0.909129022115082"/>
        </c:manualLayout>
      </c:layout>
      <c:pie3DChart>
        <c:varyColors val="1"/>
        <c:ser>
          <c:idx val="0"/>
          <c:order val="0"/>
          <c:spPr>
            <a:solidFill>
              <a:srgbClr val="4f81bd"/>
            </a:solidFill>
            <a:ln>
              <a:noFill/>
            </a:ln>
          </c:spPr>
          <c:explosion val="7"/>
          <c:dPt>
            <c:idx val="0"/>
            <c:spPr>
              <a:solidFill>
                <a:srgbClr val="009900"/>
              </a:solidFill>
              <a:ln>
                <a:noFill/>
              </a:ln>
            </c:spPr>
          </c:dPt>
          <c:dPt>
            <c:idx val="1"/>
            <c:spPr>
              <a:solidFill>
                <a:srgbClr val="9954cc"/>
              </a:solidFill>
              <a:ln>
                <a:noFill/>
              </a:ln>
            </c:spPr>
          </c:dPt>
          <c:dPt>
            <c:idx val="2"/>
            <c:spPr>
              <a:solidFill>
                <a:srgbClr val="c00000"/>
              </a:solidFill>
              <a:ln>
                <a:noFill/>
              </a:ln>
            </c:spPr>
          </c:dPt>
          <c:dPt>
            <c:idx val="3"/>
            <c:spPr>
              <a:solidFill>
                <a:srgbClr val="ff9900"/>
              </a:solidFill>
              <a:ln>
                <a:noFill/>
              </a:ln>
            </c:spPr>
          </c:dPt>
          <c:dPt>
            <c:idx val="4"/>
            <c:spPr>
              <a:solidFill>
                <a:srgbClr val="20c9f8"/>
              </a:solidFill>
              <a:ln>
                <a:noFill/>
              </a:ln>
            </c:spPr>
          </c:dPt>
          <c:dLbls>
            <c:dLbl>
              <c:idx val="0"/>
              <c:dLblPos val="bestFit"/>
              <c:showLegendKey val="0"/>
              <c:showVal val="0"/>
              <c:showCatName val="1"/>
              <c:showSerName val="0"/>
              <c:showPercent val="1"/>
            </c:dLbl>
            <c:dLbl>
              <c:idx val="1"/>
              <c:dLblPos val="bestFit"/>
              <c:showLegendKey val="0"/>
              <c:showVal val="0"/>
              <c:showCatName val="1"/>
              <c:showSerName val="0"/>
              <c:showPercent val="1"/>
            </c:dLbl>
            <c:dLbl>
              <c:idx val="2"/>
              <c:dLblPos val="bestFit"/>
              <c:showLegendKey val="0"/>
              <c:showVal val="0"/>
              <c:showCatName val="1"/>
              <c:showSerName val="0"/>
              <c:showPercent val="1"/>
            </c:dLbl>
            <c:dLbl>
              <c:idx val="3"/>
              <c:dLblPos val="bestFit"/>
              <c:showLegendKey val="0"/>
              <c:showVal val="0"/>
              <c:showCatName val="1"/>
              <c:showSerName val="0"/>
              <c:showPercent val="1"/>
            </c:dLbl>
            <c:dLbl>
              <c:idx val="4"/>
              <c:dLblPos val="bestFit"/>
              <c:showLegendKey val="0"/>
              <c:showVal val="0"/>
              <c:showCatName val="1"/>
              <c:showSerName val="0"/>
              <c:showPercent val="1"/>
            </c:dLbl>
            <c:dLblPos val="bestFit"/>
            <c:showLegendKey val="0"/>
            <c:showVal val="0"/>
            <c:showCatName val="1"/>
            <c:showSerName val="0"/>
            <c:showPercent val="1"/>
            <c:showLeaderLines val="0"/>
          </c:dLbls>
          <c:cat>
            <c:strRef>
              <c:f>categories</c:f>
              <c:strCache>
                <c:ptCount val="5"/>
                <c:pt idx="0">
                  <c:v>Survei Eksplorasi</c:v>
                </c:pt>
                <c:pt idx="1">
                  <c:v>Sumur Eksplorasi</c:v>
                </c:pt>
                <c:pt idx="2">
                  <c:v>Sumur Pengembangan</c:v>
                </c:pt>
                <c:pt idx="3">
                  <c:v>Fas. Produksi SAGS</c:v>
                </c:pt>
                <c:pt idx="4">
                  <c:v>PLTP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0.01</c:v>
                </c:pt>
                <c:pt idx="1">
                  <c:v>0.07</c:v>
                </c:pt>
                <c:pt idx="2">
                  <c:v>0.27</c:v>
                </c:pt>
                <c:pt idx="3">
                  <c:v>0.12</c:v>
                </c:pt>
                <c:pt idx="4">
                  <c:v>0.53</c:v>
                </c:pt>
              </c:numCache>
            </c:numRef>
          </c:val>
        </c:ser>
      </c:pie3DChart>
      <c:spPr>
        <a:solidFill>
          <a:srgbClr val="d9d9d9"/>
        </a:solidFill>
        <a:ln>
          <a:noFill/>
        </a:ln>
      </c:spPr>
    </c:plotArea>
    <c:plotVisOnly val="1"/>
    <c:dispBlanksAs val="zero"/>
  </c:chart>
  <c:spPr>
    <a:noFill/>
    <a:ln>
      <a:solidFill>
        <a:srgbClr val="000000"/>
      </a:solidFill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id-ID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id-ID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id-ID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id-ID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id-ID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id-ID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id-ID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340515F-C8EB-4DB1-ADD4-B2248DF03382}" type="slidenum">
              <a:rPr b="0" lang="id-ID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id-ID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id-ID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4EB776E-9B0B-4B2D-9457-88D6E6A5A3E5}" type="slidenum">
              <a:rPr b="0" lang="id-ID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id-ID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id-ID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18/06/17</a:t>
            </a:r>
            <a:endParaRPr b="0" lang="id-ID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id-ID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A39159B-2930-401C-B632-83A26080884A}" type="slidenum">
              <a:rPr b="0" lang="id-ID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id-ID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</a:t>
            </a: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 </a:t>
            </a: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</a:t>
            </a: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</a:t>
            </a: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 </a:t>
            </a: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</a:t>
            </a: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</a:t>
            </a: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tl</a:t>
            </a: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</a:t>
            </a: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xt </a:t>
            </a: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</a:t>
            </a: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id-ID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id-ID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id-ID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id-ID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id-ID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id-ID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360000" y="1728000"/>
            <a:ext cx="7596360" cy="28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623880" indent="-623520">
              <a:lnSpc>
                <a:spcPct val="80000"/>
              </a:lnSpc>
            </a:pP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3880" indent="-623520">
              <a:lnSpc>
                <a:spcPct val="80000"/>
              </a:lnSpc>
            </a:pPr>
            <a:r>
              <a:rPr b="0" lang="id-ID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 </a:t>
            </a:r>
            <a:r>
              <a:rPr b="0" lang="id-ID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Investasi Panas Bumi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3880" indent="-623520">
              <a:lnSpc>
                <a:spcPct val="80000"/>
              </a:lnSpc>
            </a:pP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82800" indent="-291600">
              <a:lnSpc>
                <a:spcPct val="8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Kondisi Umum Investasi Panas Bumi 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82800" indent="-291600">
              <a:lnSpc>
                <a:spcPct val="8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Peluang Investasi Pengembangan Panas Bumi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82800" indent="-291600">
              <a:lnSpc>
                <a:spcPct val="8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Proses Pengembangan Lapangan Uap </a:t>
            </a:r>
            <a:r>
              <a:rPr b="0" i="1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Geothermal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82800" indent="-291600">
              <a:lnSpc>
                <a:spcPct val="8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Estimasi Biaya Investasi Panas Bumi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82800" indent="-291600">
              <a:lnSpc>
                <a:spcPct val="8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Penugasan Survei Pendahuluan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82800" indent="-291600">
              <a:lnSpc>
                <a:spcPct val="8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id-ID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 Condensed"/>
              </a:rPr>
              <a:t>Wilayah Penugasan Survei Pendahuluan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3880" indent="-623520">
              <a:lnSpc>
                <a:spcPct val="80000"/>
              </a:lnSpc>
            </a:pP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Line 2"/>
          <p:cNvSpPr/>
          <p:nvPr/>
        </p:nvSpPr>
        <p:spPr>
          <a:xfrm flipV="1">
            <a:off x="432000" y="1352160"/>
            <a:ext cx="7725600" cy="15840"/>
          </a:xfrm>
          <a:prstGeom prst="line">
            <a:avLst/>
          </a:prstGeom>
          <a:ln w="19080">
            <a:solidFill>
              <a:srgbClr val="8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7" descr=""/>
          <p:cNvPicPr/>
          <p:nvPr/>
        </p:nvPicPr>
        <p:blipFill>
          <a:blip r:embed="rId1"/>
          <a:stretch/>
        </p:blipFill>
        <p:spPr>
          <a:xfrm>
            <a:off x="7475760" y="435600"/>
            <a:ext cx="827640" cy="788400"/>
          </a:xfrm>
          <a:prstGeom prst="rect">
            <a:avLst/>
          </a:prstGeom>
          <a:ln>
            <a:noFill/>
          </a:ln>
          <a:effectLst>
            <a:reflection algn="bl" blurRad="6350" dir="5400000" endA="300" endPos="35000" rotWithShape="0" stA="52000" sy="-100000"/>
          </a:effectLst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395640" y="1228320"/>
            <a:ext cx="8280720" cy="4837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228600" indent="-2282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Pertumbuhan yang besar pada penjualan tenaga listrik (rata-rata 8,1%/tahun);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82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Potensi Panas Bumi sumber daya sebesar 11.073 MW dan cadangan sebesar 17.506 MW yang  tersebar hampir di seluruh Indonesia (331 titik potensi);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82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Pemerintah telah menggulirkan program FTP Tahap 2 dengan porsi PLTP sebesar 4.825 MW pada 51 proyek PLTP;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82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Kebijakan Energi Nasional telah mentargetkan sebesar 7.241,5 MW pada 2025 dari Pembangkit Listrik dari Panas Bumi;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82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Harga Minyak bumi akan meningkat seiring dengan berkurangnya cadangan minyak bumi;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82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Pemanfaatan panas bumi akan mengurangi emisi CO2 yang menyebabkan efek gas rumah kaca;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82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Meningkatnya pemahaman masyarakat dunia akan pentingnya penggunaan energi yang bersih dan ramah lingkungan;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82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id-ID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Undang Undang Nomor 4 Tahun 2009 menyatakan bahwa pada tahun 2014 pengangkutan mineral dan bahan baku di luar wilayah pertambangan tidak lagi diperbolehkan, semua materi harus diproses di daerah pertambangan. Dengan diberlakukannya Undang-Undang tersebut, maka kebutuhan listrik akan meningkat, yang berarti peluang pasar yang lebih besar.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899640" y="116640"/>
            <a:ext cx="720036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d-ID" sz="2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X. Investasi PANAS BUMI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683640" y="611280"/>
            <a:ext cx="7468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d-ID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KONDISI UMUM Investasi PANAS BUMI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467640" y="1196640"/>
            <a:ext cx="8280720" cy="352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237960" indent="-225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id-ID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Dibutuhkan Investasi sebesar USD 30 Milyar untuk pengembangan 4.825 MW pembangkitan tenaga listrik panas bumi pada program FTP II 10.000 MW;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37960" indent="-225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id-ID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Untuk mencapai target tersebut, dibutuhkan dukungan internasional dalam konteks pembiayaan, teknologi, sumber daya manusia dan bantuan teknis;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37960" indent="-225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id-ID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Kepemilikan saham asing dalam bisnis panas bumi di perbolehkan hingga 95% pada tahap eksplorasi;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37960" indent="-225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id-ID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Kesempatan pengusahaan lain dalam bidang panas bumi: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25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id-ID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Pemanfaatan langsung panas bumi;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25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id-ID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Potensi panas bumi entalphi rendah;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25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id-ID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Pembangkit listrik kapasitas kecil;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25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id-ID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Services company untuk mendukung usaha inti panas bumi;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3520" indent="-2631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id-ID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Akses pengusahaan panas bumi dapat melalui tahapan: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2800" indent="-178920" algn="just">
              <a:lnSpc>
                <a:spcPct val="90000"/>
              </a:lnSpc>
              <a:buClr>
                <a:srgbClr val="000000"/>
              </a:buClr>
              <a:buSzPct val="95000"/>
              <a:buFont typeface="Wingdings" charset="2"/>
              <a:buChar char=""/>
            </a:pPr>
            <a:r>
              <a:rPr b="0" lang="id-ID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Penugasan Survei Pendahuluan panas bumi dan PSP + Eksplorasi;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2800" indent="-178920" algn="just">
              <a:lnSpc>
                <a:spcPct val="90000"/>
              </a:lnSpc>
              <a:buClr>
                <a:srgbClr val="000000"/>
              </a:buClr>
              <a:buSzPct val="95000"/>
              <a:buFont typeface="Wingdings" charset="2"/>
              <a:buChar char=""/>
            </a:pPr>
            <a:r>
              <a:rPr b="0" lang="id-ID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Partisipasi melalui proses lelang WKP Panas Bumi.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899640" y="116640"/>
            <a:ext cx="720036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d-ID" sz="2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X. Investasi PANAS BUMI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761040" y="620640"/>
            <a:ext cx="7468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d-ID" sz="1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PELUANG Investasi PANAS BUMI 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 descr=""/>
          <p:cNvPicPr/>
          <p:nvPr/>
        </p:nvPicPr>
        <p:blipFill>
          <a:blip r:embed="rId1"/>
          <a:srcRect l="17919" t="8150" r="16669" b="4444"/>
          <a:stretch/>
        </p:blipFill>
        <p:spPr>
          <a:xfrm>
            <a:off x="484200" y="630360"/>
            <a:ext cx="8175600" cy="5628240"/>
          </a:xfrm>
          <a:prstGeom prst="rect">
            <a:avLst/>
          </a:prstGeom>
          <a:ln w="9360">
            <a:noFill/>
          </a:ln>
        </p:spPr>
      </p:pic>
      <p:sp>
        <p:nvSpPr>
          <p:cNvPr id="54" name="CustomShape 1"/>
          <p:cNvSpPr/>
          <p:nvPr/>
        </p:nvSpPr>
        <p:spPr>
          <a:xfrm>
            <a:off x="928800" y="6143760"/>
            <a:ext cx="52146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d-ID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Sumber : Asosiasi Panas Bumi Indonesia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899640" y="116640"/>
            <a:ext cx="720036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d-ID" sz="2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X. Investasi PANAS BUMI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469440" y="5538600"/>
            <a:ext cx="3888000" cy="515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d-ID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id-ID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Biaya Eksporasi = 8-9% biaya Total Proyek   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384480" y="5898600"/>
            <a:ext cx="3047760" cy="257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d-ID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Sumber: S. Sudarman, 2009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395640" y="1628640"/>
            <a:ext cx="3962160" cy="776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ts val="776"/>
              </a:lnSpc>
            </a:pPr>
            <a:r>
              <a:rPr b="1" lang="id-ID" sz="16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Struktur Biaya Pengembangan &gt; 110 MW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ts val="776"/>
              </a:lnSpc>
            </a:pPr>
            <a:r>
              <a:rPr b="1" lang="id-ID" sz="16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Estimasi Investasi US$2.8 – 3.4 M/MW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9" name="Chart 15"/>
          <p:cNvGraphicFramePr/>
          <p:nvPr/>
        </p:nvGraphicFramePr>
        <p:xfrm>
          <a:off x="443880" y="2424600"/>
          <a:ext cx="3816000" cy="343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0" name="CustomShape 4"/>
          <p:cNvSpPr/>
          <p:nvPr/>
        </p:nvSpPr>
        <p:spPr>
          <a:xfrm>
            <a:off x="4500000" y="1815840"/>
            <a:ext cx="439272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d-ID" sz="16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ESTIMASI BIAYA EKSPLORASI (3 LUBANG BOR)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1" name="Table 5"/>
          <p:cNvGraphicFramePr/>
          <p:nvPr/>
        </p:nvGraphicFramePr>
        <p:xfrm>
          <a:off x="4500000" y="2442240"/>
          <a:ext cx="4392720" cy="3416760"/>
        </p:xfrm>
        <a:graphic>
          <a:graphicData uri="http://schemas.openxmlformats.org/drawingml/2006/table">
            <a:tbl>
              <a:tblPr/>
              <a:tblGrid>
                <a:gridCol w="404280"/>
                <a:gridCol w="2592000"/>
                <a:gridCol w="1396440"/>
              </a:tblGrid>
              <a:tr h="5508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d-ID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</a:rPr>
                        <a:t>NO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c00000"/>
                      </a:solidFill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d-ID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</a:rPr>
                        <a:t>JENIS KEGIATAN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c00000"/>
                      </a:solidFill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d-ID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</a:rPr>
                        <a:t>ESTIMASI BIAYA 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d-ID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</a:rPr>
                        <a:t>(US$) juta             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c00000"/>
                      </a:solidFill>
                    </a:lnB>
                    <a:solidFill>
                      <a:srgbClr val="b7dee8"/>
                    </a:solidFill>
                  </a:tcPr>
                </a:tc>
              </a:tr>
              <a:tr h="5266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1400" spc="-1" strike="noStrike">
                          <a:solidFill>
                            <a:srgbClr val="c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</a:rPr>
                        <a:t>1.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c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</a:rPr>
                        <a:t>Survey Geologi, Geofisika, Geokimia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</a:rPr>
                        <a:t>(meneNtukan tapak bor)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c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</a:rPr>
                        <a:t>7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c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ce1"/>
                    </a:solidFill>
                  </a:tcPr>
                </a:tc>
              </a:tr>
              <a:tr h="3988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1400" spc="-1" strike="noStrike">
                          <a:solidFill>
                            <a:srgbClr val="c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</a:rPr>
                        <a:t>2.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</a:rPr>
                        <a:t>AMDAL, SIPPA, IPPKH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</a:rPr>
                        <a:t>0,1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ce1"/>
                    </a:solidFill>
                  </a:tcPr>
                </a:tc>
              </a:tr>
              <a:tr h="407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1400" spc="-1" strike="noStrike">
                          <a:solidFill>
                            <a:srgbClr val="c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</a:rPr>
                        <a:t>3.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</a:rPr>
                        <a:t>Pembebasan lahan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</a:rPr>
                        <a:t>1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ce1"/>
                    </a:solidFill>
                  </a:tcPr>
                </a:tc>
              </a:tr>
              <a:tr h="6159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1400" spc="-1" strike="noStrike">
                          <a:solidFill>
                            <a:srgbClr val="c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</a:rPr>
                        <a:t>4. 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</a:rPr>
                        <a:t>Well Pad + Jalan Masuk 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</a:rPr>
                        <a:t>(Asumsi 6 km)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</a:rPr>
                        <a:t>5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ce1"/>
                    </a:solidFill>
                  </a:tcPr>
                </a:tc>
              </a:tr>
              <a:tr h="4431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1400" spc="-1" strike="noStrike">
                          <a:solidFill>
                            <a:srgbClr val="c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</a:rPr>
                        <a:t>5. 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</a:rPr>
                        <a:t>Sumur 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</a:rPr>
                        <a:t>21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ce1"/>
                    </a:solidFill>
                  </a:tcPr>
                </a:tc>
              </a:tr>
              <a:tr h="473760">
                <a:tc gridSpan="2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d-ID" sz="1400" spc="-1" strike="noStrike">
                          <a:solidFill>
                            <a:srgbClr val="c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</a:rPr>
                        <a:t>TOTAL 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ce1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d-ID" sz="1400" spc="-1" strike="noStrike">
                          <a:solidFill>
                            <a:srgbClr val="c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</a:rPr>
                        <a:t>34,1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sp>
        <p:nvSpPr>
          <p:cNvPr id="62" name="CustomShape 6"/>
          <p:cNvSpPr/>
          <p:nvPr/>
        </p:nvSpPr>
        <p:spPr>
          <a:xfrm>
            <a:off x="4439160" y="5877360"/>
            <a:ext cx="4392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d-ID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Sumber: diolah dari PT Pertamina Geothermal Energy 2013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7"/>
          <p:cNvSpPr/>
          <p:nvPr/>
        </p:nvSpPr>
        <p:spPr>
          <a:xfrm>
            <a:off x="0" y="719280"/>
            <a:ext cx="914364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algn="ctr">
              <a:lnSpc>
                <a:spcPct val="100000"/>
              </a:lnSpc>
            </a:pPr>
            <a:r>
              <a:rPr b="1" lang="id-ID" sz="2400" spc="49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w Cen MT Condensed Extra Bold"/>
              </a:rPr>
              <a:t>ESTIMASI BIAYA INVESTASI PANAS BUMI 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ctr">
              <a:lnSpc>
                <a:spcPct val="100000"/>
              </a:lnSpc>
            </a:pPr>
            <a:r>
              <a:rPr b="1" lang="id-ID" sz="1800" spc="49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w Cen MT Condensed Extra Bold"/>
              </a:rPr>
              <a:t>PEMANFAATAN TIDAK LANGSUNG (LISTRIK)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8"/>
          <p:cNvSpPr/>
          <p:nvPr/>
        </p:nvSpPr>
        <p:spPr>
          <a:xfrm>
            <a:off x="899640" y="188640"/>
            <a:ext cx="720036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d-ID" sz="2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X. Investasi PANAS BUMI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1220760" y="210240"/>
            <a:ext cx="66596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PENUGASAN SURVEI PENDAHULUAN TAHUN 2013 – 2016 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899640" y="-99360"/>
            <a:ext cx="720036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d-ID" sz="2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X. Investasi PANAS BUMI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10800" y="6172200"/>
            <a:ext cx="784836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d-ID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Catatan: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d-ID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WPSP Lesugolo-Lowogeru dikembalikan karena masalah finansial (Tidak dapat melanjutkan PSP).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d-ID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WPSP Runcing &amp; Rawas dikembalikan karena pelaku PSP menganggap wilayah tersebut tidak memenuhi nilai keekonomian.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8" name="Table 4"/>
          <p:cNvGraphicFramePr/>
          <p:nvPr/>
        </p:nvGraphicFramePr>
        <p:xfrm>
          <a:off x="68400" y="482760"/>
          <a:ext cx="9030960" cy="5504760"/>
        </p:xfrm>
        <a:graphic>
          <a:graphicData uri="http://schemas.openxmlformats.org/drawingml/2006/table">
            <a:tbl>
              <a:tblPr/>
              <a:tblGrid>
                <a:gridCol w="259560"/>
                <a:gridCol w="1282320"/>
                <a:gridCol w="1983600"/>
                <a:gridCol w="1040400"/>
                <a:gridCol w="1224000"/>
                <a:gridCol w="1296000"/>
                <a:gridCol w="1080000"/>
                <a:gridCol w="865080"/>
              </a:tblGrid>
              <a:tr h="164880">
                <a:tc rowSpan="2">
                  <a:txBody>
                    <a:bodyPr lIns="4680" rIns="4680" tIns="46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d-ID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680" marR="4680">
                    <a:solidFill>
                      <a:srgbClr val="4f81bd"/>
                    </a:solidFill>
                  </a:tcPr>
                </a:tc>
                <a:tc rowSpan="2">
                  <a:txBody>
                    <a:bodyPr lIns="4680" rIns="4680" tIns="46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d-ID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Nama Wilayah PSP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680" marR="4680">
                    <a:solidFill>
                      <a:srgbClr val="4f81bd"/>
                    </a:solidFill>
                  </a:tcPr>
                </a:tc>
                <a:tc gridSpan="2">
                  <a:txBody>
                    <a:bodyPr lIns="4680" rIns="4680" tIns="46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d-ID" sz="105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Lokasi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680" marR="4680">
                    <a:solidFill>
                      <a:srgbClr val="4f81bd"/>
                    </a:solidFill>
                  </a:tcPr>
                </a:tc>
                <a:tc rowSpan="2">
                  <a:txBody>
                    <a:bodyPr lIns="4680" rIns="4680" tIns="46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d-ID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Pelaku PSP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680" marR="4680">
                    <a:solidFill>
                      <a:srgbClr val="4f81bd"/>
                    </a:solidFill>
                  </a:tcPr>
                </a:tc>
                <a:tc rowSpan="2">
                  <a:txBody>
                    <a:bodyPr lIns="4680" rIns="4680" tIns="46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d-ID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SK Penugasan SP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680" marR="4680">
                    <a:solidFill>
                      <a:srgbClr val="4f81bd"/>
                    </a:solidFill>
                  </a:tcPr>
                </a:tc>
                <a:tc rowSpan="2">
                  <a:txBody>
                    <a:bodyPr lIns="4680" rIns="4680" tIns="46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d-ID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Status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680" marR="4680">
                    <a:solidFill>
                      <a:srgbClr val="4f81bd"/>
                    </a:solidFill>
                  </a:tcPr>
                </a:tc>
                <a:tc rowSpan="2">
                  <a:txBody>
                    <a:bodyPr lIns="4680" rIns="4680" tIns="46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d-ID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Keterangan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680" marR="4680">
                    <a:solidFill>
                      <a:srgbClr val="4f81bd"/>
                    </a:solidFill>
                  </a:tcPr>
                </a:tc>
              </a:tr>
              <a:tr h="309600">
                <a:tc v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4680" rIns="4680" tIns="46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d-ID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Kabupaten/Kota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680" marR="4680">
                    <a:solidFill>
                      <a:srgbClr val="4f81bd"/>
                    </a:solidFill>
                  </a:tcPr>
                </a:tc>
                <a:tc>
                  <a:txBody>
                    <a:bodyPr lIns="4680" rIns="4680" tIns="46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d-ID" sz="1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Provinsi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680" marR="4680">
                    <a:solidFill>
                      <a:srgbClr val="4f81bd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279360">
                <a:tc>
                  <a:txBody>
                    <a:bodyPr lIns="4680" rIns="4680" tIns="46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68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Pentadio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Gorontalo, Bone Bolango, Kota Gorontalo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Gorontalo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Tri Ariesta Dinamika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680" rIns="4680" tIns="46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0458 K/MEM/2013</a:t>
                      </a: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
</a:t>
                      </a: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(31 Januari 2013)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68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Penyampaian Laporan Akhir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</a:tr>
              <a:tr h="279360">
                <a:tc>
                  <a:txBody>
                    <a:bodyPr lIns="4680" rIns="4680" tIns="46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68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Lesugolo-Lowogeru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Ende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Nusa Tenggara Timur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Bumi Lesugolo Energy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680" rIns="4680" tIns="46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2492 K/30/MEM/2013</a:t>
                      </a: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
</a:t>
                      </a: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(12 Juni 2013)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68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Wilayah Terbuka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WPSP dikembalikan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</a:tr>
              <a:tr h="279360">
                <a:tc>
                  <a:txBody>
                    <a:bodyPr lIns="4680" rIns="4680" tIns="46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68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Gunung Tandikat dan Singgalang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Agam, Tanah Datar dan Kota Padang Panjang 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Sumatera Barat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Hitay Balai Kaba Energy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680" rIns="4680" tIns="46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2905 K/30/MEM/2013</a:t>
                      </a: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
</a:t>
                      </a: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(30 Juli 2013)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68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Potensi tidak prospek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</a:tr>
              <a:tr h="279360">
                <a:tc>
                  <a:txBody>
                    <a:bodyPr lIns="4680" rIns="4680" tIns="46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68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Gunung Dingin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Seluma 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Bengkulu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Hitay Dingin Energy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680" rIns="4680" tIns="46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2907 K/30/MEM/2013</a:t>
                      </a: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
</a:t>
                      </a: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(30 Juli 2013)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68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Potensi tidak prospek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</a:tr>
              <a:tr h="279360">
                <a:tc>
                  <a:txBody>
                    <a:bodyPr lIns="4680" rIns="4680" tIns="46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68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Gunung Talamau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Pasaman Barat dan Pasaman 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Sumatera Barat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Hitay Green Energy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680" rIns="4680" tIns="46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2902 K/30/MEM/2013</a:t>
                      </a: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
</a:t>
                      </a: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(30 Juli 2013)  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68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Potensi tidak prospek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</a:tr>
              <a:tr h="279360">
                <a:tc>
                  <a:txBody>
                    <a:bodyPr lIns="4680" rIns="4680" tIns="46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68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Runcing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Lebong dan Bengkulu Utara 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Bengkulu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Hitay Runcing Energy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680" rIns="4680" tIns="46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3215 K/30/MEM/2012</a:t>
                      </a: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
</a:t>
                      </a: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(26 November 2012)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68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Wilayah Terbuka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WPSP dikembalikan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</a:tr>
              <a:tr h="553680">
                <a:tc>
                  <a:txBody>
                    <a:bodyPr lIns="4680" rIns="4680" tIns="46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68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Lawang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Empat Lawang 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Sumatera Selatan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Hitay Lawang Energy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680" rIns="4680" tIns="46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2904 K/30/MEM/2013</a:t>
                      </a: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
</a:t>
                      </a: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(30 Juli 2013) 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68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Penetapan menunggu hasil PSP Bukit Malintang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</a:tr>
              <a:tr h="416520">
                <a:tc>
                  <a:txBody>
                    <a:bodyPr lIns="4680" rIns="4680" tIns="46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68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Tanjungsakti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Empat Lawang,Lahat, Kota Pagaralam Bengkulu Selatan dan Seluma 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Sumatera Selatan dan Bengkulu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Hitay Tanjung Sakti Energy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680" rIns="4680" tIns="46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2906 K/30/MEM/2013</a:t>
                      </a: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
</a:t>
                      </a: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(30 Juli 2013)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68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Sudah ditetapkan WKP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</a:tr>
              <a:tr h="416520">
                <a:tc>
                  <a:txBody>
                    <a:bodyPr lIns="4680" rIns="4680" tIns="46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9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68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Rawas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Musirawas Utara dan Merangin  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Sumatera Selatan dan Jambi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Hitay Rawas Energy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680" rIns="4680" tIns="46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3215 K/30/MEM/2012</a:t>
                      </a: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
</a:t>
                      </a: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(26 November 2012)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68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Wilayah Terbuka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WPSP dikembalikan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</a:tr>
              <a:tr h="416520">
                <a:tc>
                  <a:txBody>
                    <a:bodyPr lIns="4680" rIns="4680" tIns="46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68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Kompleks Pegunungan Bromo-Tengger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Pasuruan, Probolinggo, Lumajang, Malang dan Kota Malang 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Jawa Timur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Hitay Renewable Energy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680" rIns="4680" tIns="46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2903 K/30/MEM/2013</a:t>
                      </a: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
</a:t>
                      </a: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(30 Juli 2013)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68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Potensi tidak prospek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</a:tr>
              <a:tr h="416520">
                <a:tc>
                  <a:txBody>
                    <a:bodyPr lIns="4680" rIns="4680" tIns="46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11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68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Sekincau Selatan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Lampung Barat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Lampung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Chevron Geothermal Suoh-Sekincau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680" rIns="4680" tIns="46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3193 K/30/MEM/2014</a:t>
                      </a: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
</a:t>
                      </a: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(4 Agustus 2014)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68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Proses Penetapan WKP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</a:tr>
              <a:tr h="279360">
                <a:tc>
                  <a:txBody>
                    <a:bodyPr lIns="4680" rIns="4680" tIns="46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68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Gunung Raung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Bondowoso, Jember, Banyuwangi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Jawa Timur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Hitay Runcing Energy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680" rIns="4680" tIns="46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3418 K/30/MEM/2014</a:t>
                      </a: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
</a:t>
                      </a: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(29 Agustus 2014)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68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Potensi tidak prospek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</a:tr>
              <a:tr h="416520">
                <a:tc>
                  <a:txBody>
                    <a:bodyPr lIns="4680" rIns="4680" tIns="46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68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Krucil - Tiris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Probolinggo, Lumajang, Jember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Jawa Timur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Hitay Rawas Energy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680" rIns="4680" tIns="46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3419 K/30/MEM/2014</a:t>
                      </a: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
</a:t>
                      </a: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(29 Agustus 2014)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68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Diusulkan penetapan WKP 2016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</a:tr>
              <a:tr h="279360">
                <a:tc>
                  <a:txBody>
                    <a:bodyPr lIns="4680" rIns="4680" tIns="46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68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Ulumbu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Manggarai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Nusa Tenggara Timur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PLN (Persero)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680" rIns="4680" tIns="46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2363 K/MEM/2014</a:t>
                      </a: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
</a:t>
                      </a: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(17 April 2014)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68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Sudah ditetapkan WKP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</a:tr>
              <a:tr h="279360">
                <a:tc>
                  <a:txBody>
                    <a:bodyPr lIns="4680" rIns="4680" tIns="46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68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Gunung Kembar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Gayo Lues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Aceh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Hitay Panas Energy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680" rIns="4680" tIns="46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1/1/PSPB/PMA/2015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11 November 2015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68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Presentasi Laporan Akhir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cPr marL="42840" marR="4680">
                    <a:noFill/>
                  </a:tcPr>
                </a:tc>
              </a:tr>
              <a:tr h="416520">
                <a:tc>
                  <a:txBody>
                    <a:bodyPr lIns="4680" rIns="4680" tIns="46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16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68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Bukit Malintang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Kepahiang, Rejang Lebong, Bengkulu Utara, Lawang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Bengkulu, Sumatera Selatan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Hitay Lawang Energy  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xBody>
                    <a:bodyPr lIns="4680" rIns="4680" tIns="468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1/1/PSPB/PMA/2016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 Februari 2016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680" marR="4680">
                    <a:noFill/>
                  </a:tcPr>
                </a:tc>
                <a:tc>
                  <a:txBody>
                    <a:bodyPr lIns="42840" rIns="4680" tIns="468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d-ID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Presentasi Laporan Akhir 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2840" marR="4680">
                    <a:noFill/>
                  </a:tcPr>
                </a:tc>
                <a:tc>
                  <a:tcPr marL="42840" marR="4680"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Table 1"/>
          <p:cNvGraphicFramePr/>
          <p:nvPr/>
        </p:nvGraphicFramePr>
        <p:xfrm>
          <a:off x="152280" y="889200"/>
          <a:ext cx="8838720" cy="5247360"/>
        </p:xfrm>
        <a:graphic>
          <a:graphicData uri="http://schemas.openxmlformats.org/drawingml/2006/table">
            <a:tbl>
              <a:tblPr/>
              <a:tblGrid>
                <a:gridCol w="402120"/>
                <a:gridCol w="1964880"/>
                <a:gridCol w="4656240"/>
                <a:gridCol w="1815480"/>
              </a:tblGrid>
              <a:tr h="461160">
                <a:tc rowSpan="2">
                  <a:txBody>
                    <a:bodyPr lIns="65880" rIns="65880" tIns="864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No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5880" marR="65880">
                    <a:lnL w="1872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0504d"/>
                    </a:solidFill>
                  </a:tcPr>
                </a:tc>
                <a:tc gridSpan="2">
                  <a:txBody>
                    <a:bodyPr lIns="65880" rIns="65880" tIns="864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Lokasi Panas Bumi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5880" marR="658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0504d"/>
                    </a:solidFill>
                  </a:tcPr>
                </a:tc>
                <a:tc rowSpan="2">
                  <a:txBody>
                    <a:bodyPr lIns="0" rIns="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SK Penetapan WPSP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0504d"/>
                    </a:solidFill>
                  </a:tcPr>
                </a:tc>
              </a:tr>
              <a:tr h="36864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65880" rIns="65880" tIns="864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Lokasi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5880" marR="658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Kabupaten/Kota-Provinsi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0504d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283680">
                <a:tc>
                  <a:txBody>
                    <a:bodyPr lIns="30240" rIns="30240" tIns="396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1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872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0240" rIns="30240" tIns="396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Sungai Betung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6000" rIns="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 </a:t>
                      </a: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Kerinci&amp;Pesisir Selatan – Jambi &amp;  Sumatera Barat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 rowSpan="9">
                  <a:txBody>
                    <a:bodyPr lIns="0" rIns="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2010 K/30/MEM/2009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(30 September 2009)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83680">
                <a:tc>
                  <a:txBody>
                    <a:bodyPr lIns="30240" rIns="30240" tIns="396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2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872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0240" rIns="30240" tIns="396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Sungai Tenang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6000" rIns="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 </a:t>
                      </a: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Merangin – Jambi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283680">
                <a:tc>
                  <a:txBody>
                    <a:bodyPr lIns="30240" rIns="30240" tIns="396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3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872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0240" rIns="30240" tIns="396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Ciseeng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6000" rIns="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 </a:t>
                      </a: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Bogor &amp; Lebak – Jawa Barat &amp; Banten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283680">
                <a:tc>
                  <a:txBody>
                    <a:bodyPr lIns="30240" rIns="30240" tIns="396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4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872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0240" rIns="30240" tIns="396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Gunung Gede-Pangrango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6000" rIns="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 </a:t>
                      </a: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Bogor, Sukabumi &amp; Cianjur – Jawa Barat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538560">
                <a:tc>
                  <a:txBody>
                    <a:bodyPr lIns="30240" rIns="30240" tIns="396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5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872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0240" rIns="30240" tIns="396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Malawa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6000" rIns="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 </a:t>
                      </a: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Maros, Pangkajene Kepulauan, Bone  &amp; Barru – Sulawesi   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 </a:t>
                      </a: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Selatan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283680">
                <a:tc>
                  <a:txBody>
                    <a:bodyPr lIns="30240" rIns="30240" tIns="396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6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872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0240" rIns="30240" tIns="396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Gn. Dua Saudara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6000" rIns="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 </a:t>
                      </a: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Bitung – Sulawesi Utara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283680">
                <a:tc>
                  <a:txBody>
                    <a:bodyPr lIns="30240" rIns="30240" tIns="396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7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872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0240" rIns="30240" tIns="396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Sembalun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6000" rIns="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 </a:t>
                      </a: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Lombok Timur – Nusa Tenggara Barat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283680">
                <a:tc>
                  <a:txBody>
                    <a:bodyPr lIns="30240" rIns="30240" tIns="396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8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872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0240" rIns="30240" tIns="396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Ulumbu 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6000" rIns="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 </a:t>
                      </a: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Manggarai – Nusa Tenggara Timur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26880">
                <a:tc>
                  <a:txBody>
                    <a:bodyPr lIns="30240" rIns="30240" tIns="396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9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872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0240" rIns="30240" tIns="396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Mataloko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6000" rIns="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 </a:t>
                      </a: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Ngada – Nusa Tenggara Timur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83680">
                <a:tc>
                  <a:txBody>
                    <a:bodyPr lIns="30240" rIns="30240" tIns="396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872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0240" rIns="30240" tIns="396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Gunung Hamiding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6000" rIns="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 </a:t>
                      </a: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Halmahera Barat &amp; Utara – Maluku Utara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 rowSpan="5">
                  <a:txBody>
                    <a:bodyPr lIns="0" rIns="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2071 K/30/MEM/2012 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(18 Juni 2012)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83680">
                <a:tc>
                  <a:txBody>
                    <a:bodyPr lIns="30240" rIns="30240" tIns="396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872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0240" rIns="30240" tIns="396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Pentadio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6000" rIns="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 </a:t>
                      </a: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Gorontalo, Bone Bolango &amp; Kota Gorontalo – Gorontalo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83680">
                <a:tc>
                  <a:txBody>
                    <a:bodyPr lIns="30240" rIns="30240" tIns="396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872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0240" rIns="30240" tIns="396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Graho Nyabu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6000" rIns="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 </a:t>
                      </a: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Merangin, Kerinci &amp; Muko-Muko – Jambi &amp; Bengkulu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29120">
                <a:tc>
                  <a:txBody>
                    <a:bodyPr lIns="30240" rIns="30240" tIns="396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13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872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0240" rIns="30240" tIns="396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Gunung Wilis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6000" rIns="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 </a:t>
                      </a: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Ponorogo, Madiun, Nganjuk, Kediri, Tulungagung &amp; 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 </a:t>
                      </a: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Trenggalek – Jawa Timur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86200">
                <a:tc>
                  <a:txBody>
                    <a:bodyPr lIns="30240" rIns="30240" tIns="396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14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872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0240" rIns="30240" tIns="396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Gunung Geureudong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6000" rIns="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 </a:t>
                      </a: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Aceh Tengah, Bener Meriah &amp; Aceh Utara –  NAD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70" name="TextShape 2"/>
          <p:cNvSpPr txBox="1"/>
          <p:nvPr/>
        </p:nvSpPr>
        <p:spPr>
          <a:xfrm>
            <a:off x="0" y="457200"/>
            <a:ext cx="9143640" cy="409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IL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 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 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EI 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899640" y="116640"/>
            <a:ext cx="720036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d-ID" sz="2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X. Investasi PANAS BUMI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Table 1"/>
          <p:cNvGraphicFramePr/>
          <p:nvPr/>
        </p:nvGraphicFramePr>
        <p:xfrm>
          <a:off x="152280" y="724680"/>
          <a:ext cx="8915040" cy="5523120"/>
        </p:xfrm>
        <a:graphic>
          <a:graphicData uri="http://schemas.openxmlformats.org/drawingml/2006/table">
            <a:tbl>
              <a:tblPr/>
              <a:tblGrid>
                <a:gridCol w="387360"/>
                <a:gridCol w="1746000"/>
                <a:gridCol w="4628520"/>
                <a:gridCol w="2153160"/>
              </a:tblGrid>
              <a:tr h="371520">
                <a:tc rowSpan="2">
                  <a:txBody>
                    <a:bodyPr lIns="65880" rIns="65880" tIns="864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No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5880" marR="65880">
                    <a:lnL w="1872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0504d"/>
                    </a:solidFill>
                  </a:tcPr>
                </a:tc>
                <a:tc gridSpan="2">
                  <a:txBody>
                    <a:bodyPr lIns="65880" rIns="65880" tIns="864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Lokasi Panas Bumi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5880" marR="658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0504d"/>
                    </a:solidFill>
                  </a:tcPr>
                </a:tc>
                <a:tc rowSpan="2">
                  <a:txBody>
                    <a:bodyPr lIns="0" rIns="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SK Penetapan WPSP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0504d"/>
                    </a:solidFill>
                  </a:tcPr>
                </a:tc>
              </a:tr>
              <a:tr h="29700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65880" rIns="65880" tIns="864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Lokasi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5880" marR="658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Kabupaten/Kota-Provinsi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0504d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438120">
                <a:tc>
                  <a:txBody>
                    <a:bodyPr lIns="30240" rIns="30240" tIns="396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15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872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0240" rIns="30240" tIns="396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Gunung Tandikat dan Singgalang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6000" rIns="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 </a:t>
                      </a: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Agam, Tanah Datar &amp; Kota Padang Panjang –  Sumatera Barat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 rowSpan="8">
                  <a:txBody>
                    <a:bodyPr lIns="0" rIns="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3215 K/30/MEM/2012 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(26 November 2012)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28600">
                <a:tc>
                  <a:txBody>
                    <a:bodyPr lIns="30240" rIns="30240" tIns="396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16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872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0240" rIns="30240" tIns="396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Gunung Dingin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6000" rIns="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 </a:t>
                      </a: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Seluma – Bengkulu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228600">
                <a:tc>
                  <a:txBody>
                    <a:bodyPr lIns="30240" rIns="30240" tIns="396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17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872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0240" rIns="30240" tIns="396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Gunung Talamau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6000" rIns="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 </a:t>
                      </a: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Pasaman Barat &amp; Pasaman – Sumatera Barat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228600">
                <a:tc>
                  <a:txBody>
                    <a:bodyPr lIns="30240" rIns="30240" tIns="396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18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872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0240" rIns="30240" tIns="396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Runcing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6000" rIns="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 </a:t>
                      </a: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Lebong &amp; Bengkulu Utara – Bengkulu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225720">
                <a:tc>
                  <a:txBody>
                    <a:bodyPr lIns="30240" rIns="30240" tIns="396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19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872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0240" rIns="30240" tIns="396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Lawang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6000" rIns="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 </a:t>
                      </a: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Empat Lawang – Sumatera Selatan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433800">
                <a:tc>
                  <a:txBody>
                    <a:bodyPr lIns="30240" rIns="30240" tIns="396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20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872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0240" rIns="30240" tIns="396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Tanjungsakti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6000" rIns="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 </a:t>
                      </a: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Empat Lawang, Lahat, Kota Pagaralam, Bengkulu Selatan dan  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 </a:t>
                      </a: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Seluma – Sumatera Selatan &amp; Bengkulu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433800">
                <a:tc>
                  <a:txBody>
                    <a:bodyPr lIns="30240" rIns="30240" tIns="396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21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872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0240" rIns="30240" tIns="396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Rawas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6000" rIns="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 </a:t>
                      </a: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Musirawas Utara &amp; Kabupaten Merangin – Sumatera Selatan 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 </a:t>
                      </a: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&amp; Jambi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38120">
                <a:tc>
                  <a:txBody>
                    <a:bodyPr lIns="30240" rIns="30240" tIns="396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22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872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0240" rIns="30240" tIns="396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Kompleks Pengunungan Bromo - Tengger 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6000" rIns="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 </a:t>
                      </a: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Pasuruan, Probolinggo, Lumajang, Malang dan Kota Malang – 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 </a:t>
                      </a: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Jawa Timur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28600">
                <a:tc>
                  <a:txBody>
                    <a:bodyPr lIns="30240" rIns="30240" tIns="396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23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872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0240" rIns="30240" tIns="396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Lesugolo - Lowogeru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6000" rIns="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 </a:t>
                      </a: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Ende – Nusa Tenggara Timur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 rowSpan="2">
                  <a:txBody>
                    <a:bodyPr lIns="0" rIns="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3499 K/30/MEM/2012 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(28 Desember 2012)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11680">
                <a:tc>
                  <a:txBody>
                    <a:bodyPr lIns="30240" rIns="30240" tIns="396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24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872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0240" rIns="30240" tIns="396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Gunung Galunggung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6000" rIns="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 </a:t>
                      </a: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Tasikmalaya &amp; Kota Tasikmalaya – Jawa Barat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33800">
                <a:tc>
                  <a:txBody>
                    <a:bodyPr lIns="30240" rIns="30240" tIns="396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25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872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0240" rIns="30240" tIns="396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Sekincau Selatan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6000" rIns="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 </a:t>
                      </a: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Lampung Barat – Lampung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2855 K/30/MEM/2012 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(25 Juli 2013)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23560">
                <a:tc>
                  <a:txBody>
                    <a:bodyPr lIns="30240" rIns="30240" tIns="396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26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872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0240" rIns="30240" tIns="396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Gunung Raung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6000" rIns="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 </a:t>
                      </a: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Bondowoso, Jember &amp; Banyuwangi – jawa Timur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 rowSpan="2">
                  <a:txBody>
                    <a:bodyPr lIns="0" rIns="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3795 K/30/MEM/2012 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(11 November 2013)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31840">
                <a:tc>
                  <a:txBody>
                    <a:bodyPr lIns="30240" rIns="30240" tIns="396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27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872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0240" rIns="30240" tIns="396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Krucil - Tiris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6000" rIns="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 </a:t>
                      </a: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Probolinggo, Lumajang, Jember – Jawa Timur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33800">
                <a:tc>
                  <a:txBody>
                    <a:bodyPr lIns="30240" rIns="30240" tIns="396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28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872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0240" rIns="30240" tIns="396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Gunung Kembar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6000" rIns="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 </a:t>
                      </a: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Gayo Lues - Aceh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4308 K/30/MEM/2015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30 September 2015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35960">
                <a:tc>
                  <a:txBody>
                    <a:bodyPr lIns="30240" rIns="30240" tIns="396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29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872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0240" rIns="30240" tIns="396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Bukit Malintang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240" marR="302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6000" rIns="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 </a:t>
                      </a: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Kepahiang, Rejang Lebong, Bengkulu Utara – Bengkulu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 </a:t>
                      </a: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Lawang – Sumatera Selatan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4725 K/30/MEM/2015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id-ID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10 Desember 2015</a:t>
                      </a:r>
                      <a:endParaRPr b="0" lang="id-ID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73" name="TextShape 2"/>
          <p:cNvSpPr txBox="1"/>
          <p:nvPr/>
        </p:nvSpPr>
        <p:spPr>
          <a:xfrm>
            <a:off x="0" y="228600"/>
            <a:ext cx="9143640" cy="409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W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IL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Y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 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G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 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V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EI 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P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L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U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</a:t>
            </a:r>
            <a:r>
              <a:rPr b="1" lang="id-ID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899640" y="0"/>
            <a:ext cx="720036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id-ID" sz="2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X. Investasi PANAS BUMI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LibreOffice/5.1.6.2$Linux_X86_64 LibreOffice_project/10m0$Build-2</Application>
  <Words>1274</Words>
  <Paragraphs>336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2017-04-05T06:26:11Z</dcterms:created>
  <dc:creator>MSI</dc:creator>
  <dc:description/>
  <dc:language>id-ID</dc:language>
  <cp:lastModifiedBy/>
  <dcterms:modified xsi:type="dcterms:W3CDTF">2017-06-18T18:41:44Z</dcterms:modified>
  <cp:revision>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