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Old Standard TT"/>
      <p:regular r:id="rId22"/>
      <p:bold r:id="rId23"/>
      <p: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ldStandardTT-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OldStandardTT-italic.fntdata"/><Relationship Id="rId12" Type="http://schemas.openxmlformats.org/officeDocument/2006/relationships/slide" Target="slides/slide7.xml"/><Relationship Id="rId23" Type="http://schemas.openxmlformats.org/officeDocument/2006/relationships/font" Target="fonts/OldStandardT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dbba531994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dbba531994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dbba531994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dbba531994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bba531994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bba531994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dbba531994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dbba531994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dbba531994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dbba531994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dbba53199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dbba53199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Minimum size ultrametic tree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Opis simuliranog kaljenja</a:t>
            </a:r>
            <a:endParaRPr/>
          </a:p>
        </p:txBody>
      </p:sp>
      <p:sp>
        <p:nvSpPr>
          <p:cNvPr id="118" name="Google Shape;118;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358"/>
              <a:buNone/>
            </a:pPr>
            <a:r>
              <a:rPr lang="en" sz="1185"/>
              <a:t>Konstruiše se inicijalno stablo koristeći algoritam minimalnog razapinjućeg stabla. Funkcija “cost_function” izračunava cenu (ukupnu težinu) datog drveta.</a:t>
            </a:r>
            <a:endParaRPr sz="1185"/>
          </a:p>
          <a:p>
            <a:pPr indent="0" lvl="0" marL="0" rtl="0" algn="l">
              <a:lnSpc>
                <a:spcPct val="105000"/>
              </a:lnSpc>
              <a:spcBef>
                <a:spcPts val="1200"/>
              </a:spcBef>
              <a:spcAft>
                <a:spcPts val="0"/>
              </a:spcAft>
              <a:buSzPts val="358"/>
              <a:buNone/>
            </a:pPr>
            <a:r>
              <a:rPr lang="en" sz="1185"/>
              <a:t> Sledeće rešenje</a:t>
            </a:r>
            <a:r>
              <a:rPr lang="en" sz="1185"/>
              <a:t> generiše se tako što nasumično bira granu za uklanjanje i drugu granu za dodavanje, sa ciljem da istraži prostor rešenja.</a:t>
            </a:r>
            <a:endParaRPr sz="1185"/>
          </a:p>
          <a:p>
            <a:pPr indent="0" lvl="0" marL="0" rtl="0" algn="l">
              <a:lnSpc>
                <a:spcPct val="105000"/>
              </a:lnSpc>
              <a:spcBef>
                <a:spcPts val="1200"/>
              </a:spcBef>
              <a:spcAft>
                <a:spcPts val="0"/>
              </a:spcAft>
              <a:buSzPts val="358"/>
              <a:buNone/>
            </a:pPr>
            <a:r>
              <a:rPr lang="en" sz="1185"/>
              <a:t>Optimizacija simuliranog kaljenja iterativno istražuje susedna rešenja, prihvatajući poteze na osnovu promene cene i distribucije verovatnoće, postepeno smanjujući temperaturni parametar T tokom iteracija.</a:t>
            </a:r>
            <a:endParaRPr sz="1185"/>
          </a:p>
          <a:p>
            <a:pPr indent="0" lvl="0" marL="0" rtl="0" algn="l">
              <a:lnSpc>
                <a:spcPct val="105000"/>
              </a:lnSpc>
              <a:spcBef>
                <a:spcPts val="1200"/>
              </a:spcBef>
              <a:spcAft>
                <a:spcPts val="0"/>
              </a:spcAft>
              <a:buSzPts val="358"/>
              <a:buNone/>
            </a:pPr>
            <a:r>
              <a:rPr lang="en" sz="1185"/>
              <a:t>U p</a:t>
            </a:r>
            <a:r>
              <a:rPr lang="en" sz="1185"/>
              <a:t>oređenju sa prethodnim algoritmima simulirano kaljenje obično nudi dobar balans između istraživanja i eksploatacije, što ga čini pogodnim za pronalaženje približnih rešenja za probleme optimizacije. Možda ne garantuje uvek optimalno rešenje, ali često efikasno pronalazi skoro optimalna rešenja. Ne oslanja se na pretpostavke o podacima, </a:t>
            </a:r>
            <a:r>
              <a:rPr lang="en" sz="1185"/>
              <a:t>što ga čini primenljivim na širi spektar problema u poređenju sa algoritmima kao što su hijerarhijsko grupisanje ili minimalno razapinjuće stablo. </a:t>
            </a:r>
            <a:endParaRPr sz="1185"/>
          </a:p>
          <a:p>
            <a:pPr indent="0" lvl="0" marL="0" rtl="0" algn="l">
              <a:lnSpc>
                <a:spcPct val="105000"/>
              </a:lnSpc>
              <a:spcBef>
                <a:spcPts val="1200"/>
              </a:spcBef>
              <a:spcAft>
                <a:spcPts val="0"/>
              </a:spcAft>
              <a:buSzPts val="358"/>
              <a:buNone/>
            </a:pPr>
            <a:r>
              <a:rPr lang="en" sz="1185"/>
              <a:t>Simulirano kaljenje istražuje širi prostor pretraživanja u poređenju sa minimalnim razapinjućim stablima, što može pomoći da se izbegnu lokalni optimizam i potencijalno pronađu bolja rešenja, posebno za složene ili nelinearne probleme optimizacije.</a:t>
            </a:r>
            <a:endParaRPr sz="1185"/>
          </a:p>
          <a:p>
            <a:pPr indent="0" lvl="0" marL="0" rtl="0" algn="l">
              <a:lnSpc>
                <a:spcPct val="105000"/>
              </a:lnSpc>
              <a:spcBef>
                <a:spcPts val="1200"/>
              </a:spcBef>
              <a:spcAft>
                <a:spcPts val="0"/>
              </a:spcAft>
              <a:buSzPts val="358"/>
              <a:buNone/>
            </a:pPr>
            <a:r>
              <a:rPr lang="en" sz="1185"/>
              <a:t>Ukupna složenost ovog algoritma je O(max_iter*(N+NlogN)), gde je faktor NlogN dominantan zbog kreiranja MST-a u najgorem slučaju.</a:t>
            </a:r>
            <a:endParaRPr sz="1185"/>
          </a:p>
          <a:p>
            <a:pPr indent="0" lvl="0" marL="0" rtl="0" algn="l">
              <a:lnSpc>
                <a:spcPct val="105000"/>
              </a:lnSpc>
              <a:spcBef>
                <a:spcPts val="1200"/>
              </a:spcBef>
              <a:spcAft>
                <a:spcPts val="0"/>
              </a:spcAft>
              <a:buSzPts val="358"/>
              <a:buNone/>
            </a:pPr>
            <a:r>
              <a:t/>
            </a:r>
            <a:endParaRPr sz="785"/>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Union find</a:t>
            </a:r>
            <a:endParaRPr/>
          </a:p>
        </p:txBody>
      </p:sp>
      <p:sp>
        <p:nvSpPr>
          <p:cNvPr id="124" name="Google Shape;124;p2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23"/>
          <p:cNvPicPr preferRelativeResize="0"/>
          <p:nvPr/>
        </p:nvPicPr>
        <p:blipFill>
          <a:blip r:embed="rId3">
            <a:alphaModFix/>
          </a:blip>
          <a:stretch>
            <a:fillRect/>
          </a:stretch>
        </p:blipFill>
        <p:spPr>
          <a:xfrm>
            <a:off x="4572000" y="0"/>
            <a:ext cx="4634348"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2051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Opis Union find-a</a:t>
            </a:r>
            <a:endParaRPr/>
          </a:p>
        </p:txBody>
      </p:sp>
      <p:sp>
        <p:nvSpPr>
          <p:cNvPr id="131" name="Google Shape;131;p24"/>
          <p:cNvSpPr txBox="1"/>
          <p:nvPr>
            <p:ph idx="1" type="body"/>
          </p:nvPr>
        </p:nvSpPr>
        <p:spPr>
          <a:xfrm>
            <a:off x="269375" y="1016375"/>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440"/>
              <a:buNone/>
            </a:pPr>
            <a:r>
              <a:rPr lang="en" sz="1120"/>
              <a:t>Ovaj pristup koristi kombinaciju algoritama i struktura podataka kako bi konstruisao minimalno ultrametrijsko stablo na osnovu zadate matrice udaljenosti. Glavni alat koji se koristi za konstrukciju je struktura podataka Union-Find, a sama procedura uključuje sortiranje i selekciju grana koristeći pristup sličan Kruskalovom algoritmu za minimalna razapinjuća stabla.</a:t>
            </a:r>
            <a:endParaRPr sz="1120"/>
          </a:p>
          <a:p>
            <a:pPr indent="0" lvl="0" marL="0" rtl="0" algn="l">
              <a:spcBef>
                <a:spcPts val="1200"/>
              </a:spcBef>
              <a:spcAft>
                <a:spcPts val="0"/>
              </a:spcAft>
              <a:buSzPts val="440"/>
              <a:buNone/>
            </a:pPr>
            <a:r>
              <a:rPr lang="en" sz="1120"/>
              <a:t>Ideja je da se koristi Kruskalov pristup sortiranja grana po težini i postepenog dodavanja grana koje ne formiraju cikluse, što osigurava da krajnji rezultat bude stablo s minimalnom mogućom sumom težina grana. Ovo stablo bi teoretski trebalo da bude ultrametrijsko ako je matrica udaljenosti koja se koristi ultrametrička. </a:t>
            </a:r>
            <a:endParaRPr sz="1120"/>
          </a:p>
          <a:p>
            <a:pPr indent="0" lvl="0" marL="0" rtl="0" algn="l">
              <a:spcBef>
                <a:spcPts val="1200"/>
              </a:spcBef>
              <a:spcAft>
                <a:spcPts val="0"/>
              </a:spcAft>
              <a:buSzPts val="440"/>
              <a:buNone/>
            </a:pPr>
            <a:r>
              <a:rPr lang="en" sz="1120"/>
              <a:t>find: Pronalazi reprezentativni element (root) skupa kome element pripada, koristeći tehniku kompresije puta za efikasnost.</a:t>
            </a:r>
            <a:endParaRPr sz="1120"/>
          </a:p>
          <a:p>
            <a:pPr indent="0" lvl="0" marL="0" rtl="0" algn="l">
              <a:spcBef>
                <a:spcPts val="1200"/>
              </a:spcBef>
              <a:spcAft>
                <a:spcPts val="0"/>
              </a:spcAft>
              <a:buSzPts val="440"/>
              <a:buNone/>
            </a:pPr>
            <a:r>
              <a:rPr lang="en" sz="1120"/>
              <a:t>union: Spaja dva skupa koristeći union by rank, minimizujući dubinu stabla. </a:t>
            </a:r>
            <a:endParaRPr sz="1120"/>
          </a:p>
          <a:p>
            <a:pPr indent="0" lvl="0" marL="0" rtl="0" algn="l">
              <a:spcBef>
                <a:spcPts val="1200"/>
              </a:spcBef>
              <a:spcAft>
                <a:spcPts val="0"/>
              </a:spcAft>
              <a:buSzPts val="440"/>
              <a:buNone/>
            </a:pPr>
            <a:r>
              <a:rPr lang="en" sz="1120"/>
              <a:t>Funkcija ultrametric_tree:: Kreira listu svih mogućih grana iz matrice udaljenosti, gde svaka grana sadrži težinu i indekse čvorova koje povezuje. Sortira grane po težini u rastućem redosledu.Prolazi kroz sortiranu listu grana i koristi union-find strukturu da dodaje granu u stablo ako grana povezuje dva prethodno nepovezana čvora (čime se izbegava formiranje ciklusa).</a:t>
            </a:r>
            <a:endParaRPr sz="1120"/>
          </a:p>
          <a:p>
            <a:pPr indent="0" lvl="0" marL="0" rtl="0" algn="l">
              <a:spcBef>
                <a:spcPts val="1200"/>
              </a:spcBef>
              <a:spcAft>
                <a:spcPts val="0"/>
              </a:spcAft>
              <a:buSzPts val="440"/>
              <a:buNone/>
            </a:pPr>
            <a:r>
              <a:rPr lang="en" sz="1120"/>
              <a:t>Funkcija process_matrices: Za svaku matricu učitanu iz direktorijuma, konstruiše minimalno ultrametrijsko stablo, izračunava ukupnu težinu stabla, i meri vreme potrebno za procesiranje.</a:t>
            </a:r>
            <a:endParaRPr sz="1120"/>
          </a:p>
          <a:p>
            <a:pPr indent="0" lvl="0" marL="0" rtl="0" algn="l">
              <a:spcBef>
                <a:spcPts val="1200"/>
              </a:spcBef>
              <a:spcAft>
                <a:spcPts val="1200"/>
              </a:spcAft>
              <a:buSzPts val="440"/>
              <a:buNone/>
            </a:pPr>
            <a:r>
              <a:rPr lang="en" sz="1120"/>
              <a:t>Ukupna složenost ovog algoritma: O(ElogE+Eα(N)), α(N)-Akermanova funkcija.</a:t>
            </a:r>
            <a:endParaRPr sz="112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idx="1" type="body"/>
          </p:nvPr>
        </p:nvSpPr>
        <p:spPr>
          <a:xfrm>
            <a:off x="168550" y="3997075"/>
            <a:ext cx="4069800" cy="60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Rezultati za brute force</a:t>
            </a:r>
            <a:endParaRPr/>
          </a:p>
        </p:txBody>
      </p:sp>
      <p:sp>
        <p:nvSpPr>
          <p:cNvPr id="137" name="Google Shape;137;p25"/>
          <p:cNvSpPr txBox="1"/>
          <p:nvPr>
            <p:ph idx="1" type="body"/>
          </p:nvPr>
        </p:nvSpPr>
        <p:spPr>
          <a:xfrm>
            <a:off x="4445000" y="3906025"/>
            <a:ext cx="4529700" cy="60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Rezultati za hijerarhijsko grupisanje</a:t>
            </a:r>
            <a:endParaRPr/>
          </a:p>
        </p:txBody>
      </p:sp>
      <p:pic>
        <p:nvPicPr>
          <p:cNvPr id="138" name="Google Shape;138;p25"/>
          <p:cNvPicPr preferRelativeResize="0"/>
          <p:nvPr/>
        </p:nvPicPr>
        <p:blipFill>
          <a:blip r:embed="rId3">
            <a:alphaModFix/>
          </a:blip>
          <a:stretch>
            <a:fillRect/>
          </a:stretch>
        </p:blipFill>
        <p:spPr>
          <a:xfrm>
            <a:off x="152400" y="152400"/>
            <a:ext cx="4102100" cy="3844676"/>
          </a:xfrm>
          <a:prstGeom prst="rect">
            <a:avLst/>
          </a:prstGeom>
          <a:noFill/>
          <a:ln>
            <a:noFill/>
          </a:ln>
        </p:spPr>
      </p:pic>
      <p:pic>
        <p:nvPicPr>
          <p:cNvPr id="139" name="Google Shape;139;p25"/>
          <p:cNvPicPr preferRelativeResize="0"/>
          <p:nvPr/>
        </p:nvPicPr>
        <p:blipFill>
          <a:blip r:embed="rId4">
            <a:alphaModFix/>
          </a:blip>
          <a:stretch>
            <a:fillRect/>
          </a:stretch>
        </p:blipFill>
        <p:spPr>
          <a:xfrm>
            <a:off x="4360325" y="232824"/>
            <a:ext cx="4306700" cy="3383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idx="1" type="body"/>
          </p:nvPr>
        </p:nvSpPr>
        <p:spPr>
          <a:xfrm>
            <a:off x="-576937" y="4178375"/>
            <a:ext cx="3710100" cy="60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Rezultati za MST</a:t>
            </a:r>
            <a:endParaRPr/>
          </a:p>
        </p:txBody>
      </p:sp>
      <p:sp>
        <p:nvSpPr>
          <p:cNvPr id="145" name="Google Shape;145;p26"/>
          <p:cNvSpPr txBox="1"/>
          <p:nvPr>
            <p:ph idx="1" type="body"/>
          </p:nvPr>
        </p:nvSpPr>
        <p:spPr>
          <a:xfrm>
            <a:off x="6491100" y="653475"/>
            <a:ext cx="2511900" cy="849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Rezultati za UnionFind</a:t>
            </a:r>
            <a:endParaRPr/>
          </a:p>
        </p:txBody>
      </p:sp>
      <p:pic>
        <p:nvPicPr>
          <p:cNvPr id="146" name="Google Shape;146;p26"/>
          <p:cNvPicPr preferRelativeResize="0"/>
          <p:nvPr/>
        </p:nvPicPr>
        <p:blipFill>
          <a:blip r:embed="rId3">
            <a:alphaModFix/>
          </a:blip>
          <a:stretch>
            <a:fillRect/>
          </a:stretch>
        </p:blipFill>
        <p:spPr>
          <a:xfrm>
            <a:off x="524225" y="268100"/>
            <a:ext cx="1874675" cy="3726800"/>
          </a:xfrm>
          <a:prstGeom prst="rect">
            <a:avLst/>
          </a:prstGeom>
          <a:noFill/>
          <a:ln>
            <a:noFill/>
          </a:ln>
        </p:spPr>
      </p:pic>
      <p:pic>
        <p:nvPicPr>
          <p:cNvPr id="147" name="Google Shape;147;p26"/>
          <p:cNvPicPr preferRelativeResize="0"/>
          <p:nvPr/>
        </p:nvPicPr>
        <p:blipFill>
          <a:blip r:embed="rId4">
            <a:alphaModFix/>
          </a:blip>
          <a:stretch>
            <a:fillRect/>
          </a:stretch>
        </p:blipFill>
        <p:spPr>
          <a:xfrm>
            <a:off x="2953450" y="152400"/>
            <a:ext cx="3572950" cy="2592600"/>
          </a:xfrm>
          <a:prstGeom prst="rect">
            <a:avLst/>
          </a:prstGeom>
          <a:noFill/>
          <a:ln>
            <a:noFill/>
          </a:ln>
        </p:spPr>
      </p:pic>
      <p:pic>
        <p:nvPicPr>
          <p:cNvPr id="148" name="Google Shape;148;p26"/>
          <p:cNvPicPr preferRelativeResize="0"/>
          <p:nvPr/>
        </p:nvPicPr>
        <p:blipFill>
          <a:blip r:embed="rId5">
            <a:alphaModFix/>
          </a:blip>
          <a:stretch>
            <a:fillRect/>
          </a:stretch>
        </p:blipFill>
        <p:spPr>
          <a:xfrm>
            <a:off x="3285576" y="2897400"/>
            <a:ext cx="3205524" cy="2093701"/>
          </a:xfrm>
          <a:prstGeom prst="rect">
            <a:avLst/>
          </a:prstGeom>
          <a:noFill/>
          <a:ln>
            <a:noFill/>
          </a:ln>
        </p:spPr>
      </p:pic>
      <p:sp>
        <p:nvSpPr>
          <p:cNvPr id="149" name="Google Shape;149;p26"/>
          <p:cNvSpPr txBox="1"/>
          <p:nvPr>
            <p:ph idx="1" type="body"/>
          </p:nvPr>
        </p:nvSpPr>
        <p:spPr>
          <a:xfrm>
            <a:off x="6434650" y="3389800"/>
            <a:ext cx="2233800" cy="605100"/>
          </a:xfrm>
          <a:prstGeom prst="rect">
            <a:avLst/>
          </a:prstGeom>
        </p:spPr>
        <p:txBody>
          <a:bodyPr anchorCtr="0" anchor="ctr" bIns="91425" lIns="91425" spcFirstLastPara="1" rIns="91425" wrap="square" tIns="91425">
            <a:normAutofit fontScale="92500" lnSpcReduction="20000"/>
          </a:bodyPr>
          <a:lstStyle/>
          <a:p>
            <a:pPr indent="0" lvl="0" marL="0" rtl="0" algn="ctr">
              <a:spcBef>
                <a:spcPts val="0"/>
              </a:spcBef>
              <a:spcAft>
                <a:spcPts val="0"/>
              </a:spcAft>
              <a:buNone/>
            </a:pPr>
            <a:r>
              <a:rPr lang="en"/>
              <a:t>Rezultati za simulirano kaljenje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Efikasnost: Brute force metoda je najmanje efikasna zbog svoje eksponencijalne kompleksnosti. MST i Union-Find metode su najefikasnije po pitanju kompleksnosti, posebno pogodne za grafike gde je E mnogo manje od N^2.</a:t>
            </a:r>
            <a:endParaRPr/>
          </a:p>
          <a:p>
            <a:pPr indent="0" lvl="0" marL="0" rtl="0" algn="l">
              <a:spcBef>
                <a:spcPts val="1200"/>
              </a:spcBef>
              <a:spcAft>
                <a:spcPts val="0"/>
              </a:spcAft>
              <a:buClr>
                <a:schemeClr val="dk1"/>
              </a:buClr>
              <a:buSzPct val="61111"/>
              <a:buFont typeface="Arial"/>
              <a:buNone/>
            </a:pPr>
            <a:r>
              <a:rPr lang="en"/>
              <a:t>Primena: MST i Union-Find su odlični za grafike gde postoji jasna hijerarhija težina grana. Simulirano kaljenje pruža fleksibilnost u izbegavanju lokalnih minimuma, što ga čini pogodnim za složenije pejzaže. Hijerarhijsko grupisanje je posebno korisno za analizu klasterovanja više od same izgradnje stabla.</a:t>
            </a:r>
            <a:endParaRPr/>
          </a:p>
          <a:p>
            <a:pPr indent="0" lvl="0" marL="0" rtl="0" algn="l">
              <a:spcBef>
                <a:spcPts val="1200"/>
              </a:spcBef>
              <a:spcAft>
                <a:spcPts val="0"/>
              </a:spcAft>
              <a:buClr>
                <a:schemeClr val="dk1"/>
              </a:buClr>
              <a:buSzPct val="61111"/>
              <a:buFont typeface="Arial"/>
              <a:buNone/>
            </a:pPr>
            <a:r>
              <a:rPr lang="en"/>
              <a:t>Skalabilnost: MST, Union-Find i Hijerarhijsko grupisanje dobro skaliraju sa povećanjem N, za razliku od brute force pristupa. Skalabilnost simuliranog kaljenja značajno zavisi od parametra “max_iter” i specifične implementacije funkcije suseda.</a:t>
            </a:r>
            <a:endParaRPr/>
          </a:p>
          <a:p>
            <a:pPr indent="0" lvl="0" marL="0" rtl="0" algn="l">
              <a:spcBef>
                <a:spcPts val="1200"/>
              </a:spcBef>
              <a:spcAft>
                <a:spcPts val="1200"/>
              </a:spcAft>
              <a:buNone/>
            </a:pPr>
            <a:r>
              <a:rPr lang="en"/>
              <a:t>Svaki metod ima svoje prednosti i treba ga izabrati na osnovu specifičnih potreba problema, kao što su veličina ulaza i preciznost zahteva izlaza.</a:t>
            </a:r>
            <a:endParaRPr/>
          </a:p>
        </p:txBody>
      </p:sp>
      <p:sp>
        <p:nvSpPr>
          <p:cNvPr id="155" name="Google Shape;155;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Zaključak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490250" y="526350"/>
            <a:ext cx="5604000" cy="245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Hvala na pažnji!</a:t>
            </a:r>
            <a:endParaRPr/>
          </a:p>
          <a:p>
            <a:pPr indent="0" lvl="0" marL="0" rtl="0" algn="l">
              <a:spcBef>
                <a:spcPts val="0"/>
              </a:spcBef>
              <a:spcAft>
                <a:spcPts val="0"/>
              </a:spcAft>
              <a:buNone/>
            </a:pPr>
            <a:r>
              <a:t/>
            </a:r>
            <a:endParaRPr/>
          </a:p>
        </p:txBody>
      </p:sp>
      <p:sp>
        <p:nvSpPr>
          <p:cNvPr id="161" name="Google Shape;161;p28"/>
          <p:cNvSpPr txBox="1"/>
          <p:nvPr>
            <p:ph idx="4294967295" type="body"/>
          </p:nvPr>
        </p:nvSpPr>
        <p:spPr>
          <a:xfrm>
            <a:off x="292850" y="3708450"/>
            <a:ext cx="5998800" cy="1096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lang="en" sz="1555"/>
              <a:t>Knežević Ana</a:t>
            </a:r>
            <a:endParaRPr sz="1555"/>
          </a:p>
          <a:p>
            <a:pPr indent="0" lvl="0" marL="0" rtl="0" algn="l">
              <a:lnSpc>
                <a:spcPct val="105000"/>
              </a:lnSpc>
              <a:spcBef>
                <a:spcPts val="1200"/>
              </a:spcBef>
              <a:spcAft>
                <a:spcPts val="1200"/>
              </a:spcAft>
              <a:buSzPts val="523"/>
              <a:buNone/>
            </a:pPr>
            <a:r>
              <a:rPr lang="en" sz="1555"/>
              <a:t>Ponjavić Pavle</a:t>
            </a:r>
            <a:endParaRPr sz="155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100"/>
              <a:t>Uvod</a:t>
            </a:r>
            <a:endParaRPr sz="4100"/>
          </a:p>
          <a:p>
            <a:pPr indent="0" lvl="0" marL="0" rtl="0" algn="l">
              <a:spcBef>
                <a:spcPts val="0"/>
              </a:spcBef>
              <a:spcAft>
                <a:spcPts val="0"/>
              </a:spcAft>
              <a:buNone/>
            </a:pPr>
            <a:r>
              <a:t/>
            </a:r>
            <a:endParaRPr sz="4100"/>
          </a:p>
        </p:txBody>
      </p:sp>
      <p:sp>
        <p:nvSpPr>
          <p:cNvPr id="65" name="Google Shape;65;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Problem pronalaženja ultrametrijskog stabla minimalne veličine uključuje konstruisanje strukture drveta gde su svi čvorovi lista podjednako udaljeni od korenskog čvora, dok se ukupna udaljenost između svih čvorova lista minimizira. Ovaj problem se javlja u različitim domenima kao što su računarska biologija, analiza klastera i evoluciona biologija, gde je cilj da se hijerarhijski predstave odnosi ili sličnosti između objekata ili tačaka podataka. Izazov leži u efikasnom određivanju optimalne strukture stabla koja balansira zahteve ekvidistance sa minimiziranjem ukupne udaljenosti.</a:t>
            </a:r>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Brute force</a:t>
            </a:r>
            <a:endParaRPr/>
          </a:p>
        </p:txBody>
      </p:sp>
      <p:sp>
        <p:nvSpPr>
          <p:cNvPr id="71" name="Google Shape;71;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72" name="Google Shape;72;p15"/>
          <p:cNvPicPr preferRelativeResize="0"/>
          <p:nvPr/>
        </p:nvPicPr>
        <p:blipFill>
          <a:blip r:embed="rId3">
            <a:alphaModFix/>
          </a:blip>
          <a:stretch>
            <a:fillRect/>
          </a:stretch>
        </p:blipFill>
        <p:spPr>
          <a:xfrm>
            <a:off x="4525348" y="0"/>
            <a:ext cx="4618654"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440"/>
              <a:buNone/>
            </a:pPr>
            <a:r>
              <a:rPr lang="en" sz="1120"/>
              <a:t>M</a:t>
            </a:r>
            <a:r>
              <a:rPr lang="en" sz="1120"/>
              <a:t>atrica se učitava iz datoteke i konvertuje u listu lista, predstavljajući matricu susednosti grafa.</a:t>
            </a:r>
            <a:endParaRPr sz="1120"/>
          </a:p>
          <a:p>
            <a:pPr indent="0" lvl="0" marL="0" rtl="0" algn="l">
              <a:lnSpc>
                <a:spcPct val="95000"/>
              </a:lnSpc>
              <a:spcBef>
                <a:spcPts val="1200"/>
              </a:spcBef>
              <a:spcAft>
                <a:spcPts val="0"/>
              </a:spcAft>
              <a:buSzPts val="440"/>
              <a:buNone/>
            </a:pPr>
            <a:r>
              <a:rPr lang="en" sz="1120"/>
              <a:t>Generišu se sva moguća stabla za dati broj čvorova n.</a:t>
            </a:r>
            <a:endParaRPr sz="1120"/>
          </a:p>
          <a:p>
            <a:pPr indent="0" lvl="0" marL="0" rtl="0" algn="l">
              <a:lnSpc>
                <a:spcPct val="95000"/>
              </a:lnSpc>
              <a:spcBef>
                <a:spcPts val="1200"/>
              </a:spcBef>
              <a:spcAft>
                <a:spcPts val="0"/>
              </a:spcAft>
              <a:buSzPts val="440"/>
              <a:buNone/>
            </a:pPr>
            <a:r>
              <a:rPr lang="en" sz="1120"/>
              <a:t>Funckija “assign_weights” dodeljuje težine granama datog grafa G na osnovu težina navedenih u ulaznoj matrici M.</a:t>
            </a:r>
            <a:endParaRPr sz="1120"/>
          </a:p>
          <a:p>
            <a:pPr indent="0" lvl="0" marL="0" rtl="0" algn="l">
              <a:lnSpc>
                <a:spcPct val="95000"/>
              </a:lnSpc>
              <a:spcBef>
                <a:spcPts val="1200"/>
              </a:spcBef>
              <a:spcAft>
                <a:spcPts val="0"/>
              </a:spcAft>
              <a:buSzPts val="440"/>
              <a:buNone/>
            </a:pPr>
            <a:r>
              <a:rPr lang="en" sz="1120"/>
              <a:t>Izračunava ukupnu težina (veličinu) datog stabla G sabiranjem težina njegovih grana.</a:t>
            </a:r>
            <a:endParaRPr sz="1120"/>
          </a:p>
          <a:p>
            <a:pPr indent="0" lvl="0" marL="0" rtl="0" algn="l">
              <a:lnSpc>
                <a:spcPct val="95000"/>
              </a:lnSpc>
              <a:spcBef>
                <a:spcPts val="1200"/>
              </a:spcBef>
              <a:spcAft>
                <a:spcPts val="0"/>
              </a:spcAft>
              <a:buSzPts val="440"/>
              <a:buNone/>
            </a:pPr>
            <a:r>
              <a:rPr lang="en" sz="1120"/>
              <a:t>Pronalazi se minimalno ultrametrijsko stablo: Funkcija “find_minimum_ultrametric_tree” prolazi sva moguća stabla koja generiše “generator_all_trees”, izračunava njihove veličine koristeći tree_size i pamti stablo sa minimalnom veličinom. Na kraju, vraća minimalnu veličinu i odgovarajuće stablo.</a:t>
            </a:r>
            <a:endParaRPr sz="1120"/>
          </a:p>
          <a:p>
            <a:pPr indent="0" lvl="0" marL="0" rtl="0" algn="l">
              <a:lnSpc>
                <a:spcPct val="95000"/>
              </a:lnSpc>
              <a:spcBef>
                <a:spcPts val="1200"/>
              </a:spcBef>
              <a:spcAft>
                <a:spcPts val="0"/>
              </a:spcAft>
              <a:buSzPts val="440"/>
              <a:buNone/>
            </a:pPr>
            <a:r>
              <a:rPr lang="en" sz="1120"/>
              <a:t>Ovaj kod je egzaktan, međutim istražuje sve moguće strukture stabla i bira onu sa minimalnom veličinom, što ga čini pristupom grube sile. Iako je efikasan za male ulazne veličine, ovaj pristup postaje neefikasan za veće ulazne veličine zbog eksponencijalnog rasta broja mogućih stabala koje treba uzeti u obzir.</a:t>
            </a:r>
            <a:endParaRPr sz="1120"/>
          </a:p>
          <a:p>
            <a:pPr indent="0" lvl="0" marL="0" rtl="0" algn="l">
              <a:lnSpc>
                <a:spcPct val="95000"/>
              </a:lnSpc>
              <a:spcBef>
                <a:spcPts val="0"/>
              </a:spcBef>
              <a:spcAft>
                <a:spcPts val="0"/>
              </a:spcAft>
              <a:buSzPts val="440"/>
              <a:buNone/>
            </a:pPr>
            <a:r>
              <a:t/>
            </a:r>
            <a:endParaRPr sz="1120"/>
          </a:p>
          <a:p>
            <a:pPr indent="0" lvl="0" marL="0" rtl="0" algn="l">
              <a:lnSpc>
                <a:spcPct val="95000"/>
              </a:lnSpc>
              <a:spcBef>
                <a:spcPts val="0"/>
              </a:spcBef>
              <a:spcAft>
                <a:spcPts val="0"/>
              </a:spcAft>
              <a:buSzPts val="440"/>
              <a:buNone/>
            </a:pPr>
            <a:r>
              <a:rPr lang="en" sz="1120"/>
              <a:t>Ukupna složenost je O(N^(N-1)), eksponencijalna kompleksnost čini ovaj pristup nepraktičnim za veliko N.</a:t>
            </a:r>
            <a:endParaRPr sz="1120"/>
          </a:p>
        </p:txBody>
      </p:sp>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Opis algoritma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265500" y="1608125"/>
            <a:ext cx="4045200" cy="1333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Hierarchical clustering</a:t>
            </a:r>
            <a:endParaRPr/>
          </a:p>
        </p:txBody>
      </p:sp>
      <p:sp>
        <p:nvSpPr>
          <p:cNvPr id="84" name="Google Shape;84;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2 drinking glasses</a:t>
            </a:r>
            <a:endParaRPr/>
          </a:p>
          <a:p>
            <a:pPr indent="-342900" lvl="0" marL="457200" rtl="0" algn="l">
              <a:spcBef>
                <a:spcPts val="0"/>
              </a:spcBef>
              <a:spcAft>
                <a:spcPts val="0"/>
              </a:spcAft>
              <a:buSzPts val="1800"/>
              <a:buChar char="●"/>
            </a:pPr>
            <a:r>
              <a:rPr lang="en"/>
              <a:t>Table salt</a:t>
            </a:r>
            <a:endParaRPr/>
          </a:p>
          <a:p>
            <a:pPr indent="-342900" lvl="0" marL="457200" rtl="0" algn="l">
              <a:spcBef>
                <a:spcPts val="0"/>
              </a:spcBef>
              <a:spcAft>
                <a:spcPts val="0"/>
              </a:spcAft>
              <a:buSzPts val="1800"/>
              <a:buChar char="●"/>
            </a:pPr>
            <a:r>
              <a:rPr lang="en"/>
              <a:t>2 eggs</a:t>
            </a:r>
            <a:endParaRPr/>
          </a:p>
          <a:p>
            <a:pPr indent="-342900" lvl="0" marL="457200" rtl="0" algn="l">
              <a:spcBef>
                <a:spcPts val="0"/>
              </a:spcBef>
              <a:spcAft>
                <a:spcPts val="0"/>
              </a:spcAft>
              <a:buSzPts val="1800"/>
              <a:buChar char="●"/>
            </a:pPr>
            <a:r>
              <a:rPr lang="en"/>
              <a:t>Water</a:t>
            </a:r>
            <a:endParaRPr/>
          </a:p>
        </p:txBody>
      </p:sp>
      <p:pic>
        <p:nvPicPr>
          <p:cNvPr id="85" name="Google Shape;85;p17"/>
          <p:cNvPicPr preferRelativeResize="0"/>
          <p:nvPr/>
        </p:nvPicPr>
        <p:blipFill>
          <a:blip r:embed="rId3">
            <a:alphaModFix/>
          </a:blip>
          <a:stretch>
            <a:fillRect/>
          </a:stretch>
        </p:blipFill>
        <p:spPr>
          <a:xfrm>
            <a:off x="4572000" y="282225"/>
            <a:ext cx="4572000" cy="4416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555600"/>
            <a:ext cx="3851100" cy="580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Opis hijerarhijskog grupisanja</a:t>
            </a:r>
            <a:endParaRPr/>
          </a:p>
        </p:txBody>
      </p:sp>
      <p:sp>
        <p:nvSpPr>
          <p:cNvPr id="91" name="Google Shape;91;p18"/>
          <p:cNvSpPr txBox="1"/>
          <p:nvPr>
            <p:ph idx="1" type="body"/>
          </p:nvPr>
        </p:nvSpPr>
        <p:spPr>
          <a:xfrm>
            <a:off x="311700" y="1086550"/>
            <a:ext cx="4719000" cy="3930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260"/>
              <a:t>Funkcija ”build_ultrametric_tree” uzima matricu udaljenosti kao ulaz i vrši hijerarhijsko grupisanje koristeći metod jednostrukog povezivanja. Zatim generiše dijagram dendrograma(primer za matricu 24x24) za vizuelizaciju procesa grupisanja. U našem kodu, hijerarhijsko klasterovanje se koristi za izgradnju ultrametričkog stabla. Kod koristi metod 'single' za hijerarhijsko klasterovanje, što znači da koristi minimalna rastojanja između klastera.</a:t>
            </a:r>
            <a:endParaRPr sz="1260"/>
          </a:p>
          <a:p>
            <a:pPr indent="0" lvl="0" marL="0" rtl="0" algn="l">
              <a:lnSpc>
                <a:spcPct val="95000"/>
              </a:lnSpc>
              <a:spcBef>
                <a:spcPts val="0"/>
              </a:spcBef>
              <a:spcAft>
                <a:spcPts val="0"/>
              </a:spcAft>
              <a:buClr>
                <a:schemeClr val="dk1"/>
              </a:buClr>
              <a:buSzPts val="1100"/>
              <a:buFont typeface="Arial"/>
              <a:buNone/>
            </a:pPr>
            <a:r>
              <a:rPr lang="en" sz="1260"/>
              <a:t>Matrica Rastojanja: Ovo je simetrična matrica gde element na poziciji i, j predstavlja rastojanje između elemenata i i j. Veoma je važno da ova matrica tačno odražava rastojanja ili nesličnosti između elemenata koje klasterujete. Funkcija linkage: Ova funkcija izvodi hijerarhijsko klasterovanje koristeći dati</a:t>
            </a:r>
            <a:endParaRPr sz="1260"/>
          </a:p>
          <a:p>
            <a:pPr indent="0" lvl="0" marL="0" rtl="0" algn="l">
              <a:lnSpc>
                <a:spcPct val="95000"/>
              </a:lnSpc>
              <a:spcBef>
                <a:spcPts val="0"/>
              </a:spcBef>
              <a:spcAft>
                <a:spcPts val="0"/>
              </a:spcAft>
              <a:buSzPts val="1100"/>
              <a:buNone/>
            </a:pPr>
            <a:r>
              <a:rPr lang="en" sz="1260"/>
              <a:t>"metod povezivanja". Ovde se koristi metod 'single' linkage (algoritam najbliže tačke), koji je prikladan za obezbeđivanje ultrametrične osobine jer spaja klastera na osnovu najkraćeg minimalnog parnog rastojanja.Ukupna složenost O(N^2*logN).</a:t>
            </a:r>
            <a:endParaRPr sz="1460"/>
          </a:p>
          <a:p>
            <a:pPr indent="0" lvl="0" marL="457200" rtl="0" algn="l">
              <a:lnSpc>
                <a:spcPct val="95000"/>
              </a:lnSpc>
              <a:spcBef>
                <a:spcPts val="0"/>
              </a:spcBef>
              <a:spcAft>
                <a:spcPts val="1200"/>
              </a:spcAft>
              <a:buSzPts val="935"/>
              <a:buNone/>
            </a:pPr>
            <a:r>
              <a:t/>
            </a:r>
            <a:endParaRPr sz="1460"/>
          </a:p>
        </p:txBody>
      </p:sp>
      <p:pic>
        <p:nvPicPr>
          <p:cNvPr id="92" name="Google Shape;92;p18"/>
          <p:cNvPicPr preferRelativeResize="0"/>
          <p:nvPr/>
        </p:nvPicPr>
        <p:blipFill>
          <a:blip r:embed="rId3">
            <a:alphaModFix/>
          </a:blip>
          <a:stretch>
            <a:fillRect/>
          </a:stretch>
        </p:blipFill>
        <p:spPr>
          <a:xfrm>
            <a:off x="5087050" y="896050"/>
            <a:ext cx="3752151" cy="2706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265500" y="1382350"/>
            <a:ext cx="4045200" cy="1333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Minimum spanning tree</a:t>
            </a:r>
            <a:endParaRPr/>
          </a:p>
        </p:txBody>
      </p:sp>
      <p:pic>
        <p:nvPicPr>
          <p:cNvPr id="98" name="Google Shape;98;p19"/>
          <p:cNvPicPr preferRelativeResize="0"/>
          <p:nvPr/>
        </p:nvPicPr>
        <p:blipFill>
          <a:blip r:embed="rId3">
            <a:alphaModFix/>
          </a:blip>
          <a:stretch>
            <a:fillRect/>
          </a:stretch>
        </p:blipFill>
        <p:spPr>
          <a:xfrm>
            <a:off x="4572000" y="522100"/>
            <a:ext cx="4572000" cy="42121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Opis MST-a</a:t>
            </a:r>
            <a:endParaRPr sz="2000"/>
          </a:p>
        </p:txBody>
      </p:sp>
      <p:sp>
        <p:nvSpPr>
          <p:cNvPr id="104" name="Google Shape;104;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100"/>
              <a:buNone/>
            </a:pPr>
            <a:r>
              <a:rPr lang="en" sz="1150"/>
              <a:t>Ultrametričko stablo ima specifična svojstva koja omogućavaju da svaka grana u stablu predstavlja ne samo direktnu povezanost između čvorova, već i najveću udaljenost (ili disimilaritet) na putu između dva čvora u stablu. Ideja korišćenja MST algoritama za konstrukciju minimalnog ultrametričkog stabla se zasniva na tome što MST osigurava da ukupna težina svih grana bude minimalna, što može biti korisno pri modeliranju hijerarhijskih klastera ili filogenetskih stabala.</a:t>
            </a:r>
            <a:endParaRPr sz="1150"/>
          </a:p>
          <a:p>
            <a:pPr indent="0" lvl="0" marL="0" rtl="0" algn="l">
              <a:lnSpc>
                <a:spcPct val="95000"/>
              </a:lnSpc>
              <a:spcBef>
                <a:spcPts val="1200"/>
              </a:spcBef>
              <a:spcAft>
                <a:spcPts val="0"/>
              </a:spcAft>
              <a:buSzPts val="275"/>
              <a:buNone/>
            </a:pPr>
            <a:r>
              <a:rPr lang="en" sz="1150"/>
              <a:t>Kreiranje grafikona iz matrice se postiže iteriranjem preko gornjeg trouglastog dela matrice (isključujući dijagonalu) i dodaje grane grafu sa težinama koje odgovaraju vrednostima u matrici.</a:t>
            </a:r>
            <a:endParaRPr sz="1150"/>
          </a:p>
          <a:p>
            <a:pPr indent="0" lvl="0" marL="0" rtl="0" algn="l">
              <a:lnSpc>
                <a:spcPct val="95000"/>
              </a:lnSpc>
              <a:spcBef>
                <a:spcPts val="1200"/>
              </a:spcBef>
              <a:spcAft>
                <a:spcPts val="0"/>
              </a:spcAft>
              <a:buSzPts val="275"/>
              <a:buNone/>
            </a:pPr>
            <a:r>
              <a:rPr lang="en" sz="1150"/>
              <a:t>Pronalaženje ultrametričkog MST-a radi funkcija “find_ultrametric_mst”, koja kreira grafik od ulazne matrice koristeći ”create_graph_from_matrix”, a zatim pronalazi minimalno razapinjuće stablo (MST) koristeći Kruskalovov algoritam. Meri vreme potrebno za izračunavanje MST-a i prikazuje ga.</a:t>
            </a:r>
            <a:endParaRPr sz="1150"/>
          </a:p>
          <a:p>
            <a:pPr indent="0" lvl="0" marL="0" rtl="0" algn="l">
              <a:lnSpc>
                <a:spcPct val="95000"/>
              </a:lnSpc>
              <a:spcBef>
                <a:spcPts val="1200"/>
              </a:spcBef>
              <a:spcAft>
                <a:spcPts val="0"/>
              </a:spcAft>
              <a:buSzPts val="275"/>
              <a:buNone/>
            </a:pPr>
            <a:r>
              <a:rPr lang="en" sz="1150"/>
              <a:t>Funkcija “draw_mst” vizuelizuje MST na sledeći način: Pozicionira čvorove koristeći algoritam rasporeda opruge, crta graf sa oznakama čvorova i grana i prikazuje rezultujuću grafiku.</a:t>
            </a:r>
            <a:endParaRPr sz="1150"/>
          </a:p>
          <a:p>
            <a:pPr indent="0" lvl="0" marL="0" rtl="0" algn="l">
              <a:lnSpc>
                <a:spcPct val="95000"/>
              </a:lnSpc>
              <a:spcBef>
                <a:spcPts val="1200"/>
              </a:spcBef>
              <a:spcAft>
                <a:spcPts val="0"/>
              </a:spcAft>
              <a:buSzPts val="275"/>
              <a:buNone/>
            </a:pPr>
            <a:r>
              <a:rPr lang="en" sz="1150"/>
              <a:t>Ovaj pristup koristi dobro optimizovane biblioteke, koje su efikasne za rad sa grafovima i matričnim operacijama. Velika pogodnost je i vizuelizacija MST-a, koja može pomoći u razumevanju strukture. Što se efikasnosti tiče, hijerarhijsko grupisanje je ipak efikasnije za veoma velike skupove.</a:t>
            </a:r>
            <a:endParaRPr sz="1150"/>
          </a:p>
          <a:p>
            <a:pPr indent="0" lvl="0" marL="0" rtl="0" algn="l">
              <a:lnSpc>
                <a:spcPct val="95000"/>
              </a:lnSpc>
              <a:spcBef>
                <a:spcPts val="1200"/>
              </a:spcBef>
              <a:spcAft>
                <a:spcPts val="0"/>
              </a:spcAft>
              <a:buSzPts val="275"/>
              <a:buNone/>
            </a:pPr>
            <a:r>
              <a:rPr lang="en" sz="1150"/>
              <a:t>Ukupna slozenost O(ElogE), efikasna za retke grafike.</a:t>
            </a:r>
            <a:endParaRPr sz="1150"/>
          </a:p>
          <a:p>
            <a:pPr indent="0" lvl="0" marL="0" rtl="0" algn="l">
              <a:lnSpc>
                <a:spcPct val="95000"/>
              </a:lnSpc>
              <a:spcBef>
                <a:spcPts val="1200"/>
              </a:spcBef>
              <a:spcAft>
                <a:spcPts val="1200"/>
              </a:spcAft>
              <a:buSzPts val="1100"/>
              <a:buNone/>
            </a:pPr>
            <a:r>
              <a:t/>
            </a:r>
            <a:endParaRPr sz="11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1800"/>
              <a:t>I think this is what’s going to happen because…</a:t>
            </a:r>
            <a:endParaRPr b="1" sz="1800"/>
          </a:p>
          <a:p>
            <a:pPr indent="0" lvl="0" marL="0" rtl="0" algn="l">
              <a:spcBef>
                <a:spcPts val="1200"/>
              </a:spcBef>
              <a:spcAft>
                <a:spcPts val="1200"/>
              </a:spcAft>
              <a:buNone/>
            </a:pPr>
            <a:r>
              <a:rPr lang="en" sz="1600"/>
              <a:t>Lorem ipsum dolor sit amet, consectetur adipiscing elit, sed do eiusmod tempor incididunt ut labore et dolore magna aliqua. Ut enim ad minim veniam, quis nostrud exercitation ullamco laboris nisi ut aliquip.</a:t>
            </a:r>
            <a:endParaRPr sz="1600"/>
          </a:p>
        </p:txBody>
      </p:sp>
      <p:sp>
        <p:nvSpPr>
          <p:cNvPr id="110" name="Google Shape;110;p21"/>
          <p:cNvSpPr txBox="1"/>
          <p:nvPr>
            <p:ph idx="4294967295"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Variables that may affect the outcome...</a:t>
            </a:r>
            <a:endParaRPr b="1" sz="1800"/>
          </a:p>
          <a:p>
            <a:pPr indent="-330200" lvl="0" marL="457200" rtl="0" algn="l">
              <a:spcBef>
                <a:spcPts val="1200"/>
              </a:spcBef>
              <a:spcAft>
                <a:spcPts val="0"/>
              </a:spcAft>
              <a:buSzPts val="1600"/>
              <a:buChar char="●"/>
            </a:pPr>
            <a:r>
              <a:rPr lang="en" sz="1600"/>
              <a:t>Lorem ipsum dolor sit amet, consectetur adipiscing elit</a:t>
            </a:r>
            <a:endParaRPr sz="1600"/>
          </a:p>
          <a:p>
            <a:pPr indent="-330200" lvl="0" marL="457200" rtl="0" algn="l">
              <a:spcBef>
                <a:spcPts val="0"/>
              </a:spcBef>
              <a:spcAft>
                <a:spcPts val="0"/>
              </a:spcAft>
              <a:buSzPts val="1600"/>
              <a:buChar char="●"/>
            </a:pPr>
            <a:r>
              <a:rPr lang="en" sz="1600"/>
              <a:t>Sed do eiusmod tempor incididunt ut labore et dolore magna aliqua</a:t>
            </a:r>
            <a:endParaRPr sz="1600"/>
          </a:p>
        </p:txBody>
      </p:sp>
      <p:sp>
        <p:nvSpPr>
          <p:cNvPr id="111" name="Google Shape;111;p21"/>
          <p:cNvSpPr txBox="1"/>
          <p:nvPr>
            <p:ph type="title"/>
          </p:nvPr>
        </p:nvSpPr>
        <p:spPr>
          <a:xfrm>
            <a:off x="286650" y="1657500"/>
            <a:ext cx="4045200" cy="1333200"/>
          </a:xfrm>
          <a:prstGeom prst="rect">
            <a:avLst/>
          </a:prstGeom>
        </p:spPr>
        <p:txBody>
          <a:bodyPr anchorCtr="0" anchor="b" bIns="91425" lIns="91425" spcFirstLastPara="1" rIns="91425" wrap="square" tIns="91425">
            <a:normAutofit fontScale="90000"/>
          </a:bodyPr>
          <a:lstStyle/>
          <a:p>
            <a:pPr indent="0" lvl="0" marL="914400" rtl="0" algn="l">
              <a:spcBef>
                <a:spcPts val="0"/>
              </a:spcBef>
              <a:spcAft>
                <a:spcPts val="0"/>
              </a:spcAft>
              <a:buNone/>
            </a:pPr>
            <a:r>
              <a:rPr lang="en"/>
              <a:t>Simulated annealing</a:t>
            </a:r>
            <a:endParaRPr/>
          </a:p>
        </p:txBody>
      </p:sp>
      <p:pic>
        <p:nvPicPr>
          <p:cNvPr id="112" name="Google Shape;112;p21"/>
          <p:cNvPicPr preferRelativeResize="0"/>
          <p:nvPr/>
        </p:nvPicPr>
        <p:blipFill>
          <a:blip r:embed="rId3">
            <a:alphaModFix/>
          </a:blip>
          <a:stretch>
            <a:fillRect/>
          </a:stretch>
        </p:blipFill>
        <p:spPr>
          <a:xfrm>
            <a:off x="4572000" y="55391"/>
            <a:ext cx="4572000" cy="508810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