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2" r:id="rId9"/>
    <p:sldId id="269" r:id="rId10"/>
    <p:sldId id="270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Nunito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1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eee4fdf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2eee4fdf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2eee4fdf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2eee4fdf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2eee4fdf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2eee4fdf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2eee4fdf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2eee4fdf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eee4fdf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eee4fdf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eee4fdf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2eee4fdf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eee4fdf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eee4fdf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eee4fdf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eee4fdf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eee4fdf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eee4fdf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eee4fdf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2eee4fdf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eee4fdf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2eee4fdf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eee4fdf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2eee4fdf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32725" y="1278650"/>
            <a:ext cx="8131800" cy="23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s-ES" sz="1600" b="1" dirty="0" smtClean="0">
                <a:solidFill>
                  <a:schemeClr val="bg2">
                    <a:lumMod val="50000"/>
                  </a:schemeClr>
                </a:solidFill>
              </a:rPr>
              <a:t>“El aguacate como fuente de beneficios nutricionales, por alumnos del 7° grado Adela Speratti Turno Mañana de la Escuela Básica N° 6067 Privada Cooperativa Multiactiva Capiatá Limitada año 2022.”</a:t>
            </a:r>
            <a:endParaRPr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226085" y="3852809"/>
            <a:ext cx="5054886" cy="956115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935"/>
            </a:pP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Tutor: Ing. </a:t>
            </a:r>
            <a:r>
              <a:rPr lang="es-ES" sz="1800" dirty="0" err="1" smtClean="0">
                <a:solidFill>
                  <a:schemeClr val="bg2">
                    <a:lumMod val="50000"/>
                  </a:schemeClr>
                </a:solidFill>
              </a:rPr>
              <a:t>Dino</a:t>
            </a:r>
            <a:r>
              <a:rPr lang="es-ES" sz="1800" dirty="0" smtClean="0">
                <a:solidFill>
                  <a:schemeClr val="bg2">
                    <a:lumMod val="50000"/>
                  </a:schemeClr>
                </a:solidFill>
              </a:rPr>
              <a:t> René Caballero Márquez</a:t>
            </a:r>
            <a:endParaRPr sz="16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ctrTitle"/>
          </p:nvPr>
        </p:nvSpPr>
        <p:spPr>
          <a:xfrm>
            <a:off x="1479479" y="411186"/>
            <a:ext cx="5948546" cy="10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Y" sz="2000" b="1" dirty="0" smtClean="0">
                <a:solidFill>
                  <a:schemeClr val="bg2">
                    <a:lumMod val="50000"/>
                  </a:schemeClr>
                </a:solidFill>
              </a:rPr>
              <a:t>COLEGIO POLITÉCNICO COOPERATIVA MULTIACTIVA CAPIATÁ LTDA.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 descr="https://encrypted-tbn0.gstatic.com/images?q=tbn:ANd9GcQJRIS7GaileJXJCMBWqYamPDmY3L8JDE3qi3rdXso3vFxyMaNE&amp;s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22B28217-7B79-4DE6-8AC3-6267A7CAF48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23905" r="60987" b="23805"/>
          <a:stretch/>
        </p:blipFill>
        <p:spPr bwMode="auto">
          <a:xfrm>
            <a:off x="847671" y="256854"/>
            <a:ext cx="1053048" cy="1081835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633225" y="300250"/>
            <a:ext cx="7505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solidFill>
                  <a:schemeClr val="bg2"/>
                </a:solidFill>
              </a:rPr>
              <a:t>Marco Teórico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446174" y="1952091"/>
            <a:ext cx="3057313" cy="2198669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s-ES" sz="1200" dirty="0" smtClean="0"/>
              <a:t>El aguacate conviene en todas las épocas de la vida y tan solo deberían moderar su ingesta las personas con sobrepeso. Por los numerosos beneficios del aguacate, su consumo habitual es muy recomendable. Estos son los principales beneficios del aguacate:</a:t>
            </a:r>
            <a:endParaRPr sz="1200" dirty="0"/>
          </a:p>
        </p:txBody>
      </p:sp>
      <p:sp>
        <p:nvSpPr>
          <p:cNvPr id="183" name="Google Shape;183;p19"/>
          <p:cNvSpPr txBox="1"/>
          <p:nvPr/>
        </p:nvSpPr>
        <p:spPr>
          <a:xfrm>
            <a:off x="446175" y="851225"/>
            <a:ext cx="8132746" cy="492412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s-ES" sz="2000" dirty="0" smtClean="0"/>
              <a:t>Beneficios del aguacate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992713" y="3792551"/>
            <a:ext cx="4062224" cy="738633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sz="1200" dirty="0" smtClean="0"/>
              <a:t>Auténtica y sana mantequilla vegetal</a:t>
            </a:r>
          </a:p>
          <a:p>
            <a:pPr lvl="0" algn="just"/>
            <a:r>
              <a:rPr lang="es-ES" sz="1200" dirty="0" smtClean="0"/>
              <a:t>Relaja el sistema nervioso</a:t>
            </a:r>
          </a:p>
          <a:p>
            <a:pPr lvl="0" algn="just"/>
            <a:r>
              <a:rPr lang="es-ES" sz="1200" dirty="0" smtClean="0"/>
              <a:t>Previene las arrugas</a:t>
            </a:r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852809" y="1556605"/>
            <a:ext cx="3924388" cy="738633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sz="1200" dirty="0" smtClean="0"/>
              <a:t>Previene la aparición de problemas cardiovasculares.</a:t>
            </a:r>
          </a:p>
          <a:p>
            <a:pPr lvl="0" algn="just"/>
            <a:r>
              <a:rPr lang="es-ES" sz="1200" dirty="0" smtClean="0"/>
              <a:t>Recomendable para deportistas y embarazadas </a:t>
            </a:r>
          </a:p>
          <a:p>
            <a:pPr lvl="0" algn="just"/>
            <a:r>
              <a:rPr lang="es-ES" sz="1200" dirty="0" smtClean="0"/>
              <a:t>Bueno para la vista</a:t>
            </a:r>
            <a:endParaRPr lang="es-ES"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10 Flecha izquierda, derecha y arriba"/>
          <p:cNvSpPr/>
          <p:nvPr/>
        </p:nvSpPr>
        <p:spPr>
          <a:xfrm rot="16200000">
            <a:off x="3606229" y="2517171"/>
            <a:ext cx="1216152" cy="85039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2568538" y="554804"/>
            <a:ext cx="3904181" cy="73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800" b="1" dirty="0" smtClean="0">
                <a:solidFill>
                  <a:schemeClr val="accent5"/>
                </a:solidFill>
              </a:rPr>
              <a:t>CÓMO HACER MADURAR UN AGUACATE</a:t>
            </a:r>
            <a:endParaRPr sz="1800" b="1" dirty="0">
              <a:solidFill>
                <a:schemeClr val="accent5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20170" y="1666773"/>
            <a:ext cx="2830200" cy="1077188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s-ES" sz="1200" dirty="0" smtClean="0"/>
              <a:t>Dejar en un lugar oscuro a entre 15 y 24 ºC, pero no hay que introducirlo en la nevera antes de que madure, ya que esto lo daña e impide que lo haga.</a:t>
            </a:r>
            <a:endParaRPr sz="1300" dirty="0"/>
          </a:p>
        </p:txBody>
      </p:sp>
      <p:sp>
        <p:nvSpPr>
          <p:cNvPr id="205" name="Google Shape;205;p21"/>
          <p:cNvSpPr txBox="1"/>
          <p:nvPr/>
        </p:nvSpPr>
        <p:spPr>
          <a:xfrm>
            <a:off x="3134289" y="2822568"/>
            <a:ext cx="3000000" cy="763256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200"/>
              </a:spcAft>
            </a:pPr>
            <a:r>
              <a:rPr lang="es-ES" sz="1200" dirty="0" smtClean="0"/>
              <a:t>A temperatura ambiente los aguacates maduran en 3 o 4 días.</a:t>
            </a:r>
            <a:endParaRPr dirty="0"/>
          </a:p>
        </p:txBody>
      </p:sp>
      <p:sp>
        <p:nvSpPr>
          <p:cNvPr id="207" name="Google Shape;207;p21"/>
          <p:cNvSpPr txBox="1"/>
          <p:nvPr/>
        </p:nvSpPr>
        <p:spPr>
          <a:xfrm>
            <a:off x="5784968" y="3656233"/>
            <a:ext cx="3000000" cy="975621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s-ES" sz="1200" dirty="0" smtClean="0"/>
              <a:t>Un truco para acelerar el proceso se pueden introducir en una bolsa de papel junto a una manzana o un plátano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8" name="AutoShape 2" descr="Cómo saber si el aguacate está maduro - Cocina y V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3399" y="1020656"/>
            <a:ext cx="2169772" cy="140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3035415" y="534614"/>
            <a:ext cx="3904181" cy="73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800" b="1" dirty="0" smtClean="0">
                <a:solidFill>
                  <a:schemeClr val="accent5"/>
                </a:solidFill>
              </a:rPr>
              <a:t>PRINCIPALES VARIEDADES DE AGUACATE</a:t>
            </a:r>
            <a:endParaRPr sz="1800" b="1" dirty="0">
              <a:solidFill>
                <a:schemeClr val="accent5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58663" y="1315899"/>
            <a:ext cx="2830200" cy="892522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s-ES" sz="1200" dirty="0" err="1" smtClean="0"/>
              <a:t>Haas</a:t>
            </a:r>
            <a:r>
              <a:rPr lang="es-ES" sz="1200" dirty="0" smtClean="0"/>
              <a:t>, la más comercializada, de pequeño tamaño oval, piel oscura y pulpa amarilla, disponible todo el año.</a:t>
            </a:r>
            <a:endParaRPr sz="1300" dirty="0"/>
          </a:p>
        </p:txBody>
      </p:sp>
      <p:sp>
        <p:nvSpPr>
          <p:cNvPr id="205" name="Google Shape;205;p21"/>
          <p:cNvSpPr txBox="1"/>
          <p:nvPr/>
        </p:nvSpPr>
        <p:spPr>
          <a:xfrm>
            <a:off x="2815000" y="2363654"/>
            <a:ext cx="3010945" cy="975621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200"/>
              </a:spcAft>
            </a:pPr>
            <a:r>
              <a:rPr lang="es-ES" sz="1200" dirty="0" smtClean="0"/>
              <a:t>Fuerte, de tamaño mediano o grande, piel fina y sin brillo, y pulpa cremosa, cultivada en África y España </a:t>
            </a:r>
            <a:endParaRPr dirty="0"/>
          </a:p>
        </p:txBody>
      </p:sp>
      <p:sp>
        <p:nvSpPr>
          <p:cNvPr id="207" name="Google Shape;207;p21"/>
          <p:cNvSpPr txBox="1"/>
          <p:nvPr/>
        </p:nvSpPr>
        <p:spPr>
          <a:xfrm>
            <a:off x="5589142" y="3698698"/>
            <a:ext cx="3195826" cy="975621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s-ES" sz="1200" dirty="0" err="1" smtClean="0"/>
              <a:t>Pinkerton</a:t>
            </a:r>
            <a:r>
              <a:rPr lang="es-ES" sz="1200" dirty="0" smtClean="0"/>
              <a:t>, variedad de invierno, alargada, de piel rugosa y semilla pequeña, cultivada especialmente en Israel.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8" name="AutoShape 2" descr="Cómo saber si el aguacate está maduro - Cocina y V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056" y="2357143"/>
            <a:ext cx="1855382" cy="137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4875" y="3540641"/>
            <a:ext cx="1658489" cy="12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5275" y="2158409"/>
            <a:ext cx="2059506" cy="125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3035415" y="534614"/>
            <a:ext cx="3904181" cy="73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2000" b="1" dirty="0" smtClean="0">
                <a:solidFill>
                  <a:schemeClr val="bg2"/>
                </a:solidFill>
              </a:rPr>
              <a:t>Marco Metodológico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493160" y="1336448"/>
            <a:ext cx="3188862" cy="52319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s-ES" sz="1200" b="1" dirty="0" smtClean="0"/>
              <a:t>Tipo de Investigación: Descriptiva </a:t>
            </a:r>
            <a:endParaRPr sz="1300" b="1" dirty="0"/>
          </a:p>
        </p:txBody>
      </p:sp>
      <p:sp>
        <p:nvSpPr>
          <p:cNvPr id="205" name="Google Shape;205;p21"/>
          <p:cNvSpPr txBox="1"/>
          <p:nvPr/>
        </p:nvSpPr>
        <p:spPr>
          <a:xfrm>
            <a:off x="4705566" y="1346513"/>
            <a:ext cx="3267680" cy="55089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200"/>
              </a:spcAft>
            </a:pPr>
            <a:r>
              <a:rPr lang="es-ES" sz="1200" b="1" dirty="0" smtClean="0"/>
              <a:t>Diseño de Investigación: No experimental </a:t>
            </a:r>
            <a:endParaRPr b="1" dirty="0"/>
          </a:p>
        </p:txBody>
      </p:sp>
      <p:sp>
        <p:nvSpPr>
          <p:cNvPr id="207" name="Google Shape;207;p21"/>
          <p:cNvSpPr txBox="1"/>
          <p:nvPr/>
        </p:nvSpPr>
        <p:spPr>
          <a:xfrm>
            <a:off x="472610" y="2188398"/>
            <a:ext cx="3195826" cy="55089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s-ES" sz="1200" b="1" dirty="0" smtClean="0"/>
              <a:t>Enfoque: Cualitativo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8" name="AutoShape 2" descr="Cómo saber si el aguacate está maduro - Cocina y V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Google Shape;207;p21"/>
          <p:cNvSpPr txBox="1"/>
          <p:nvPr/>
        </p:nvSpPr>
        <p:spPr>
          <a:xfrm>
            <a:off x="4724400" y="2188395"/>
            <a:ext cx="3195826" cy="975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s-ES" sz="1200" b="1" dirty="0" smtClean="0"/>
              <a:t>Población: Alumnos de la Escuela Básica Numero 6067 Colegio Politécnico Cooperativa Capiatá.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7;p21"/>
          <p:cNvSpPr txBox="1"/>
          <p:nvPr/>
        </p:nvSpPr>
        <p:spPr>
          <a:xfrm>
            <a:off x="503434" y="3164442"/>
            <a:ext cx="3195263" cy="1187987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s-ES" sz="1200" b="1" dirty="0" smtClean="0"/>
              <a:t>Muestra : 19 Alumnos del 7mo Grado Adela Speratti de la Escuela Básica Numero 6067 Colegio Politécnico Cooperativa Capiatá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7;p21"/>
          <p:cNvSpPr txBox="1"/>
          <p:nvPr/>
        </p:nvSpPr>
        <p:spPr>
          <a:xfrm>
            <a:off x="4762072" y="3411019"/>
            <a:ext cx="3195826" cy="763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s-ES" sz="1200" b="1" dirty="0" smtClean="0"/>
              <a:t>Técnica de Recolección de datos : Encuesta.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150" y="290804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bg2"/>
                </a:solidFill>
              </a:rPr>
              <a:t>Análisis e interpretación de datos </a:t>
            </a:r>
            <a:endParaRPr lang="es-ES" sz="2000" b="1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248" y="1674681"/>
            <a:ext cx="3832350" cy="342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2472" y="1242085"/>
            <a:ext cx="3746998" cy="311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150" y="301078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bg2"/>
                </a:solidFill>
              </a:rPr>
              <a:t>Análisis e interpretación de datos </a:t>
            </a:r>
            <a:endParaRPr lang="es-E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51" y="1550220"/>
            <a:ext cx="4255767" cy="262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2966" y="1332876"/>
            <a:ext cx="3245921" cy="269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150" y="280530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bg2"/>
                </a:solidFill>
              </a:rPr>
              <a:t>Análisis e interpretación de datos </a:t>
            </a:r>
            <a:endParaRPr lang="es-E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919" y="1839074"/>
            <a:ext cx="4990880" cy="249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302" y="1271231"/>
            <a:ext cx="3328987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150" y="362722"/>
            <a:ext cx="7505700" cy="954600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bg2"/>
                </a:solidFill>
              </a:rPr>
              <a:t>Análisis e interpretación de datos </a:t>
            </a:r>
            <a:endParaRPr lang="es-E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8" y="1826765"/>
            <a:ext cx="4263864" cy="270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641" y="1343151"/>
            <a:ext cx="3328987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150" y="372996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bg2"/>
                </a:solidFill>
              </a:rPr>
              <a:t>Conclusión </a:t>
            </a:r>
            <a:endParaRPr lang="es-ES" sz="2000" b="1" dirty="0">
              <a:solidFill>
                <a:schemeClr val="bg2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8054" y="1222624"/>
            <a:ext cx="7505700" cy="3236649"/>
          </a:xfrm>
        </p:spPr>
        <p:txBody>
          <a:bodyPr/>
          <a:lstStyle/>
          <a:p>
            <a:pPr algn="just">
              <a:buNone/>
            </a:pPr>
            <a:r>
              <a:rPr lang="es-ES" dirty="0" smtClean="0"/>
              <a:t>        Luego de realizar la siguiente investigación podemos concluir que el aguacate es una fruta poco consumida debido a la falta de  conocimiento que las personas tienen de la misma,  tanto nutricionalmente como para prevenir  diversas enfermedades como la hipertensión y la diabetes.</a:t>
            </a:r>
          </a:p>
          <a:p>
            <a:pPr algn="just">
              <a:buNone/>
            </a:pPr>
            <a:r>
              <a:rPr lang="es-ES" dirty="0" smtClean="0"/>
              <a:t>        El aguacate carece de colesterol lo cual lo convierte en un aliado para eliminar el colesterol malo dato que muy pocas personas lo conocen.</a:t>
            </a:r>
          </a:p>
          <a:p>
            <a:pPr algn="just">
              <a:buNone/>
            </a:pPr>
            <a:r>
              <a:rPr lang="es-ES" dirty="0" smtClean="0"/>
              <a:t>         El aguacate se puede adquirir durante todo el ano y a un costo muy accesible, con ellas podemos elaborar multitud de preparaciones.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9150" y="372996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bg2"/>
                </a:solidFill>
              </a:rPr>
              <a:t>Agradecimientos </a:t>
            </a:r>
            <a:endParaRPr lang="es-ES" sz="2000" b="1" dirty="0">
              <a:solidFill>
                <a:schemeClr val="bg2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8054" y="1202076"/>
            <a:ext cx="7505700" cy="3236649"/>
          </a:xfrm>
        </p:spPr>
        <p:txBody>
          <a:bodyPr/>
          <a:lstStyle/>
          <a:p>
            <a:pPr algn="just">
              <a:buNone/>
            </a:pPr>
            <a:r>
              <a:rPr lang="es-ES" b="1" dirty="0" smtClean="0"/>
              <a:t>A cada una de la familias</a:t>
            </a:r>
            <a:r>
              <a:rPr lang="es-ES" dirty="0" smtClean="0"/>
              <a:t> por la inmensa colaboración , por ayudarnos a cumplir con los objetivos propuestos.</a:t>
            </a:r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r>
              <a:rPr lang="es-ES" b="1" dirty="0" smtClean="0"/>
              <a:t>A la Escuela Básica N. 6067 </a:t>
            </a:r>
            <a:r>
              <a:rPr lang="es-ES" dirty="0" smtClean="0"/>
              <a:t>Privada Cooperativa Multiactiva Capiatá Limitada por el apoyo brindado</a:t>
            </a:r>
          </a:p>
          <a:p>
            <a:pPr algn="just">
              <a:buNone/>
            </a:pPr>
            <a:r>
              <a:rPr lang="es-ES" dirty="0" smtClean="0"/>
              <a:t>Al Docente orientador que nos dio su tiempo y atención.</a:t>
            </a:r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r>
              <a:rPr lang="es-ES" b="1" dirty="0" smtClean="0"/>
              <a:t>A los compañeros y amigos </a:t>
            </a:r>
            <a:r>
              <a:rPr lang="es-ES" dirty="0" smtClean="0"/>
              <a:t>por el apoya y aliento permanente </a:t>
            </a:r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02080" y="840765"/>
            <a:ext cx="7177842" cy="32469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dirty="0" smtClean="0"/>
              <a:t>INTEGRANTES 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dirty="0" smtClean="0"/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Fernandez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Scolari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Oliver Nicolás </a:t>
            </a:r>
          </a:p>
          <a:p>
            <a:pPr mar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Martínez Gonzales Adelquis Jesús Daniel 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Quercini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Kevin Pietro </a:t>
            </a:r>
          </a:p>
          <a:p>
            <a:pPr mar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Quintana Goitia Luciana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Nikol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Silva Revolero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Ivan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Giovanni 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Silvero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Irala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Luana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Valentina </a:t>
            </a:r>
          </a:p>
          <a:p>
            <a:pPr marL="0" lvl="0" indent="0">
              <a:spcAft>
                <a:spcPts val="1200"/>
              </a:spcAft>
              <a:buFont typeface="Wingdings" pitchFamily="2" charset="2"/>
              <a:buChar char="q"/>
            </a:pP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Velázquez Leiva Diego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Ruben</a:t>
            </a:r>
            <a:endParaRPr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242" y="1588463"/>
            <a:ext cx="2929633" cy="2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200" b="1" i="1" dirty="0" smtClean="0"/>
              <a:t>No intentes ser tu el mejor de tu equipo…intenta que tu equipo sea el mejor</a:t>
            </a:r>
            <a:br>
              <a:rPr lang="es-ES" sz="3200" b="1" i="1" dirty="0" smtClean="0"/>
            </a:b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9150" y="2340041"/>
            <a:ext cx="7505700" cy="1225092"/>
          </a:xfrm>
        </p:spPr>
        <p:txBody>
          <a:bodyPr>
            <a:normAutofit/>
          </a:bodyPr>
          <a:lstStyle/>
          <a:p>
            <a:r>
              <a:rPr lang="x-none" sz="4000" b="1" smtClean="0"/>
              <a:t>MUCHAS GRACIAS</a:t>
            </a:r>
            <a:r>
              <a:rPr lang="es-ES" sz="4000" b="1" dirty="0" smtClean="0"/>
              <a:t>!!</a:t>
            </a:r>
            <a:endParaRPr lang="es-ES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244450" y="285275"/>
            <a:ext cx="65658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es-ES" sz="2000" b="1" dirty="0" smtClean="0">
                <a:solidFill>
                  <a:schemeClr val="bg2"/>
                </a:solidFill>
              </a:rPr>
              <a:t>Descripción del Problema 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821933" y="1241451"/>
            <a:ext cx="7784017" cy="32469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s-ES" sz="1800" dirty="0" smtClean="0"/>
              <a:t>El principal problema radica en el desconocimiento y poco consumo del aguacate a pesar de ser una fruta con múltiples beneficios para la salud.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s-ES" sz="1800" b="1" dirty="0" smtClean="0"/>
              <a:t>Por lo tanto nos planteamos la siguiente pregunta: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s-ES" sz="1800" dirty="0" smtClean="0"/>
              <a:t>¿En qué medida el desarrollo de un producto no tradicional como son los postres de aguacate puede beneficiar al mejoramiento de la salud de los consumidores adultos y niños en el Colegio Politécnico de la Cooperativa Capiatá , año 2022?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12351" y="534253"/>
            <a:ext cx="6331606" cy="79111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s-ES" sz="2000" b="1" dirty="0" smtClean="0"/>
              <a:t>Objetivos de investigación</a:t>
            </a:r>
            <a:endParaRPr sz="2000" b="1" dirty="0"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5126805" y="2558265"/>
            <a:ext cx="3419400" cy="1253448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s-ES" sz="2000" dirty="0" smtClean="0"/>
              <a:t>Dar a conocer los muchos beneficios que el aguacate puede brindar a la salud </a:t>
            </a:r>
            <a:endParaRPr lang="es-ES" sz="2000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15" y="1849347"/>
            <a:ext cx="3575406" cy="242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12351" y="534253"/>
            <a:ext cx="6331606" cy="79111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s-ES" sz="2000" b="1" dirty="0" smtClean="0"/>
              <a:t>Objetivos de investigación</a:t>
            </a:r>
            <a:endParaRPr lang="es-ES" sz="2000" b="1" dirty="0"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333831" y="2786266"/>
            <a:ext cx="3036093" cy="583653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s-ES" sz="2400" b="1" dirty="0" smtClean="0"/>
              <a:t>Objetivos Específicos </a:t>
            </a:r>
            <a:endParaRPr lang="es-ES" sz="2400" b="1" dirty="0"/>
          </a:p>
        </p:txBody>
      </p:sp>
      <p:sp>
        <p:nvSpPr>
          <p:cNvPr id="158" name="Google Shape;158;p16"/>
          <p:cNvSpPr/>
          <p:nvPr/>
        </p:nvSpPr>
        <p:spPr>
          <a:xfrm>
            <a:off x="3487626" y="2666270"/>
            <a:ext cx="927300" cy="84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4582274" y="1818526"/>
            <a:ext cx="3645432" cy="2856216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dirty="0" smtClean="0"/>
              <a:t>Promover el consumo de aguacate 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dirty="0" smtClean="0"/>
              <a:t>Identificar el proceso productivo para la elaboración de los postres de aguacate 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dirty="0" smtClean="0"/>
              <a:t>Elaborar un producto creativo a base de aguacate, que ayude al mejoramiento de la salud de los consumidores. 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ES" sz="1600" dirty="0" smtClean="0"/>
              <a:t>Evaluar la aceptación del producto obtenido a base de aguacate por parte de posibles consumidores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798601" y="3729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solidFill>
                  <a:schemeClr val="bg2"/>
                </a:solidFill>
              </a:rPr>
              <a:t>Justificación 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883578" y="955497"/>
            <a:ext cx="7441272" cy="3483228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 smtClean="0"/>
              <a:t>En el mercado podemos encontrar alimentos que no solo alegran nuestros paltos y son sabrosos al paladar, sino también aportan beneficios a la salud de los consumidores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 smtClean="0"/>
              <a:t>Es sabido que la falta de conocimiento, las creencias y los mitos de las personas sobre el consumo del aguacate hacen que no puedan aprovechar al máximo y disfrutar de un fruto tropical con amplia diversidad de sabores, colores y olores, que aportan además, beneficios extras para la salud así como la prevención de diversas enfermedades 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798601" y="372989"/>
            <a:ext cx="7505700" cy="53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chemeClr val="bg2"/>
                </a:solidFill>
              </a:rPr>
              <a:t>Viabilidad</a:t>
            </a:r>
            <a:endParaRPr sz="2400" b="1" dirty="0">
              <a:solidFill>
                <a:schemeClr val="bg2"/>
              </a:solidFill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873304" y="1376738"/>
            <a:ext cx="7441272" cy="3483228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 smtClean="0"/>
              <a:t>Es viable la elaboración de postres de aguacate por la facilidad de adquirir la fruta, principal ingredientes para la elaboración  del producto y que sea factible  el acceso a la compra de la misma asegurando así el aumento del consumo de aguacate en la población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633225" y="300250"/>
            <a:ext cx="7505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solidFill>
                  <a:schemeClr val="bg2"/>
                </a:solidFill>
              </a:rPr>
              <a:t>Marco Teórico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970156" y="2029179"/>
            <a:ext cx="3858698" cy="2101038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s-ES" sz="1400" dirty="0" smtClean="0">
                <a:solidFill>
                  <a:schemeClr val="tx2">
                    <a:lumMod val="10000"/>
                  </a:schemeClr>
                </a:solidFill>
              </a:rPr>
              <a:t>Su origen se sitúa en Centroamérica, en las zonas de México, Guatemala y las Antillas. El nombre deriva del azteca </a:t>
            </a:r>
            <a:r>
              <a:rPr lang="es-ES" sz="1400" dirty="0" err="1" smtClean="0">
                <a:solidFill>
                  <a:schemeClr val="tx2">
                    <a:lumMod val="10000"/>
                  </a:schemeClr>
                </a:solidFill>
              </a:rPr>
              <a:t>ahuacatl</a:t>
            </a:r>
            <a:r>
              <a:rPr lang="es-ES" sz="1400" dirty="0" smtClean="0">
                <a:solidFill>
                  <a:schemeClr val="tx2">
                    <a:lumMod val="10000"/>
                  </a:schemeClr>
                </a:solidFill>
              </a:rPr>
              <a:t>, que significa "testículo", seguramente debido a su forma, y de ahí su fama como afrodisiaco.</a:t>
            </a: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46175" y="1262185"/>
            <a:ext cx="8105700" cy="400079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s-ES" dirty="0" smtClean="0"/>
              <a:t>¿De donde proviene su nombre?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104278" y="2039479"/>
            <a:ext cx="3515400" cy="2123628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dirty="0" smtClean="0"/>
              <a:t>Los españoles la denominaron "pera de las Indias". Tiene, en efecto, forma de pera, piel dura y oscura, y alberga en su interior una única semilla redonda y de gran tamaño</a:t>
            </a:r>
          </a:p>
          <a:p>
            <a:pPr lvl="0" algn="just"/>
            <a:endParaRPr lang="es-ES" dirty="0" smtClean="0"/>
          </a:p>
          <a:p>
            <a:pPr lvl="0" algn="just"/>
            <a:endParaRPr lang="es-ES" dirty="0" smtClean="0"/>
          </a:p>
          <a:p>
            <a:pPr lvl="0" algn="just"/>
            <a:endParaRPr lang="es-ES" dirty="0" smtClean="0"/>
          </a:p>
          <a:p>
            <a:pPr lvl="0" algn="just"/>
            <a:r>
              <a:rPr lang="es-ES" dirty="0" smtClean="0"/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633225" y="300250"/>
            <a:ext cx="7505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solidFill>
                  <a:schemeClr val="bg2"/>
                </a:solidFill>
              </a:rPr>
              <a:t>Marco Teórico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446174" y="3837425"/>
            <a:ext cx="3057313" cy="467447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s-ES" dirty="0" smtClean="0"/>
              <a:t>CARGADO DE GRASA SALUDABLE</a:t>
            </a:r>
            <a:endParaRPr dirty="0"/>
          </a:p>
        </p:txBody>
      </p:sp>
      <p:sp>
        <p:nvSpPr>
          <p:cNvPr id="183" name="Google Shape;183;p19"/>
          <p:cNvSpPr txBox="1"/>
          <p:nvPr/>
        </p:nvSpPr>
        <p:spPr>
          <a:xfrm>
            <a:off x="446175" y="1015609"/>
            <a:ext cx="8132746" cy="492412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s-ES" sz="2000" dirty="0" smtClean="0"/>
              <a:t>Propiedades del aguacate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718719" y="2970620"/>
            <a:ext cx="1892400" cy="369302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sz="1200" dirty="0" smtClean="0"/>
              <a:t>RICO EN VITAMINA E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230975" y="1905917"/>
            <a:ext cx="3515400" cy="369302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s-ES" sz="1200" dirty="0" smtClean="0"/>
              <a:t>MINERALES Y VITAMINAS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8 Flecha derecha"/>
          <p:cNvSpPr/>
          <p:nvPr/>
        </p:nvSpPr>
        <p:spPr>
          <a:xfrm rot="19768429">
            <a:off x="1818525" y="3256909"/>
            <a:ext cx="708917" cy="359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 rot="19768429">
            <a:off x="3450403" y="2351070"/>
            <a:ext cx="708917" cy="359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951</Words>
  <Application>Microsoft Office PowerPoint</Application>
  <PresentationFormat>Presentación en pantalla (16:9)</PresentationFormat>
  <Paragraphs>82</Paragraphs>
  <Slides>20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Nunito</vt:lpstr>
      <vt:lpstr>Calibri</vt:lpstr>
      <vt:lpstr>Wingdings</vt:lpstr>
      <vt:lpstr>Shift</vt:lpstr>
      <vt:lpstr>“El aguacate como fuente de beneficios nutricionales, por alumnos del 7° grado Adela Speratti Turno Mañana de la Escuela Básica N° 6067 Privada Cooperativa Multiactiva Capiatá Limitada año 2022.”</vt:lpstr>
      <vt:lpstr>Diapositiva 2</vt:lpstr>
      <vt:lpstr>Descripción del Problema </vt:lpstr>
      <vt:lpstr>Diapositiva 4</vt:lpstr>
      <vt:lpstr>Diapositiva 5</vt:lpstr>
      <vt:lpstr>Justificación </vt:lpstr>
      <vt:lpstr>Viabilidad</vt:lpstr>
      <vt:lpstr>Marco Teórico</vt:lpstr>
      <vt:lpstr>Marco Teórico</vt:lpstr>
      <vt:lpstr>Marco Teórico</vt:lpstr>
      <vt:lpstr>CÓMO HACER MADURAR UN AGUACATE</vt:lpstr>
      <vt:lpstr>PRINCIPALES VARIEDADES DE AGUACATE</vt:lpstr>
      <vt:lpstr>Marco Metodológico</vt:lpstr>
      <vt:lpstr>Análisis e interpretación de datos </vt:lpstr>
      <vt:lpstr>Análisis e interpretación de datos </vt:lpstr>
      <vt:lpstr>Análisis e interpretación de datos </vt:lpstr>
      <vt:lpstr>Análisis e interpretación de datos </vt:lpstr>
      <vt:lpstr>Conclusión </vt:lpstr>
      <vt:lpstr>Agradecimientos </vt:lpstr>
      <vt:lpstr>No intentes ser tu el mejor de tu equipo…intenta que tu equipo sea el mejor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 aguacate como fuente de beneficios nutricionales, por alumnos del 7° grado Adela Speratti Turno Mañana de la Escuela Básica N° 6067 Privada Cooperativa Multiactiva Capiatá Limitada año 2022.”</dc:title>
  <dc:creator>Arturo</dc:creator>
  <cp:lastModifiedBy>Arturo</cp:lastModifiedBy>
  <cp:revision>3</cp:revision>
  <dcterms:modified xsi:type="dcterms:W3CDTF">2022-06-26T02:34:40Z</dcterms:modified>
</cp:coreProperties>
</file>