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 id="264"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E13176A-CB8B-412C-AA37-9294660A7481}" type="datetimeFigureOut">
              <a:rPr lang="es-AR" smtClean="0"/>
              <a:t>24/2/2022</a:t>
            </a:fld>
            <a:endParaRPr lang="es-A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230BB0A-F1ED-413D-8DB7-9936CAC8AFEA}" type="slidenum">
              <a:rPr lang="es-AR" smtClean="0"/>
              <a:t>‹Nº›</a:t>
            </a:fld>
            <a:endParaRPr lang="es-AR"/>
          </a:p>
        </p:txBody>
      </p:sp>
    </p:spTree>
    <p:extLst>
      <p:ext uri="{BB962C8B-B14F-4D97-AF65-F5344CB8AC3E}">
        <p14:creationId xmlns:p14="http://schemas.microsoft.com/office/powerpoint/2010/main" val="225236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3176A-CB8B-412C-AA37-9294660A7481}" type="datetimeFigureOut">
              <a:rPr lang="es-AR" smtClean="0"/>
              <a:t>24/2/2022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131929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3176A-CB8B-412C-AA37-9294660A7481}" type="datetimeFigureOut">
              <a:rPr lang="es-AR" smtClean="0"/>
              <a:t>24/2/2022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112464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13176A-CB8B-412C-AA37-9294660A7481}" type="datetimeFigureOut">
              <a:rPr lang="es-AR" smtClean="0"/>
              <a:t>24/2/2022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271724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E13176A-CB8B-412C-AA37-9294660A7481}" type="datetimeFigureOut">
              <a:rPr lang="es-AR" smtClean="0"/>
              <a:t>24/2/2022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186612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E13176A-CB8B-412C-AA37-9294660A7481}" type="datetimeFigureOut">
              <a:rPr lang="es-AR" smtClean="0"/>
              <a:t>24/2/2022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98088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13176A-CB8B-412C-AA37-9294660A7481}" type="datetimeFigureOut">
              <a:rPr lang="es-AR" smtClean="0"/>
              <a:t>24/2/2022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80462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13176A-CB8B-412C-AA37-9294660A7481}" type="datetimeFigureOut">
              <a:rPr lang="es-AR" smtClean="0"/>
              <a:t>24/2/2022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31210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3176A-CB8B-412C-AA37-9294660A7481}" type="datetimeFigureOut">
              <a:rPr lang="es-AR" smtClean="0"/>
              <a:t>24/2/2022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230BB0A-F1ED-413D-8DB7-9936CAC8AFEA}" type="slidenum">
              <a:rPr lang="es-AR" smtClean="0"/>
              <a:t>‹Nº›</a:t>
            </a:fld>
            <a:endParaRPr lang="es-AR"/>
          </a:p>
        </p:txBody>
      </p:sp>
    </p:spTree>
    <p:extLst>
      <p:ext uri="{BB962C8B-B14F-4D97-AF65-F5344CB8AC3E}">
        <p14:creationId xmlns:p14="http://schemas.microsoft.com/office/powerpoint/2010/main" val="323006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2E13176A-CB8B-412C-AA37-9294660A7481}" type="datetimeFigureOut">
              <a:rPr lang="es-AR" smtClean="0"/>
              <a:t>24/2/2022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230BB0A-F1ED-413D-8DB7-9936CAC8AFEA}" type="slidenum">
              <a:rPr lang="es-AR" smtClean="0"/>
              <a:t>‹Nº›</a:t>
            </a:fld>
            <a:endParaRPr lang="es-AR"/>
          </a:p>
        </p:txBody>
      </p:sp>
    </p:spTree>
    <p:extLst>
      <p:ext uri="{BB962C8B-B14F-4D97-AF65-F5344CB8AC3E}">
        <p14:creationId xmlns:p14="http://schemas.microsoft.com/office/powerpoint/2010/main" val="355963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E13176A-CB8B-412C-AA37-9294660A7481}" type="datetimeFigureOut">
              <a:rPr lang="es-AR" smtClean="0"/>
              <a:t>24/2/2022</a:t>
            </a:fld>
            <a:endParaRPr lang="es-A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230BB0A-F1ED-413D-8DB7-9936CAC8AFEA}" type="slidenum">
              <a:rPr lang="es-AR" smtClean="0"/>
              <a:t>‹Nº›</a:t>
            </a:fld>
            <a:endParaRPr lang="es-AR"/>
          </a:p>
        </p:txBody>
      </p:sp>
    </p:spTree>
    <p:extLst>
      <p:ext uri="{BB962C8B-B14F-4D97-AF65-F5344CB8AC3E}">
        <p14:creationId xmlns:p14="http://schemas.microsoft.com/office/powerpoint/2010/main" val="38105719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E13176A-CB8B-412C-AA37-9294660A7481}" type="datetimeFigureOut">
              <a:rPr lang="es-AR" smtClean="0"/>
              <a:t>24/2/2022</a:t>
            </a:fld>
            <a:endParaRPr lang="es-A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230BB0A-F1ED-413D-8DB7-9936CAC8AFEA}" type="slidenum">
              <a:rPr lang="es-AR" smtClean="0"/>
              <a:t>‹Nº›</a:t>
            </a:fld>
            <a:endParaRPr lang="es-AR"/>
          </a:p>
        </p:txBody>
      </p:sp>
    </p:spTree>
    <p:extLst>
      <p:ext uri="{BB962C8B-B14F-4D97-AF65-F5344CB8AC3E}">
        <p14:creationId xmlns:p14="http://schemas.microsoft.com/office/powerpoint/2010/main" val="3899258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75CEA-C560-4DEE-BF33-F6127C1929CB}"/>
              </a:ext>
            </a:extLst>
          </p:cNvPr>
          <p:cNvSpPr>
            <a:spLocks noGrp="1"/>
          </p:cNvSpPr>
          <p:nvPr>
            <p:ph type="ctrTitle"/>
          </p:nvPr>
        </p:nvSpPr>
        <p:spPr>
          <a:xfrm>
            <a:off x="609601" y="4385066"/>
            <a:ext cx="10923638" cy="1317643"/>
          </a:xfrm>
        </p:spPr>
        <p:txBody>
          <a:bodyPr vert="horz" lIns="91440" tIns="45720" rIns="91440" bIns="45720" rtlCol="0">
            <a:normAutofit/>
          </a:bodyPr>
          <a:lstStyle/>
          <a:p>
            <a:r>
              <a:rPr lang="en-US" sz="8100"/>
              <a:t>¿Se puede inferir el voto?</a:t>
            </a:r>
          </a:p>
        </p:txBody>
      </p:sp>
      <p:pic>
        <p:nvPicPr>
          <p:cNvPr id="5" name="Imagen 4" descr="Texto, Carta&#10;&#10;Descripción generada automáticamente">
            <a:extLst>
              <a:ext uri="{FF2B5EF4-FFF2-40B4-BE49-F238E27FC236}">
                <a16:creationId xmlns:a16="http://schemas.microsoft.com/office/drawing/2014/main" id="{629EF847-BFF6-4FA3-A946-A387431F7544}"/>
              </a:ext>
            </a:extLst>
          </p:cNvPr>
          <p:cNvPicPr>
            <a:picLocks noChangeAspect="1"/>
          </p:cNvPicPr>
          <p:nvPr/>
        </p:nvPicPr>
        <p:blipFill rotWithShape="1">
          <a:blip r:embed="rId2">
            <a:extLst>
              <a:ext uri="{28A0092B-C50C-407E-A947-70E740481C1C}">
                <a14:useLocalDpi xmlns:a14="http://schemas.microsoft.com/office/drawing/2010/main" val="0"/>
              </a:ext>
            </a:extLst>
          </a:blip>
          <a:srcRect t="8572" r="-1" b="25422"/>
          <a:stretch/>
        </p:blipFill>
        <p:spPr>
          <a:xfrm>
            <a:off x="635457" y="640080"/>
            <a:ext cx="10916463" cy="3602736"/>
          </a:xfrm>
          <a:prstGeom prst="rect">
            <a:avLst/>
          </a:prstGeom>
        </p:spPr>
      </p:pic>
    </p:spTree>
    <p:extLst>
      <p:ext uri="{BB962C8B-B14F-4D97-AF65-F5344CB8AC3E}">
        <p14:creationId xmlns:p14="http://schemas.microsoft.com/office/powerpoint/2010/main" val="17652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DB4E16DF-D984-44E8-8744-4404A280400A}"/>
              </a:ext>
            </a:extLst>
          </p:cNvPr>
          <p:cNvSpPr>
            <a:spLocks noGrp="1"/>
          </p:cNvSpPr>
          <p:nvPr>
            <p:ph type="title"/>
          </p:nvPr>
        </p:nvSpPr>
        <p:spPr>
          <a:xfrm>
            <a:off x="8173212" y="499533"/>
            <a:ext cx="2854179" cy="1533983"/>
          </a:xfrm>
        </p:spPr>
        <p:txBody>
          <a:bodyPr vert="horz" lIns="91440" tIns="45720" rIns="91440" bIns="45720" rtlCol="0" anchor="b">
            <a:normAutofit/>
          </a:bodyPr>
          <a:lstStyle/>
          <a:p>
            <a:pPr>
              <a:spcAft>
                <a:spcPts val="600"/>
              </a:spcAft>
            </a:pPr>
            <a:r>
              <a:rPr lang="en-US" sz="4400" b="1" dirty="0"/>
              <a:t>Votos en Blanco</a:t>
            </a:r>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3329181"/>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pic>
        <p:nvPicPr>
          <p:cNvPr id="2050" name="Picture 2">
            <a:extLst>
              <a:ext uri="{FF2B5EF4-FFF2-40B4-BE49-F238E27FC236}">
                <a16:creationId xmlns:a16="http://schemas.microsoft.com/office/drawing/2014/main" id="{5C026174-B51D-4337-83C3-B0A611C48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54" y="499533"/>
            <a:ext cx="4660854" cy="332918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BEEF1F0-77E7-49B5-B949-CD3710A1C5A1}"/>
              </a:ext>
            </a:extLst>
          </p:cNvPr>
          <p:cNvPicPr>
            <a:picLocks noChangeAspect="1"/>
          </p:cNvPicPr>
          <p:nvPr/>
        </p:nvPicPr>
        <p:blipFill>
          <a:blip r:embed="rId3"/>
          <a:stretch>
            <a:fillRect/>
          </a:stretch>
        </p:blipFill>
        <p:spPr>
          <a:xfrm>
            <a:off x="1148160" y="3981288"/>
            <a:ext cx="4552148" cy="2919045"/>
          </a:xfrm>
          <a:prstGeom prst="rect">
            <a:avLst/>
          </a:prstGeom>
        </p:spPr>
      </p:pic>
      <p:sp>
        <p:nvSpPr>
          <p:cNvPr id="9" name="CuadroTexto 8">
            <a:extLst>
              <a:ext uri="{FF2B5EF4-FFF2-40B4-BE49-F238E27FC236}">
                <a16:creationId xmlns:a16="http://schemas.microsoft.com/office/drawing/2014/main" id="{B3D9F9E5-29B6-407E-9B19-821B2009B21C}"/>
              </a:ext>
            </a:extLst>
          </p:cNvPr>
          <p:cNvSpPr txBox="1"/>
          <p:nvPr/>
        </p:nvSpPr>
        <p:spPr>
          <a:xfrm>
            <a:off x="8173212" y="2743200"/>
            <a:ext cx="2546253" cy="2542363"/>
          </a:xfrm>
          <a:prstGeom prst="rect">
            <a:avLst/>
          </a:prstGeom>
          <a:noFill/>
        </p:spPr>
        <p:txBody>
          <a:bodyPr wrap="square" rtlCol="0">
            <a:spAutoFit/>
          </a:bodyPr>
          <a:lstStyle/>
          <a:p>
            <a:pPr>
              <a:lnSpc>
                <a:spcPct val="150000"/>
              </a:lnSpc>
            </a:pPr>
            <a:r>
              <a:rPr lang="es-AR" dirty="0"/>
              <a:t>Comparativa de la distribución del voto en blanco entre los distintos cargos legislativos, entre las elecciones de medio tiempo 2021 y 2017</a:t>
            </a:r>
          </a:p>
        </p:txBody>
      </p:sp>
    </p:spTree>
    <p:extLst>
      <p:ext uri="{BB962C8B-B14F-4D97-AF65-F5344CB8AC3E}">
        <p14:creationId xmlns:p14="http://schemas.microsoft.com/office/powerpoint/2010/main" val="104593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803BDEEE-9651-4378-935D-A1D4DB7313DE}"/>
              </a:ext>
            </a:extLst>
          </p:cNvPr>
          <p:cNvSpPr txBox="1"/>
          <p:nvPr/>
        </p:nvSpPr>
        <p:spPr>
          <a:xfrm>
            <a:off x="1099981" y="1123680"/>
            <a:ext cx="9191270" cy="514628"/>
          </a:xfrm>
          <a:prstGeom prst="rect">
            <a:avLst/>
          </a:prstGeom>
          <a:noFill/>
        </p:spPr>
        <p:txBody>
          <a:bodyPr wrap="square">
            <a:spAutoFit/>
          </a:bodyPr>
          <a:lstStyle/>
          <a:p>
            <a:pPr algn="just" defTabSz="914400">
              <a:lnSpc>
                <a:spcPct val="85000"/>
              </a:lnSpc>
              <a:spcAft>
                <a:spcPts val="600"/>
              </a:spcAft>
              <a:buFont typeface="Arial" pitchFamily="34" charset="0"/>
              <a:buChar char=" "/>
            </a:pPr>
            <a:r>
              <a:rPr lang="en-US" sz="3200" b="1" kern="1200" spc="-120" baseline="0" dirty="0">
                <a:solidFill>
                  <a:srgbClr val="FFFFFF"/>
                </a:solidFill>
                <a:latin typeface="+mj-lt"/>
                <a:ea typeface="+mj-ea"/>
                <a:cs typeface="+mj-cs"/>
              </a:rPr>
              <a:t>¿Tiene la elección municipal un comportamiento distitno?</a:t>
            </a:r>
            <a:endParaRPr lang="en-US" sz="3000" b="1" dirty="0">
              <a:solidFill>
                <a:schemeClr val="bg1"/>
              </a:solidFill>
              <a:effectLst/>
            </a:endParaRPr>
          </a:p>
        </p:txBody>
      </p:sp>
      <p:pic>
        <p:nvPicPr>
          <p:cNvPr id="3" name="Imagen 2">
            <a:extLst>
              <a:ext uri="{FF2B5EF4-FFF2-40B4-BE49-F238E27FC236}">
                <a16:creationId xmlns:a16="http://schemas.microsoft.com/office/drawing/2014/main" id="{EF19EBF5-174D-4B66-AC19-209A6C22D53E}"/>
              </a:ext>
            </a:extLst>
          </p:cNvPr>
          <p:cNvPicPr>
            <a:picLocks noChangeAspect="1"/>
          </p:cNvPicPr>
          <p:nvPr/>
        </p:nvPicPr>
        <p:blipFill>
          <a:blip r:embed="rId2"/>
          <a:stretch>
            <a:fillRect/>
          </a:stretch>
        </p:blipFill>
        <p:spPr>
          <a:xfrm>
            <a:off x="1639431" y="1166613"/>
            <a:ext cx="7799991" cy="5571423"/>
          </a:xfrm>
          <a:prstGeom prst="rect">
            <a:avLst/>
          </a:prstGeom>
        </p:spPr>
      </p:pic>
      <p:sp>
        <p:nvSpPr>
          <p:cNvPr id="5" name="CuadroTexto 4">
            <a:extLst>
              <a:ext uri="{FF2B5EF4-FFF2-40B4-BE49-F238E27FC236}">
                <a16:creationId xmlns:a16="http://schemas.microsoft.com/office/drawing/2014/main" id="{6D7B9311-6827-4CAF-A132-D72D3F44065A}"/>
              </a:ext>
            </a:extLst>
          </p:cNvPr>
          <p:cNvSpPr txBox="1"/>
          <p:nvPr/>
        </p:nvSpPr>
        <p:spPr>
          <a:xfrm>
            <a:off x="731520" y="350999"/>
            <a:ext cx="8145193" cy="461665"/>
          </a:xfrm>
          <a:prstGeom prst="rect">
            <a:avLst/>
          </a:prstGeom>
          <a:noFill/>
        </p:spPr>
        <p:txBody>
          <a:bodyPr wrap="square" rtlCol="0">
            <a:spAutoFit/>
          </a:bodyPr>
          <a:lstStyle/>
          <a:p>
            <a:r>
              <a:rPr lang="es-AR" sz="2400" b="1" dirty="0"/>
              <a:t>¿Tiene la elección municipal un comportamiento distinto?</a:t>
            </a:r>
          </a:p>
        </p:txBody>
      </p:sp>
    </p:spTree>
    <p:extLst>
      <p:ext uri="{BB962C8B-B14F-4D97-AF65-F5344CB8AC3E}">
        <p14:creationId xmlns:p14="http://schemas.microsoft.com/office/powerpoint/2010/main" val="23124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B1BDE7B-122E-4A6D-B1AB-D3E9F6B50B88}"/>
              </a:ext>
            </a:extLst>
          </p:cNvPr>
          <p:cNvSpPr txBox="1"/>
          <p:nvPr/>
        </p:nvSpPr>
        <p:spPr>
          <a:xfrm>
            <a:off x="736979" y="858129"/>
            <a:ext cx="10362430" cy="5632311"/>
          </a:xfrm>
          <a:prstGeom prst="rect">
            <a:avLst/>
          </a:prstGeom>
          <a:noFill/>
        </p:spPr>
        <p:txBody>
          <a:bodyPr wrap="square" rtlCol="0">
            <a:spAutoFit/>
          </a:bodyPr>
          <a:lstStyle/>
          <a:p>
            <a:pPr algn="ctr"/>
            <a:r>
              <a:rPr lang="es-AR" b="1" dirty="0"/>
              <a:t>Algunos indicadores Sociales.</a:t>
            </a:r>
          </a:p>
          <a:p>
            <a:pPr algn="ctr"/>
            <a:endParaRPr lang="es-AR" b="1" dirty="0"/>
          </a:p>
          <a:p>
            <a:r>
              <a:rPr lang="es-AR" b="1" dirty="0"/>
              <a:t>ICSE</a:t>
            </a:r>
          </a:p>
          <a:p>
            <a:endParaRPr lang="es-AR" b="1" dirty="0"/>
          </a:p>
          <a:p>
            <a:pPr algn="just">
              <a:lnSpc>
                <a:spcPct val="150000"/>
              </a:lnSpc>
            </a:pPr>
            <a:r>
              <a:rPr lang="es-ES" dirty="0">
                <a:solidFill>
                  <a:srgbClr val="333333"/>
                </a:solidFill>
                <a:latin typeface="Ubuntu"/>
              </a:rPr>
              <a:t>El </a:t>
            </a:r>
            <a:r>
              <a:rPr lang="es-ES" b="0" i="0" dirty="0">
                <a:solidFill>
                  <a:srgbClr val="333333"/>
                </a:solidFill>
                <a:effectLst/>
                <a:latin typeface="Ubuntu"/>
              </a:rPr>
              <a:t> “Índice de contexto social en educación” (ICSE), que se presenta como la utilización de la información censal para la clasificación de pequeños territorios en base a una aproximación multidimensional a las condiciones de vida como marco para la política educativa. Este indicador se presentó por primera vez en 2016 y está construido a partir de los datos del Censo 2010.</a:t>
            </a:r>
            <a:endParaRPr lang="es-AR" b="1" dirty="0"/>
          </a:p>
          <a:p>
            <a:endParaRPr lang="es-AR" b="1" dirty="0"/>
          </a:p>
          <a:p>
            <a:r>
              <a:rPr lang="es-AR" b="1" dirty="0"/>
              <a:t>Barrios Populares</a:t>
            </a:r>
            <a:r>
              <a:rPr lang="es-AR" dirty="0"/>
              <a:t>.</a:t>
            </a:r>
          </a:p>
          <a:p>
            <a:endParaRPr lang="es-AR" dirty="0"/>
          </a:p>
          <a:p>
            <a:pPr>
              <a:lnSpc>
                <a:spcPct val="150000"/>
              </a:lnSpc>
            </a:pPr>
            <a:r>
              <a:rPr lang="es-AR" dirty="0"/>
              <a:t>Esta clasificación de los barrios realizada por la Secretaria de integración social urbana del Ministerio de Desarrollo Social de la Nación desde el año 2017, se encuentra actualizada al 31 de enero del 2022, y clasifica a los barrios como vulnerables o no, basándose en el acceso de los mismos a los servicios públicos básicos, red de electricidad, agua corriente, cloacas y gas natural.</a:t>
            </a:r>
          </a:p>
          <a:p>
            <a:endParaRPr lang="es-AR" dirty="0"/>
          </a:p>
        </p:txBody>
      </p:sp>
    </p:spTree>
    <p:extLst>
      <p:ext uri="{BB962C8B-B14F-4D97-AF65-F5344CB8AC3E}">
        <p14:creationId xmlns:p14="http://schemas.microsoft.com/office/powerpoint/2010/main" val="64748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Mapa&#10;&#10;Descripción generada automáticamente">
            <a:extLst>
              <a:ext uri="{FF2B5EF4-FFF2-40B4-BE49-F238E27FC236}">
                <a16:creationId xmlns:a16="http://schemas.microsoft.com/office/drawing/2014/main" id="{EE7F0C33-CC6B-47E1-8245-300D6B8AC9A0}"/>
              </a:ext>
            </a:extLst>
          </p:cNvPr>
          <p:cNvPicPr>
            <a:picLocks noChangeAspect="1"/>
          </p:cNvPicPr>
          <p:nvPr/>
        </p:nvPicPr>
        <p:blipFill rotWithShape="1">
          <a:blip r:embed="rId2"/>
          <a:srcRect r="4446" b="1"/>
          <a:stretch/>
        </p:blipFill>
        <p:spPr>
          <a:xfrm>
            <a:off x="718782" y="404314"/>
            <a:ext cx="10754436" cy="6049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332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2804793"/>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ffectLst/>
            </a:endParaRPr>
          </a:p>
          <a:p>
            <a:pPr defTabSz="914400">
              <a:lnSpc>
                <a:spcPct val="85000"/>
              </a:lnSpc>
              <a:spcAft>
                <a:spcPts val="600"/>
              </a:spcAft>
            </a:pPr>
            <a:r>
              <a:rPr lang="es-AR" sz="2200" dirty="0">
                <a:solidFill>
                  <a:schemeClr val="tx1">
                    <a:lumMod val="85000"/>
                    <a:lumOff val="15000"/>
                  </a:schemeClr>
                </a:solidFill>
                <a:effectLst/>
              </a:rPr>
              <a:t>Describir la distribución de los votos entre las distintas listas participantes en función de las distintas localidades que componen el partido de Ezeiza. </a:t>
            </a:r>
          </a:p>
          <a:p>
            <a:pPr defTabSz="914400">
              <a:lnSpc>
                <a:spcPct val="85000"/>
              </a:lnSpc>
              <a:spcAft>
                <a:spcPts val="600"/>
              </a:spcAft>
              <a:buFont typeface="Arial" pitchFamily="34" charset="0"/>
              <a:buChar char=" "/>
            </a:pPr>
            <a:r>
              <a:rPr lang="es-AR" sz="2200" dirty="0">
                <a:solidFill>
                  <a:schemeClr val="tx1">
                    <a:lumMod val="85000"/>
                    <a:lumOff val="15000"/>
                  </a:schemeClr>
                </a:solidFill>
                <a:effectLst/>
              </a:rPr>
              <a:t> </a:t>
            </a:r>
          </a:p>
          <a:p>
            <a:pPr defTabSz="914400">
              <a:lnSpc>
                <a:spcPct val="85000"/>
              </a:lnSpc>
              <a:spcAft>
                <a:spcPts val="600"/>
              </a:spcAft>
            </a:pPr>
            <a:r>
              <a:rPr lang="es-AR" sz="2200" dirty="0">
                <a:solidFill>
                  <a:schemeClr val="tx1">
                    <a:lumMod val="85000"/>
                    <a:lumOff val="15000"/>
                  </a:schemeClr>
                </a:solidFill>
                <a:effectLst/>
              </a:rPr>
              <a:t>En función de lo analizado en el ítem anterior nos proponemos comprobar si existe correlación entre las condiciones socio demográficas y el voto.</a:t>
            </a:r>
          </a:p>
          <a:p>
            <a:pPr defTabSz="914400">
              <a:lnSpc>
                <a:spcPct val="85000"/>
              </a:lnSpc>
              <a:spcAft>
                <a:spcPts val="600"/>
              </a:spcAft>
              <a:buFont typeface="Arial" pitchFamily="34" charset="0"/>
              <a:buChar char=" "/>
            </a:pPr>
            <a:r>
              <a:rPr lang="es-AR" sz="2200" dirty="0">
                <a:solidFill>
                  <a:schemeClr val="tx1">
                    <a:lumMod val="85000"/>
                    <a:lumOff val="15000"/>
                  </a:schemeClr>
                </a:solidFill>
                <a:effectLst/>
              </a:rPr>
              <a:t> </a:t>
            </a: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
        <p:nvSpPr>
          <p:cNvPr id="12" name="CuadroTexto 11">
            <a:extLst>
              <a:ext uri="{FF2B5EF4-FFF2-40B4-BE49-F238E27FC236}">
                <a16:creationId xmlns:a16="http://schemas.microsoft.com/office/drawing/2014/main" id="{803BDEEE-9651-4378-935D-A1D4DB7313DE}"/>
              </a:ext>
            </a:extLst>
          </p:cNvPr>
          <p:cNvSpPr txBox="1"/>
          <p:nvPr/>
        </p:nvSpPr>
        <p:spPr>
          <a:xfrm>
            <a:off x="1071846" y="1407411"/>
            <a:ext cx="6093724" cy="488211"/>
          </a:xfrm>
          <a:prstGeom prst="rect">
            <a:avLst/>
          </a:prstGeom>
          <a:noFill/>
        </p:spPr>
        <p:txBody>
          <a:bodyPr wrap="square">
            <a:spAutoFit/>
          </a:bodyPr>
          <a:lstStyle/>
          <a:p>
            <a:pPr algn="just" defTabSz="914400">
              <a:lnSpc>
                <a:spcPct val="85000"/>
              </a:lnSpc>
              <a:spcAft>
                <a:spcPts val="600"/>
              </a:spcAft>
              <a:buFont typeface="Arial" pitchFamily="34" charset="0"/>
              <a:buChar char=" "/>
            </a:pPr>
            <a:r>
              <a:rPr lang="en-US" sz="3000" b="1" dirty="0">
                <a:solidFill>
                  <a:schemeClr val="bg1"/>
                </a:solidFill>
                <a:effectLst/>
              </a:rPr>
              <a:t>Objetivos  del Trabajo:</a:t>
            </a:r>
          </a:p>
        </p:txBody>
      </p:sp>
    </p:spTree>
    <p:extLst>
      <p:ext uri="{BB962C8B-B14F-4D97-AF65-F5344CB8AC3E}">
        <p14:creationId xmlns:p14="http://schemas.microsoft.com/office/powerpoint/2010/main" val="205042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2804793"/>
          </a:xfrm>
          <a:prstGeom prst="rect">
            <a:avLst/>
          </a:prstGeom>
        </p:spPr>
        <p:txBody>
          <a:bodyPr vert="horz" lIns="91440" tIns="45720" rIns="91440" bIns="45720" rtlCol="0">
            <a:normAutofit/>
          </a:bodyPr>
          <a:lstStyle/>
          <a:p>
            <a:pPr defTabSz="914400">
              <a:lnSpc>
                <a:spcPct val="200000"/>
              </a:lnSpc>
              <a:spcAft>
                <a:spcPts val="600"/>
              </a:spcAft>
            </a:pPr>
            <a:r>
              <a:rPr lang="es-ES" sz="1800" dirty="0">
                <a:effectLst/>
                <a:latin typeface="Arial" panose="020B0604020202020204" pitchFamily="34" charset="0"/>
                <a:ea typeface="Arial" panose="020B0604020202020204" pitchFamily="34" charset="0"/>
              </a:rPr>
              <a:t>Aún no conocemos trabajos similares, pero nos inspiramos en una app que tiene </a:t>
            </a:r>
            <a:r>
              <a:rPr lang="es-ES" sz="1800" dirty="0" err="1">
                <a:effectLst/>
                <a:latin typeface="Arial" panose="020B0604020202020204" pitchFamily="34" charset="0"/>
                <a:ea typeface="Arial" panose="020B0604020202020204" pitchFamily="34" charset="0"/>
              </a:rPr>
              <a:t>Properati</a:t>
            </a:r>
            <a:r>
              <a:rPr lang="es-ES" sz="1800" dirty="0">
                <a:effectLst/>
                <a:latin typeface="Arial" panose="020B0604020202020204" pitchFamily="34" charset="0"/>
                <a:ea typeface="Arial" panose="020B0604020202020204" pitchFamily="34" charset="0"/>
              </a:rPr>
              <a:t> que infiere el valor de una propiedad según distintas características de viviendas aledañas y que además lo relaciona con los votos recibidos por agrupación según el valor del suelo que vimos en Políticas Públicas y Machine </a:t>
            </a:r>
            <a:r>
              <a:rPr lang="es-ES" sz="1800" dirty="0" err="1">
                <a:effectLst/>
                <a:latin typeface="Arial" panose="020B0604020202020204" pitchFamily="34" charset="0"/>
                <a:ea typeface="Arial" panose="020B0604020202020204" pitchFamily="34" charset="0"/>
              </a:rPr>
              <a:t>Learning</a:t>
            </a:r>
            <a:r>
              <a:rPr lang="es-ES" sz="1800" dirty="0">
                <a:effectLst/>
                <a:latin typeface="Arial" panose="020B0604020202020204" pitchFamily="34" charset="0"/>
                <a:ea typeface="Arial" panose="020B0604020202020204" pitchFamily="34" charset="0"/>
              </a:rPr>
              <a:t> de la Diplo</a:t>
            </a:r>
            <a:r>
              <a:rPr lang="es-AR" sz="2200" dirty="0">
                <a:solidFill>
                  <a:schemeClr val="tx1">
                    <a:lumMod val="85000"/>
                    <a:lumOff val="15000"/>
                  </a:schemeClr>
                </a:solidFill>
                <a:effectLst/>
              </a:rPr>
              <a:t> </a:t>
            </a: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
        <p:nvSpPr>
          <p:cNvPr id="12" name="CuadroTexto 11">
            <a:extLst>
              <a:ext uri="{FF2B5EF4-FFF2-40B4-BE49-F238E27FC236}">
                <a16:creationId xmlns:a16="http://schemas.microsoft.com/office/drawing/2014/main" id="{803BDEEE-9651-4378-935D-A1D4DB7313DE}"/>
              </a:ext>
            </a:extLst>
          </p:cNvPr>
          <p:cNvSpPr txBox="1"/>
          <p:nvPr/>
        </p:nvSpPr>
        <p:spPr>
          <a:xfrm>
            <a:off x="1071846" y="1407411"/>
            <a:ext cx="6093724" cy="592085"/>
          </a:xfrm>
          <a:prstGeom prst="rect">
            <a:avLst/>
          </a:prstGeom>
          <a:noFill/>
        </p:spPr>
        <p:txBody>
          <a:bodyPr wrap="square">
            <a:spAutoFit/>
          </a:bodyPr>
          <a:lstStyle/>
          <a:p>
            <a:pPr>
              <a:lnSpc>
                <a:spcPct val="115000"/>
              </a:lnSpc>
            </a:pPr>
            <a:r>
              <a:rPr lang="es-ES" sz="3000" b="1" dirty="0">
                <a:solidFill>
                  <a:schemeClr val="bg1"/>
                </a:solidFill>
              </a:rPr>
              <a:t>Antecedentes: </a:t>
            </a:r>
            <a:endParaRPr lang="es-AR" sz="3000" b="1" dirty="0">
              <a:solidFill>
                <a:schemeClr val="bg1"/>
              </a:solidFill>
            </a:endParaRPr>
          </a:p>
        </p:txBody>
      </p:sp>
    </p:spTree>
    <p:extLst>
      <p:ext uri="{BB962C8B-B14F-4D97-AF65-F5344CB8AC3E}">
        <p14:creationId xmlns:p14="http://schemas.microsoft.com/office/powerpoint/2010/main" val="254074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2804793"/>
          </a:xfrm>
          <a:prstGeom prst="rect">
            <a:avLst/>
          </a:prstGeom>
        </p:spPr>
        <p:txBody>
          <a:bodyPr vert="horz" lIns="91440" tIns="45720" rIns="91440" bIns="45720" rtlCol="0">
            <a:normAutofit/>
          </a:bodyPr>
          <a:lstStyle/>
          <a:p>
            <a:pPr algn="just">
              <a:lnSpc>
                <a:spcPct val="115000"/>
              </a:lnSpc>
            </a:pPr>
            <a:r>
              <a:rPr lang="es-ES" sz="1800" dirty="0">
                <a:effectLst/>
                <a:latin typeface="Arial" panose="020B0604020202020204" pitchFamily="34" charset="0"/>
                <a:ea typeface="Arial" panose="020B0604020202020204" pitchFamily="34" charset="0"/>
              </a:rPr>
              <a:t>La idea de hacer este trabajo surgió a partir de un material visto durante una clase de la materia Machine </a:t>
            </a:r>
            <a:r>
              <a:rPr lang="es-ES" sz="1800" dirty="0" err="1">
                <a:effectLst/>
                <a:latin typeface="Arial" panose="020B0604020202020204" pitchFamily="34" charset="0"/>
                <a:ea typeface="Arial" panose="020B0604020202020204" pitchFamily="34" charset="0"/>
              </a:rPr>
              <a:t>Learning</a:t>
            </a:r>
            <a:r>
              <a:rPr lang="es-ES" sz="1800" dirty="0">
                <a:effectLst/>
                <a:latin typeface="Arial" panose="020B0604020202020204" pitchFamily="34" charset="0"/>
                <a:ea typeface="Arial" panose="020B0604020202020204" pitchFamily="34" charset="0"/>
              </a:rPr>
              <a:t> en la cual vimos como la empresa </a:t>
            </a:r>
            <a:r>
              <a:rPr lang="es-ES" sz="1800" dirty="0" err="1">
                <a:effectLst/>
                <a:latin typeface="Arial" panose="020B0604020202020204" pitchFamily="34" charset="0"/>
                <a:ea typeface="Arial" panose="020B0604020202020204" pitchFamily="34" charset="0"/>
              </a:rPr>
              <a:t>Properati</a:t>
            </a:r>
            <a:r>
              <a:rPr lang="es-ES" sz="1800" dirty="0">
                <a:effectLst/>
                <a:latin typeface="Arial" panose="020B0604020202020204" pitchFamily="34" charset="0"/>
                <a:ea typeface="Arial" panose="020B0604020202020204" pitchFamily="34" charset="0"/>
              </a:rPr>
              <a:t> con la ayuda de inteligencia artificial predecía la tendencia del electorado de la ciudad de Buenos Aires en función del valor de mercado de las propiedades donde dichas personas vivían. </a:t>
            </a:r>
            <a:endParaRPr lang="es-AR" sz="1800" dirty="0">
              <a:effectLst/>
              <a:latin typeface="Arial" panose="020B0604020202020204" pitchFamily="34" charset="0"/>
              <a:ea typeface="Arial" panose="020B0604020202020204" pitchFamily="34" charset="0"/>
            </a:endParaRPr>
          </a:p>
          <a:p>
            <a:pPr algn="just">
              <a:lnSpc>
                <a:spcPct val="115000"/>
              </a:lnSpc>
            </a:pPr>
            <a:r>
              <a:rPr lang="es-ES" sz="1800" dirty="0">
                <a:effectLst/>
                <a:latin typeface="Arial" panose="020B0604020202020204" pitchFamily="34" charset="0"/>
                <a:ea typeface="Arial" panose="020B0604020202020204" pitchFamily="34" charset="0"/>
              </a:rPr>
              <a:t>Es así como nosotras nos propusimos utilizar las herramientas que obtuvimos de la diplomatura para analizar los resultados electorales por escuela incluso mesa (circunscriptos al Partido de Ezeiza) y vincularlos con otras características sociodemográficas de la población obtenidas a través de distintos conjuntos públicos de datos. </a:t>
            </a:r>
            <a:endParaRPr lang="es-AR" sz="1800" dirty="0">
              <a:effectLst/>
              <a:latin typeface="Arial" panose="020B0604020202020204" pitchFamily="34" charset="0"/>
              <a:ea typeface="Arial" panose="020B0604020202020204" pitchFamily="34" charset="0"/>
            </a:endParaRP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
        <p:nvSpPr>
          <p:cNvPr id="12" name="CuadroTexto 11">
            <a:extLst>
              <a:ext uri="{FF2B5EF4-FFF2-40B4-BE49-F238E27FC236}">
                <a16:creationId xmlns:a16="http://schemas.microsoft.com/office/drawing/2014/main" id="{803BDEEE-9651-4378-935D-A1D4DB7313DE}"/>
              </a:ext>
            </a:extLst>
          </p:cNvPr>
          <p:cNvSpPr txBox="1"/>
          <p:nvPr/>
        </p:nvSpPr>
        <p:spPr>
          <a:xfrm>
            <a:off x="1071846" y="1407411"/>
            <a:ext cx="6093724" cy="592085"/>
          </a:xfrm>
          <a:prstGeom prst="rect">
            <a:avLst/>
          </a:prstGeom>
          <a:noFill/>
        </p:spPr>
        <p:txBody>
          <a:bodyPr wrap="square">
            <a:spAutoFit/>
          </a:bodyPr>
          <a:lstStyle/>
          <a:p>
            <a:pPr>
              <a:lnSpc>
                <a:spcPct val="115000"/>
              </a:lnSpc>
            </a:pPr>
            <a:r>
              <a:rPr lang="es-ES" sz="3000" b="1" dirty="0">
                <a:solidFill>
                  <a:schemeClr val="bg1"/>
                </a:solidFill>
              </a:rPr>
              <a:t>Introducción </a:t>
            </a:r>
            <a:endParaRPr lang="es-AR" sz="3000" b="1" dirty="0">
              <a:solidFill>
                <a:schemeClr val="bg1"/>
              </a:solidFill>
            </a:endParaRPr>
          </a:p>
        </p:txBody>
      </p:sp>
    </p:spTree>
    <p:extLst>
      <p:ext uri="{BB962C8B-B14F-4D97-AF65-F5344CB8AC3E}">
        <p14:creationId xmlns:p14="http://schemas.microsoft.com/office/powerpoint/2010/main" val="15250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3329181"/>
          </a:xfrm>
          <a:prstGeom prst="rect">
            <a:avLst/>
          </a:prstGeom>
        </p:spPr>
        <p:txBody>
          <a:bodyPr vert="horz" lIns="91440" tIns="45720" rIns="91440" bIns="45720" rtlCol="0">
            <a:normAutofit fontScale="85000" lnSpcReduction="10000"/>
          </a:bodyPr>
          <a:lstStyle/>
          <a:p>
            <a:pPr marL="285750" indent="-285750" algn="just">
              <a:lnSpc>
                <a:spcPct val="16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Es un municipio joven, fue creado en el año 1994 a partir de la división de Esteban Echeverría.</a:t>
            </a:r>
          </a:p>
          <a:p>
            <a:pPr marL="285750" indent="-285750" algn="just">
              <a:lnSpc>
                <a:spcPct val="16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Es uno de los municipios con mayor crecimiento demográfico de los últimos años.</a:t>
            </a:r>
          </a:p>
          <a:p>
            <a:pPr marL="285750" indent="-285750" algn="just">
              <a:lnSpc>
                <a:spcPct val="16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Es parte de la tercera sección electoral, una de las más importantes en términos electorales debido al caudal de votos que representa.</a:t>
            </a:r>
          </a:p>
          <a:p>
            <a:pPr marL="285750" indent="-285750" algn="just">
              <a:lnSpc>
                <a:spcPct val="16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Presenta una economía sólida, ya que independientemente de la coparticipación provincial cuenta con ingresos provenientes de las industrias asentadas en sus parques industriales de Tristán Suárez, Spegazzini</a:t>
            </a:r>
            <a:r>
              <a:rPr lang="es-ES" dirty="0">
                <a:latin typeface="Arial" panose="020B0604020202020204" pitchFamily="34" charset="0"/>
                <a:ea typeface="Arial" panose="020B0604020202020204" pitchFamily="34" charset="0"/>
              </a:rPr>
              <a:t>, y con el aeropuerto internacional Ministro Pistarini.</a:t>
            </a:r>
            <a:endParaRPr lang="es-AR" sz="1800" dirty="0">
              <a:effectLst/>
              <a:latin typeface="Arial" panose="020B0604020202020204" pitchFamily="34" charset="0"/>
              <a:ea typeface="Arial" panose="020B0604020202020204" pitchFamily="34" charset="0"/>
            </a:endParaRPr>
          </a:p>
          <a:p>
            <a:pPr marL="285750" indent="-285750" algn="just">
              <a:lnSpc>
                <a:spcPct val="16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Y el último de los motivos y no menor es que desde su fundación es gobernado por el intendente Alejandro Granados, </a:t>
            </a:r>
            <a:endParaRPr lang="es-AR" sz="1800" dirty="0">
              <a:effectLst/>
              <a:latin typeface="Arial" panose="020B0604020202020204" pitchFamily="34" charset="0"/>
              <a:ea typeface="Arial" panose="020B0604020202020204" pitchFamily="34" charset="0"/>
            </a:endParaRPr>
          </a:p>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
        <p:nvSpPr>
          <p:cNvPr id="12" name="CuadroTexto 11">
            <a:extLst>
              <a:ext uri="{FF2B5EF4-FFF2-40B4-BE49-F238E27FC236}">
                <a16:creationId xmlns:a16="http://schemas.microsoft.com/office/drawing/2014/main" id="{803BDEEE-9651-4378-935D-A1D4DB7313DE}"/>
              </a:ext>
            </a:extLst>
          </p:cNvPr>
          <p:cNvSpPr txBox="1"/>
          <p:nvPr/>
        </p:nvSpPr>
        <p:spPr>
          <a:xfrm>
            <a:off x="1071846" y="1407411"/>
            <a:ext cx="6093724" cy="592085"/>
          </a:xfrm>
          <a:prstGeom prst="rect">
            <a:avLst/>
          </a:prstGeom>
          <a:noFill/>
        </p:spPr>
        <p:txBody>
          <a:bodyPr wrap="square">
            <a:spAutoFit/>
          </a:bodyPr>
          <a:lstStyle/>
          <a:p>
            <a:pPr>
              <a:lnSpc>
                <a:spcPct val="115000"/>
              </a:lnSpc>
            </a:pPr>
            <a:r>
              <a:rPr lang="es-ES" sz="3000" b="1" dirty="0">
                <a:solidFill>
                  <a:schemeClr val="bg1"/>
                </a:solidFill>
              </a:rPr>
              <a:t>¿Por qué Ezeiza?:</a:t>
            </a:r>
            <a:endParaRPr lang="es-AR" sz="3000" b="1" dirty="0">
              <a:solidFill>
                <a:schemeClr val="bg1"/>
              </a:solidFill>
            </a:endParaRPr>
          </a:p>
        </p:txBody>
      </p:sp>
    </p:spTree>
    <p:extLst>
      <p:ext uri="{BB962C8B-B14F-4D97-AF65-F5344CB8AC3E}">
        <p14:creationId xmlns:p14="http://schemas.microsoft.com/office/powerpoint/2010/main" val="171250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n 13">
            <a:extLst>
              <a:ext uri="{FF2B5EF4-FFF2-40B4-BE49-F238E27FC236}">
                <a16:creationId xmlns:a16="http://schemas.microsoft.com/office/drawing/2014/main" id="{15EE72ED-ACA3-4D46-83AD-4A4912E6BAE9}"/>
              </a:ext>
            </a:extLst>
          </p:cNvPr>
          <p:cNvPicPr>
            <a:picLocks noChangeAspect="1"/>
          </p:cNvPicPr>
          <p:nvPr/>
        </p:nvPicPr>
        <p:blipFill rotWithShape="1">
          <a:blip r:embed="rId2"/>
          <a:srcRect l="11283" r="237"/>
          <a:stretch/>
        </p:blipFill>
        <p:spPr>
          <a:xfrm>
            <a:off x="633999" y="640080"/>
            <a:ext cx="6278529" cy="5588101"/>
          </a:xfrm>
          <a:prstGeom prst="rect">
            <a:avLst/>
          </a:prstGeom>
        </p:spPr>
      </p:pic>
      <p:sp>
        <p:nvSpPr>
          <p:cNvPr id="10" name="CuadroTexto 9">
            <a:extLst>
              <a:ext uri="{FF2B5EF4-FFF2-40B4-BE49-F238E27FC236}">
                <a16:creationId xmlns:a16="http://schemas.microsoft.com/office/drawing/2014/main" id="{0854FC68-63DB-44E2-A78D-7B02EBF06E01}"/>
              </a:ext>
            </a:extLst>
          </p:cNvPr>
          <p:cNvSpPr txBox="1"/>
          <p:nvPr/>
        </p:nvSpPr>
        <p:spPr>
          <a:xfrm>
            <a:off x="8173212" y="640080"/>
            <a:ext cx="3401568" cy="5760720"/>
          </a:xfrm>
          <a:prstGeom prst="rect">
            <a:avLst/>
          </a:prstGeom>
        </p:spPr>
        <p:txBody>
          <a:bodyPr vert="horz" lIns="91440" tIns="45720" rIns="91440" bIns="45720" rtlCol="0">
            <a:normAutofit/>
          </a:bodyPr>
          <a:lstStyle/>
          <a:p>
            <a:pPr defTabSz="914400">
              <a:lnSpc>
                <a:spcPct val="150000"/>
              </a:lnSpc>
              <a:spcAft>
                <a:spcPts val="600"/>
              </a:spcAft>
            </a:pPr>
            <a:r>
              <a:rPr lang="es-AR" dirty="0">
                <a:solidFill>
                  <a:schemeClr val="bg1"/>
                </a:solidFill>
              </a:rPr>
              <a:t>El Partido de Ezeiza se divide en las siguientes localidades:</a:t>
            </a:r>
          </a:p>
          <a:p>
            <a:pPr defTabSz="914400">
              <a:lnSpc>
                <a:spcPct val="150000"/>
              </a:lnSpc>
              <a:spcAft>
                <a:spcPts val="600"/>
              </a:spcAft>
              <a:buFont typeface="Arial" pitchFamily="34" charset="0"/>
              <a:buChar char=" "/>
            </a:pPr>
            <a:endParaRPr lang="es-AR" dirty="0">
              <a:solidFill>
                <a:schemeClr val="bg1"/>
              </a:solidFill>
            </a:endParaRPr>
          </a:p>
          <a:p>
            <a:pPr marL="285750" indent="-285750" defTabSz="914400">
              <a:lnSpc>
                <a:spcPct val="85000"/>
              </a:lnSpc>
              <a:spcAft>
                <a:spcPts val="600"/>
              </a:spcAft>
              <a:buFont typeface="Arial" pitchFamily="34" charset="0"/>
              <a:buChar char=" "/>
            </a:pPr>
            <a:r>
              <a:rPr lang="es-AR" dirty="0">
                <a:solidFill>
                  <a:schemeClr val="bg1"/>
                </a:solidFill>
              </a:rPr>
              <a:t>Ezeiza 	</a:t>
            </a:r>
          </a:p>
          <a:p>
            <a:pPr marL="285750" indent="-285750" defTabSz="914400">
              <a:lnSpc>
                <a:spcPct val="85000"/>
              </a:lnSpc>
              <a:spcAft>
                <a:spcPts val="600"/>
              </a:spcAft>
              <a:buFont typeface="Arial" pitchFamily="34" charset="0"/>
              <a:buChar char=" "/>
            </a:pPr>
            <a:r>
              <a:rPr lang="es-AR" dirty="0">
                <a:solidFill>
                  <a:schemeClr val="bg1"/>
                </a:solidFill>
              </a:rPr>
              <a:t>Aeropuerto Internacional de Ezeiza.	</a:t>
            </a:r>
          </a:p>
          <a:p>
            <a:pPr marL="285750" indent="-285750" defTabSz="914400">
              <a:lnSpc>
                <a:spcPct val="85000"/>
              </a:lnSpc>
              <a:spcAft>
                <a:spcPts val="600"/>
              </a:spcAft>
              <a:buFont typeface="Arial" pitchFamily="34" charset="0"/>
              <a:buChar char=" "/>
            </a:pPr>
            <a:r>
              <a:rPr lang="es-AR" dirty="0">
                <a:solidFill>
                  <a:schemeClr val="bg1"/>
                </a:solidFill>
              </a:rPr>
              <a:t>Canning.	</a:t>
            </a:r>
          </a:p>
          <a:p>
            <a:pPr marL="285750" indent="-285750" defTabSz="914400">
              <a:lnSpc>
                <a:spcPct val="85000"/>
              </a:lnSpc>
              <a:spcAft>
                <a:spcPts val="600"/>
              </a:spcAft>
              <a:buFont typeface="Arial" pitchFamily="34" charset="0"/>
              <a:buChar char=" "/>
            </a:pPr>
            <a:r>
              <a:rPr lang="es-AR" dirty="0">
                <a:solidFill>
                  <a:schemeClr val="bg1"/>
                </a:solidFill>
              </a:rPr>
              <a:t>La Unión.	</a:t>
            </a:r>
          </a:p>
          <a:p>
            <a:pPr marL="285750" indent="-285750" defTabSz="914400">
              <a:lnSpc>
                <a:spcPct val="85000"/>
              </a:lnSpc>
              <a:spcAft>
                <a:spcPts val="600"/>
              </a:spcAft>
              <a:buFont typeface="Arial" pitchFamily="34" charset="0"/>
              <a:buChar char=" "/>
            </a:pPr>
            <a:r>
              <a:rPr lang="es-AR" dirty="0">
                <a:solidFill>
                  <a:schemeClr val="bg1"/>
                </a:solidFill>
              </a:rPr>
              <a:t>Tristán Suárez.	</a:t>
            </a:r>
          </a:p>
          <a:p>
            <a:pPr marL="285750" indent="-285750" defTabSz="914400">
              <a:lnSpc>
                <a:spcPct val="85000"/>
              </a:lnSpc>
              <a:spcAft>
                <a:spcPts val="600"/>
              </a:spcAft>
              <a:buFont typeface="Arial" pitchFamily="34" charset="0"/>
              <a:buChar char=" "/>
            </a:pPr>
            <a:r>
              <a:rPr lang="es-AR" dirty="0">
                <a:solidFill>
                  <a:schemeClr val="bg1"/>
                </a:solidFill>
              </a:rPr>
              <a:t>Carlos Spegazzini 	</a:t>
            </a:r>
          </a:p>
          <a:p>
            <a:pPr marL="285750" indent="-285750" defTabSz="914400">
              <a:lnSpc>
                <a:spcPct val="85000"/>
              </a:lnSpc>
              <a:spcAft>
                <a:spcPts val="600"/>
              </a:spcAft>
              <a:buFont typeface="Arial" pitchFamily="34" charset="0"/>
              <a:buChar char=" "/>
            </a:pPr>
            <a:endParaRPr lang="es-AR" dirty="0">
              <a:solidFill>
                <a:schemeClr val="bg1"/>
              </a:solidFill>
            </a:endParaRPr>
          </a:p>
          <a:p>
            <a:pPr marL="285750" indent="-285750" defTabSz="914400">
              <a:lnSpc>
                <a:spcPct val="150000"/>
              </a:lnSpc>
              <a:spcAft>
                <a:spcPts val="600"/>
              </a:spcAft>
              <a:buFont typeface="Arial" pitchFamily="34" charset="0"/>
              <a:buChar char=" "/>
            </a:pPr>
            <a:r>
              <a:rPr lang="es-AR" dirty="0">
                <a:solidFill>
                  <a:schemeClr val="bg1"/>
                </a:solidFill>
              </a:rPr>
              <a:t>Su población estimada según el Indec es de 224228 habitantes.</a:t>
            </a:r>
          </a:p>
          <a:p>
            <a:pPr marL="285750" indent="-285750" defTabSz="914400">
              <a:lnSpc>
                <a:spcPct val="85000"/>
              </a:lnSpc>
              <a:spcAft>
                <a:spcPts val="600"/>
              </a:spcAft>
              <a:buFont typeface="Arial" pitchFamily="34" charset="0"/>
              <a:buChar char=" "/>
            </a:pPr>
            <a:endParaRPr lang="es-AR" dirty="0">
              <a:solidFill>
                <a:schemeClr val="bg1"/>
              </a:solidFill>
            </a:endParaRPr>
          </a:p>
          <a:p>
            <a:pPr defTabSz="914400">
              <a:lnSpc>
                <a:spcPct val="85000"/>
              </a:lnSpc>
              <a:spcAft>
                <a:spcPts val="600"/>
              </a:spcAft>
              <a:buFont typeface="Arial" pitchFamily="34" charset="0"/>
              <a:buChar char=" "/>
            </a:pPr>
            <a:endParaRPr lang="en-US" sz="1300" dirty="0">
              <a:solidFill>
                <a:schemeClr val="tx1">
                  <a:lumMod val="85000"/>
                  <a:lumOff val="15000"/>
                </a:schemeClr>
              </a:solidFill>
            </a:endParaRPr>
          </a:p>
        </p:txBody>
      </p:sp>
      <p:sp>
        <p:nvSpPr>
          <p:cNvPr id="12" name="CuadroTexto 11">
            <a:extLst>
              <a:ext uri="{FF2B5EF4-FFF2-40B4-BE49-F238E27FC236}">
                <a16:creationId xmlns:a16="http://schemas.microsoft.com/office/drawing/2014/main" id="{803BDEEE-9651-4378-935D-A1D4DB7313DE}"/>
              </a:ext>
            </a:extLst>
          </p:cNvPr>
          <p:cNvSpPr txBox="1"/>
          <p:nvPr/>
        </p:nvSpPr>
        <p:spPr>
          <a:xfrm>
            <a:off x="8173212" y="2419773"/>
            <a:ext cx="3401568" cy="3358092"/>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b="1" dirty="0">
              <a:solidFill>
                <a:schemeClr val="tx1">
                  <a:lumMod val="85000"/>
                  <a:lumOff val="15000"/>
                </a:schemeClr>
              </a:solidFill>
            </a:endParaRPr>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3329181"/>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Tree>
    <p:extLst>
      <p:ext uri="{BB962C8B-B14F-4D97-AF65-F5344CB8AC3E}">
        <p14:creationId xmlns:p14="http://schemas.microsoft.com/office/powerpoint/2010/main" val="354162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0" name="Rectangle 34">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6">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803BDEEE-9651-4378-935D-A1D4DB7313DE}"/>
              </a:ext>
            </a:extLst>
          </p:cNvPr>
          <p:cNvSpPr txBox="1"/>
          <p:nvPr/>
        </p:nvSpPr>
        <p:spPr>
          <a:xfrm>
            <a:off x="609601" y="4714251"/>
            <a:ext cx="10923638" cy="112519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6600" b="1" spc="-120" dirty="0">
                <a:solidFill>
                  <a:srgbClr val="FFFFFF"/>
                </a:solidFill>
                <a:latin typeface="+mj-lt"/>
                <a:ea typeface="+mj-ea"/>
                <a:cs typeface="+mj-cs"/>
              </a:rPr>
              <a:t>Detalle de las Paso</a:t>
            </a:r>
          </a:p>
        </p:txBody>
      </p:sp>
      <p:sp>
        <p:nvSpPr>
          <p:cNvPr id="39" name="Rectangle 38">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a:extLst>
              <a:ext uri="{FF2B5EF4-FFF2-40B4-BE49-F238E27FC236}">
                <a16:creationId xmlns:a16="http://schemas.microsoft.com/office/drawing/2014/main" id="{A606D379-7F61-4921-B038-C20DAD031247}"/>
              </a:ext>
            </a:extLst>
          </p:cNvPr>
          <p:cNvPicPr>
            <a:picLocks noChangeAspect="1"/>
          </p:cNvPicPr>
          <p:nvPr/>
        </p:nvPicPr>
        <p:blipFill>
          <a:blip r:embed="rId2"/>
          <a:stretch>
            <a:fillRect/>
          </a:stretch>
        </p:blipFill>
        <p:spPr>
          <a:xfrm>
            <a:off x="609600" y="910144"/>
            <a:ext cx="10938932" cy="3056851"/>
          </a:xfrm>
          <a:prstGeom prst="rect">
            <a:avLst/>
          </a:prstGeom>
        </p:spPr>
      </p:pic>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3329181"/>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Tree>
    <p:extLst>
      <p:ext uri="{BB962C8B-B14F-4D97-AF65-F5344CB8AC3E}">
        <p14:creationId xmlns:p14="http://schemas.microsoft.com/office/powerpoint/2010/main" val="87959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803BDEEE-9651-4378-935D-A1D4DB7313DE}"/>
              </a:ext>
            </a:extLst>
          </p:cNvPr>
          <p:cNvSpPr txBox="1"/>
          <p:nvPr/>
        </p:nvSpPr>
        <p:spPr>
          <a:xfrm>
            <a:off x="609601" y="4714251"/>
            <a:ext cx="10923638" cy="112519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6600" b="1" spc="-120" dirty="0">
                <a:solidFill>
                  <a:srgbClr val="FFFFFF"/>
                </a:solidFill>
                <a:latin typeface="+mj-lt"/>
                <a:ea typeface="+mj-ea"/>
                <a:cs typeface="+mj-cs"/>
              </a:rPr>
              <a:t>Detalle de la General</a:t>
            </a:r>
          </a:p>
        </p:txBody>
      </p:sp>
      <p:sp>
        <p:nvSpPr>
          <p:cNvPr id="50" name="Rectangle 49">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8427CDD-4132-4BAA-956B-C458D5E9A7AB}"/>
              </a:ext>
            </a:extLst>
          </p:cNvPr>
          <p:cNvPicPr>
            <a:picLocks noChangeAspect="1"/>
          </p:cNvPicPr>
          <p:nvPr/>
        </p:nvPicPr>
        <p:blipFill>
          <a:blip r:embed="rId2"/>
          <a:stretch>
            <a:fillRect/>
          </a:stretch>
        </p:blipFill>
        <p:spPr>
          <a:xfrm>
            <a:off x="609600" y="898510"/>
            <a:ext cx="10938932" cy="3080119"/>
          </a:xfrm>
          <a:prstGeom prst="rect">
            <a:avLst/>
          </a:prstGeom>
        </p:spPr>
      </p:pic>
      <p:sp>
        <p:nvSpPr>
          <p:cNvPr id="2" name="CuadroTexto 1">
            <a:extLst>
              <a:ext uri="{FF2B5EF4-FFF2-40B4-BE49-F238E27FC236}">
                <a16:creationId xmlns:a16="http://schemas.microsoft.com/office/drawing/2014/main" id="{3239BC1B-7166-4865-8E50-6A41D9D799CB}"/>
              </a:ext>
            </a:extLst>
          </p:cNvPr>
          <p:cNvSpPr txBox="1"/>
          <p:nvPr/>
        </p:nvSpPr>
        <p:spPr>
          <a:xfrm>
            <a:off x="643468" y="3071619"/>
            <a:ext cx="10905064" cy="3329181"/>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spTree>
    <p:extLst>
      <p:ext uri="{BB962C8B-B14F-4D97-AF65-F5344CB8AC3E}">
        <p14:creationId xmlns:p14="http://schemas.microsoft.com/office/powerpoint/2010/main" val="6829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803BDEEE-9651-4378-935D-A1D4DB7313DE}"/>
              </a:ext>
            </a:extLst>
          </p:cNvPr>
          <p:cNvSpPr txBox="1"/>
          <p:nvPr/>
        </p:nvSpPr>
        <p:spPr>
          <a:xfrm>
            <a:off x="514066" y="457200"/>
            <a:ext cx="10923638" cy="112519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6600" b="1" spc="-120" dirty="0">
                <a:solidFill>
                  <a:srgbClr val="FFFFFF"/>
                </a:solidFill>
                <a:latin typeface="+mj-lt"/>
                <a:ea typeface="+mj-ea"/>
                <a:cs typeface="+mj-cs"/>
              </a:rPr>
              <a:t>¿Hay corte de boleta?</a:t>
            </a:r>
          </a:p>
        </p:txBody>
      </p:sp>
      <p:sp>
        <p:nvSpPr>
          <p:cNvPr id="2" name="CuadroTexto 1">
            <a:extLst>
              <a:ext uri="{FF2B5EF4-FFF2-40B4-BE49-F238E27FC236}">
                <a16:creationId xmlns:a16="http://schemas.microsoft.com/office/drawing/2014/main" id="{3239BC1B-7166-4865-8E50-6A41D9D799CB}"/>
              </a:ext>
            </a:extLst>
          </p:cNvPr>
          <p:cNvSpPr txBox="1"/>
          <p:nvPr/>
        </p:nvSpPr>
        <p:spPr>
          <a:xfrm>
            <a:off x="643468" y="4326340"/>
            <a:ext cx="10905064" cy="2074460"/>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A2A676BF-90BA-4A94-B88B-48D14974C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780" y="1807006"/>
            <a:ext cx="6568440" cy="4691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128532"/>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TM03457491[[fn=Metropolitano]]</Template>
  <TotalTime>306</TotalTime>
  <Words>599</Words>
  <Application>Microsoft Office PowerPoint</Application>
  <PresentationFormat>Panorámica</PresentationFormat>
  <Paragraphs>44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 Light</vt:lpstr>
      <vt:lpstr>Ubuntu</vt:lpstr>
      <vt:lpstr>Metropolitano</vt:lpstr>
      <vt:lpstr>¿Se puede inferir el voto?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Votos en Blanco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puede inferir el voto?</dc:title>
  <dc:creator>diego otero</dc:creator>
  <cp:lastModifiedBy>diego otero</cp:lastModifiedBy>
  <cp:revision>11</cp:revision>
  <dcterms:created xsi:type="dcterms:W3CDTF">2022-02-23T17:17:09Z</dcterms:created>
  <dcterms:modified xsi:type="dcterms:W3CDTF">2022-02-24T13:39:37Z</dcterms:modified>
</cp:coreProperties>
</file>