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8" roundtripDataSignature="AMtx7mhdtHfSHnrMrQkpc9MqwVyFcHu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8" Type="http://customschemas.google.com/relationships/presentationmetadata" Target="meta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/>
          <p:nvPr>
            <p:ph idx="2" type="sldImg"/>
          </p:nvPr>
        </p:nvSpPr>
        <p:spPr>
          <a:xfrm>
            <a:off x="1371600" y="1143000"/>
            <a:ext cx="41144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f0e8be03a_1_8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f0e8be03a_1_8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f0e8be03a_1_14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f0e8be03a_1_14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f0e8be03a_1_144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0e8be03a_1_9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6f0e8be03a_1_9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f0e8be03a_1_9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f0e8be03a_1_9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f0e8be03a_1_10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6f0e8be03a_1_10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f0e8be03a_1_10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6f0e8be03a_1_10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f0e8be03a_1_16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f0e8be03a_1_16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6f0e8be03a_1_166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f0e8be03a_1_11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6f0e8be03a_1_11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f0e8be03a_1_17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f0e8be03a_1_17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6f0e8be03a_1_178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f0e8be03a_1_12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6f0e8be03a_1_12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f0e8be03a_1_19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f0e8be03a_1_19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6f0e8be03a_1_198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f0e8be03a_1_19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6f0e8be03a_1_19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f0e8be03a_1_21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6f0e8be03a_1_21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f0e8be03a_1_12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6f0e8be03a_1_12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f0e8be03a_1_13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6f0e8be03a_1_13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f0e8be03a_1_13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6f0e8be03a_1_13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f0e8be03a_0_6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f0e8be03a_0_6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6f0e8be03a_0_63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f0e8be03a_1_26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f0e8be03a_1_26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6f0e8be03a_1_267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f0e8be03a_1_29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f0e8be03a_1_29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6f0e8be03a_1_29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f0e8be03a_1_29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f0e8be03a_1_29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6f0e8be03a_1_295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f0e8be03a_1_30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f0e8be03a_1_30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6f0e8be03a_1_305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f0e8be03a_0_6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f0e8be03a_0_6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6f0e8be03a_0_67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f0e8be03a_1_31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f0e8be03a_1_31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6f0e8be03a_1_316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f0e8be03a_1_33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f0e8be03a_1_33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6f0e8be03a_1_333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f0e8be03a_1_32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f0e8be03a_1_32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6f0e8be03a_1_324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f0e8be03a_0_7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f0e8be03a_0_7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6f0e8be03a_0_7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f0e8be03a_1_34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f0e8be03a_1_34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6f0e8be03a_1_342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f0e8be03a_0_7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f0e8be03a_0_7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6f0e8be03a_0_75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f0e8be03a_1_35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f0e8be03a_1_35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6f0e8be03a_1_352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f0e8be03a_0_7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f0e8be03a_0_7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6f0e8be03a_0_79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f0e8be03a_0_8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f0e8be03a_0_8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6f0e8be03a_0_83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f0e8be03a_0_8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f0e8be03a_0_8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6f0e8be03a_0_87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f0e8be03a_0_9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f0e8be03a_0_9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6f0e8be03a_0_9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f0e8be03a_0_9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f0e8be03a_0_9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6f0e8be03a_0_95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f0e8be03a_0_1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f0e8be03a_0_1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6f0e8be03a_0_15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f0e8be03a_0_12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f0e8be03a_0_12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6f0e8be03a_0_129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f0e8be03a_0_13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6f0e8be03a_0_13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6f0e8be03a_0_133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f0e8be03a_0_13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f0e8be03a_0_13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6f0e8be03a_0_137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f0e8be03a_1_38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f0e8be03a_1_38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6f0e8be03a_1_389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f0e8be03a_1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6f0e8be03a_1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f0e8be03a_1_40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6f0e8be03a_1_40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f0e8be03a_1_1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f0e8be03a_1_1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6f0e8be03a_1_12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f0e8be03a_1_1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f0e8be03a_1_1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6f0e8be03a_1_16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f0e8be03a_1_2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f0e8be03a_1_2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6f0e8be03a_1_20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0e8be03a_0_1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f0e8be03a_0_1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6f0e8be03a_0_19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f0e8be03a_1_42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f0e8be03a_1_42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6f0e8be03a_1_423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f0e8be03a_1_43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6f0e8be03a_1_43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f0e8be03a_1_43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6f0e8be03a_1_43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f0e8be03a_1_44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6f0e8be03a_1_44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f0e8be03a_1_45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6f0e8be03a_1_45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f0e8be03a_1_47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6f0e8be03a_1_47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f0e8be03a_1_7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6f0e8be03a_1_7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" type="body"/>
          </p:nvPr>
        </p:nvSpPr>
        <p:spPr>
          <a:xfrm>
            <a:off x="623880" y="458964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2"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3"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4"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62388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329040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3" type="body"/>
          </p:nvPr>
        </p:nvSpPr>
        <p:spPr>
          <a:xfrm>
            <a:off x="595656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4" type="body"/>
          </p:nvPr>
        </p:nvSpPr>
        <p:spPr>
          <a:xfrm>
            <a:off x="62388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5" type="body"/>
          </p:nvPr>
        </p:nvSpPr>
        <p:spPr>
          <a:xfrm>
            <a:off x="329040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6" type="body"/>
          </p:nvPr>
        </p:nvSpPr>
        <p:spPr>
          <a:xfrm>
            <a:off x="595656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"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"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2"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idx="1" type="subTitle"/>
          </p:nvPr>
        </p:nvSpPr>
        <p:spPr>
          <a:xfrm>
            <a:off x="623880" y="1709640"/>
            <a:ext cx="7886520" cy="13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4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2"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4"/>
          <p:cNvSpPr txBox="1"/>
          <p:nvPr>
            <p:ph idx="3"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"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3"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3"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7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" type="body"/>
          </p:nvPr>
        </p:nvSpPr>
        <p:spPr>
          <a:xfrm>
            <a:off x="623880" y="458964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2"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3"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4"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1" type="body"/>
          </p:nvPr>
        </p:nvSpPr>
        <p:spPr>
          <a:xfrm>
            <a:off x="62388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9"/>
          <p:cNvSpPr txBox="1"/>
          <p:nvPr>
            <p:ph idx="2" type="body"/>
          </p:nvPr>
        </p:nvSpPr>
        <p:spPr>
          <a:xfrm>
            <a:off x="329040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3" type="body"/>
          </p:nvPr>
        </p:nvSpPr>
        <p:spPr>
          <a:xfrm>
            <a:off x="595656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4" type="body"/>
          </p:nvPr>
        </p:nvSpPr>
        <p:spPr>
          <a:xfrm>
            <a:off x="62388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9"/>
          <p:cNvSpPr txBox="1"/>
          <p:nvPr>
            <p:ph idx="5" type="body"/>
          </p:nvPr>
        </p:nvSpPr>
        <p:spPr>
          <a:xfrm>
            <a:off x="329040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9"/>
          <p:cNvSpPr txBox="1"/>
          <p:nvPr>
            <p:ph idx="6" type="body"/>
          </p:nvPr>
        </p:nvSpPr>
        <p:spPr>
          <a:xfrm>
            <a:off x="595656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0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0"/>
          <p:cNvSpPr txBox="1"/>
          <p:nvPr>
            <p:ph idx="1"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"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"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2"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3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4"/>
          <p:cNvSpPr txBox="1"/>
          <p:nvPr>
            <p:ph idx="1" type="subTitle"/>
          </p:nvPr>
        </p:nvSpPr>
        <p:spPr>
          <a:xfrm>
            <a:off x="623880" y="1709640"/>
            <a:ext cx="7886520" cy="13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5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5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5"/>
          <p:cNvSpPr txBox="1"/>
          <p:nvPr>
            <p:ph idx="2"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5"/>
          <p:cNvSpPr txBox="1"/>
          <p:nvPr>
            <p:ph idx="3"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6"/>
          <p:cNvSpPr txBox="1"/>
          <p:nvPr>
            <p:ph idx="1"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6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6"/>
          <p:cNvSpPr txBox="1"/>
          <p:nvPr>
            <p:ph idx="3"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7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7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7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7"/>
          <p:cNvSpPr txBox="1"/>
          <p:nvPr>
            <p:ph idx="3"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8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8"/>
          <p:cNvSpPr txBox="1"/>
          <p:nvPr>
            <p:ph idx="1" type="body"/>
          </p:nvPr>
        </p:nvSpPr>
        <p:spPr>
          <a:xfrm>
            <a:off x="623880" y="458964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8"/>
          <p:cNvSpPr txBox="1"/>
          <p:nvPr>
            <p:ph idx="2"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9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9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9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9"/>
          <p:cNvSpPr txBox="1"/>
          <p:nvPr>
            <p:ph idx="3"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9"/>
          <p:cNvSpPr txBox="1"/>
          <p:nvPr>
            <p:ph idx="4"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0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0"/>
          <p:cNvSpPr txBox="1"/>
          <p:nvPr>
            <p:ph idx="1" type="body"/>
          </p:nvPr>
        </p:nvSpPr>
        <p:spPr>
          <a:xfrm>
            <a:off x="62388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0"/>
          <p:cNvSpPr txBox="1"/>
          <p:nvPr>
            <p:ph idx="2" type="body"/>
          </p:nvPr>
        </p:nvSpPr>
        <p:spPr>
          <a:xfrm>
            <a:off x="329040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0"/>
          <p:cNvSpPr txBox="1"/>
          <p:nvPr>
            <p:ph idx="3" type="body"/>
          </p:nvPr>
        </p:nvSpPr>
        <p:spPr>
          <a:xfrm>
            <a:off x="595656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0"/>
          <p:cNvSpPr txBox="1"/>
          <p:nvPr>
            <p:ph idx="4" type="body"/>
          </p:nvPr>
        </p:nvSpPr>
        <p:spPr>
          <a:xfrm>
            <a:off x="62388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0"/>
          <p:cNvSpPr txBox="1"/>
          <p:nvPr>
            <p:ph idx="5" type="body"/>
          </p:nvPr>
        </p:nvSpPr>
        <p:spPr>
          <a:xfrm>
            <a:off x="329040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0"/>
          <p:cNvSpPr txBox="1"/>
          <p:nvPr>
            <p:ph idx="6" type="body"/>
          </p:nvPr>
        </p:nvSpPr>
        <p:spPr>
          <a:xfrm>
            <a:off x="595656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1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1"/>
          <p:cNvSpPr txBox="1"/>
          <p:nvPr>
            <p:ph idx="1"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2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2"/>
          <p:cNvSpPr txBox="1"/>
          <p:nvPr>
            <p:ph idx="1"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3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3"/>
          <p:cNvSpPr txBox="1"/>
          <p:nvPr>
            <p:ph idx="1"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3"/>
          <p:cNvSpPr txBox="1"/>
          <p:nvPr>
            <p:ph idx="2"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4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/>
          <p:nvPr>
            <p:ph idx="1" type="subTitle"/>
          </p:nvPr>
        </p:nvSpPr>
        <p:spPr>
          <a:xfrm>
            <a:off x="623880" y="1709640"/>
            <a:ext cx="7886520" cy="13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6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6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6"/>
          <p:cNvSpPr txBox="1"/>
          <p:nvPr>
            <p:ph idx="2"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6"/>
          <p:cNvSpPr txBox="1"/>
          <p:nvPr>
            <p:ph idx="3"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7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7"/>
          <p:cNvSpPr txBox="1"/>
          <p:nvPr>
            <p:ph idx="1"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7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7"/>
          <p:cNvSpPr txBox="1"/>
          <p:nvPr>
            <p:ph idx="3"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8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8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8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8"/>
          <p:cNvSpPr txBox="1"/>
          <p:nvPr>
            <p:ph idx="3"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9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9"/>
          <p:cNvSpPr txBox="1"/>
          <p:nvPr>
            <p:ph idx="1" type="body"/>
          </p:nvPr>
        </p:nvSpPr>
        <p:spPr>
          <a:xfrm>
            <a:off x="623880" y="458964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9"/>
          <p:cNvSpPr txBox="1"/>
          <p:nvPr>
            <p:ph idx="2"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0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0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70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70"/>
          <p:cNvSpPr txBox="1"/>
          <p:nvPr>
            <p:ph idx="3"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70"/>
          <p:cNvSpPr txBox="1"/>
          <p:nvPr>
            <p:ph idx="4"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1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71"/>
          <p:cNvSpPr txBox="1"/>
          <p:nvPr>
            <p:ph idx="1" type="body"/>
          </p:nvPr>
        </p:nvSpPr>
        <p:spPr>
          <a:xfrm>
            <a:off x="62388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71"/>
          <p:cNvSpPr txBox="1"/>
          <p:nvPr>
            <p:ph idx="2" type="body"/>
          </p:nvPr>
        </p:nvSpPr>
        <p:spPr>
          <a:xfrm>
            <a:off x="329040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1"/>
          <p:cNvSpPr txBox="1"/>
          <p:nvPr>
            <p:ph idx="3" type="body"/>
          </p:nvPr>
        </p:nvSpPr>
        <p:spPr>
          <a:xfrm>
            <a:off x="5956560" y="458964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71"/>
          <p:cNvSpPr txBox="1"/>
          <p:nvPr>
            <p:ph idx="4" type="body"/>
          </p:nvPr>
        </p:nvSpPr>
        <p:spPr>
          <a:xfrm>
            <a:off x="62388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71"/>
          <p:cNvSpPr txBox="1"/>
          <p:nvPr>
            <p:ph idx="5" type="body"/>
          </p:nvPr>
        </p:nvSpPr>
        <p:spPr>
          <a:xfrm>
            <a:off x="329040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71"/>
          <p:cNvSpPr txBox="1"/>
          <p:nvPr>
            <p:ph idx="6" type="body"/>
          </p:nvPr>
        </p:nvSpPr>
        <p:spPr>
          <a:xfrm>
            <a:off x="5956560" y="5373360"/>
            <a:ext cx="25390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23880" y="1709640"/>
            <a:ext cx="7886520" cy="13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3"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3"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3"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685800" y="2130480"/>
            <a:ext cx="777204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/>
            </a:lvl9pPr>
          </a:lstStyle>
          <a:p/>
        </p:txBody>
      </p:sp>
      <p:sp>
        <p:nvSpPr>
          <p:cNvPr id="11" name="Google Shape;11;p20"/>
          <p:cNvSpPr txBox="1"/>
          <p:nvPr>
            <p:ph idx="10"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0"/>
          <p:cNvSpPr txBox="1"/>
          <p:nvPr>
            <p:ph idx="11"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0"/>
          <p:cNvSpPr/>
          <p:nvPr/>
        </p:nvSpPr>
        <p:spPr>
          <a:xfrm>
            <a:off x="685800" y="1123920"/>
            <a:ext cx="7772040" cy="65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Trabalho de Graduação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7760" y="307440"/>
            <a:ext cx="3769920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/>
          <p:nvPr/>
        </p:nvSpPr>
        <p:spPr>
          <a:xfrm>
            <a:off x="119160" y="6090120"/>
            <a:ext cx="8918280" cy="4536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8560" y="1007280"/>
            <a:ext cx="788652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26"/>
          <p:cNvSpPr txBox="1"/>
          <p:nvPr>
            <p:ph idx="10"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7760" y="307440"/>
            <a:ext cx="3769920" cy="59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/>
        </p:nvSpPr>
        <p:spPr>
          <a:xfrm>
            <a:off x="822960" y="2834640"/>
            <a:ext cx="777204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APLICAÇÃO DE REDE NEURAL PARA COMPRESSÃO DOS</a:t>
            </a:r>
            <a:br>
              <a:rPr b="0" i="0" lang="en-US" sz="1800" u="none" cap="none" strike="noStrike"/>
            </a:b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DO SATÉLITE GOES16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"/>
          <p:cNvSpPr txBox="1"/>
          <p:nvPr/>
        </p:nvSpPr>
        <p:spPr>
          <a:xfrm>
            <a:off x="685800" y="4210560"/>
            <a:ext cx="77720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 Cristina de Paula Lima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ORIENTADOR: Prof.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º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Me. Emanuel Mineda Carneiro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COORIENTADOR: Dr.º Alex Sandro Aguiar Pessoa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f0e8be03a_1_85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6f0e8be03a_1_85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 	 	 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Realizar um estudo sobre as tecnologias que melhor se adequam à resolução do problema;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Através dos resultados obtidos, comprovar a viabilidade em se utilizar redes neurais para este fim.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6f0e8be03a_1_85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/>
          <p:nvPr/>
        </p:nvSpPr>
        <p:spPr>
          <a:xfrm>
            <a:off x="628560" y="2854440"/>
            <a:ext cx="7886520" cy="4172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628560" y="1007280"/>
            <a:ext cx="788652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628560" y="1847885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Climatempo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Empresa brasileira que oferece serviços e consultoria na área de meteorologia. Possui diversos produtos que utilizam informações advindas de satélites.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SMAC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O Sistema Meteorológico de Alertas Climatempo é utilizado para disparar alertas de raios e fenômenos meteorológicos, e disponibiliza as imagens de satélite em suas previsões.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6f0e8be03a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250"/>
            <a:ext cx="8839197" cy="369109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6f0e8be03a_1_144"/>
          <p:cNvSpPr txBox="1"/>
          <p:nvPr/>
        </p:nvSpPr>
        <p:spPr>
          <a:xfrm>
            <a:off x="152400" y="5064350"/>
            <a:ext cx="3000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(Autor, 2019)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6f0e8be03a_1_144"/>
          <p:cNvSpPr txBox="1"/>
          <p:nvPr/>
        </p:nvSpPr>
        <p:spPr>
          <a:xfrm>
            <a:off x="0" y="0"/>
            <a:ext cx="834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1778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Camada de satélite no SMAC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e8be03a_1_91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GOES16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Primeiro satélite com detector de raios, possui cinco canais: um visível, três infravermelhos e um de vapor d’água. A sua posição na órbita favorece a América do Sul.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(EMBRAPA, 2019)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GEONETCast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Rede mundial de sistemas que dissemina informações de satélite em tempo quase real a um baixo custo. (CPTEC - INPE, 2018)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6f0e8be03a_1_91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f0e8be03a_1_97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Canal visível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Possui maior resolução espacial e a radiação solar é refletida pela superfície da atmosfera, medições noturnas são mais escuras. (YAMASOE, 2012)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Canal infravermelho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A radiação é emitida pela superfície e pela atmosfera e há medições no período noturno. Utilizado para medir propriedades térmicas da Terra. (FERNANDES, 2010)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6f0e8be03a_1_97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f0e8be03a_1_103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Canal de vapor d’água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Utilizado para medir a quantidade de umidade presente na atmosfera, há disponibilidade de imagem em qualquer horário do dia. (YAMASOE, 2012)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NetCDF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Este formato possibilita o armazenamento e manipulação de dados científicos multidimensionais, tais como: temperatura, umidade, pressão, etc.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(ARCGIS, 2019)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6f0e8be03a_1_103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0e8be03a_1_109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PNG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Este formato fornece arquivos de imagens de fácil portabilidade, com boa compressão e descompressão, flexibilidade e robustez.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(W3C, 2019)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Processamento de imagem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Uma imagem digital é formada por um número finito de elementos, com localização e valor específicos, conhecidos como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Pixels.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(GONZALEZ; WOODS, 2010)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6f0e8be03a_1_109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6f0e8be03a_1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088" y="732424"/>
            <a:ext cx="5427825" cy="53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6f0e8be03a_1_166"/>
          <p:cNvSpPr txBox="1"/>
          <p:nvPr/>
        </p:nvSpPr>
        <p:spPr>
          <a:xfrm>
            <a:off x="1202550" y="274625"/>
            <a:ext cx="67389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Representações de uma imagem digital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6f0e8be03a_1_166"/>
          <p:cNvSpPr txBox="1"/>
          <p:nvPr/>
        </p:nvSpPr>
        <p:spPr>
          <a:xfrm>
            <a:off x="1858100" y="6125600"/>
            <a:ext cx="3000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(GONZALEZ; WOODS, 2010. p. 36)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f0e8be03a_1_115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Processamento de imagem colorida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imagem colorida é considerada uma imagem multibanda, onde cada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representa uma combinação das cores primárias vermelha, verde e azul (RGB). (MARTINS, 2016)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6f0e8be03a_1_115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Sumário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6f0e8be03a_1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75" y="1649000"/>
            <a:ext cx="6685850" cy="3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6f0e8be03a_1_178"/>
          <p:cNvSpPr txBox="1"/>
          <p:nvPr/>
        </p:nvSpPr>
        <p:spPr>
          <a:xfrm>
            <a:off x="162000" y="702200"/>
            <a:ext cx="88200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1778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de uma imagem Multibanda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6f0e8be03a_1_178"/>
          <p:cNvSpPr txBox="1"/>
          <p:nvPr/>
        </p:nvSpPr>
        <p:spPr>
          <a:xfrm>
            <a:off x="1229075" y="5209000"/>
            <a:ext cx="19683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(MARTINS, 2016)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f0e8be03a_1_121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Compressão de imagem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A compressão de imagens se refere ao processo de reduzir o volume de dados necessários para representar informações. Em imagens coloridas a compressão é aplicada separadamente em cada uma das bandas. (GONZALEZ; WOODS, 2010)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6f0e8be03a_1_121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6f0e8be03a_1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8" y="1885700"/>
            <a:ext cx="7719825" cy="33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6f0e8be03a_1_198"/>
          <p:cNvSpPr txBox="1"/>
          <p:nvPr/>
        </p:nvSpPr>
        <p:spPr>
          <a:xfrm>
            <a:off x="356100" y="348825"/>
            <a:ext cx="8431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um sistema geral de compressão de imagens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6f0e8be03a_1_198"/>
          <p:cNvSpPr txBox="1"/>
          <p:nvPr/>
        </p:nvSpPr>
        <p:spPr>
          <a:xfrm>
            <a:off x="712100" y="5121800"/>
            <a:ext cx="39792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(GONZALEZ; WOODS, 2010. p. 357)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f0e8be03a_1_192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Redes Neurais Artificiais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Modelos computacionais baseados no sistema nervoso dos seres vivos. Possui camada de entrada, camadas ocultas de aprendizagem e camada de saída com os resultados. Utiliza dados supervisionados ou não supervisionados.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(SILVA; SPATTI; FLAUZINO, 2010)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6f0e8be03a_1_192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f0e8be03a_1_213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Rede neural não supervisionada que é treinada para definir valores de saída iguais aos de entrada.	(GOODFELLOW; BENGIO; COURVILLE, 2016)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Quando treinadas com um tipo específico de dados se tornam restritas à eles ou aos dados considerados semelhantes.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(PURKAIT, 2019)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6f0e8be03a_1_213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f0e8be03a_1_127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Deep Autoencoder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Uma rede neural do tipo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Deep Autoencoder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possui camadas ocultas interligadas. Modelos de redes profundas apresentam melhor aprendizagem.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(GOODFELLOW; BENGIO; COURVILLE, 2016)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Função de ativação ReLU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A função de ativação ReLU é do tipo não linear e não ativa todos os neurônios ao mesmo tempo. A saída é o valor máximo entre 0 e o valor de entrada.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(GOODFELLOW; BENGIO; COURVILLE, 2016)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6f0e8be03a_1_127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f0e8be03a_1_133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Função de ativação Sigmóide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função de ativação Sigmóide é do tipo não linear e é utilizada para prever probabilidades. Sua saída possui valores que variam entre 0 e 1. (GOODFELLOW; BENGIO; COURVILLE, 2016)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Função de otimização Adam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A função de otimização Adam calcula individualmente a taxa de aprendizado dos parâmetros estimados durante o treinamento.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(KHANDELWAL, 2019)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6f0e8be03a_1_133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f0e8be03a_1_139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Função de perda RMSE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É possível calcular a perda da predição da camada de saída para com a camada de entrada. Lida com dados não supervisionados.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 	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(SRINIVASAN, 2016)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Python, Tensorflow, Keras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é uma API baseada em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que pode ser utilizada em diferentes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backends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no trabalho atual é utilizado o backend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Tensorflow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6f0e8be03a_1_139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/>
          <p:nvPr/>
        </p:nvSpPr>
        <p:spPr>
          <a:xfrm>
            <a:off x="628560" y="3368520"/>
            <a:ext cx="7886520" cy="4172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 txBox="1"/>
          <p:nvPr/>
        </p:nvSpPr>
        <p:spPr>
          <a:xfrm>
            <a:off x="628560" y="1007280"/>
            <a:ext cx="788652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0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Para a realização deste trabalho foi criada uma classe denominada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Deep Autoencoder,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que reduzirá as imagens para as seguintes dimensões: 512, 384, 256, 128 e 64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pixels.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Através dessa classe será possível receber os dados de entrada, treinar os modelos e gerar as imagens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compressadas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e descompressadas.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/>
          <p:nvPr/>
        </p:nvSpPr>
        <p:spPr>
          <a:xfrm>
            <a:off x="628560" y="1825560"/>
            <a:ext cx="7886520" cy="4172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"/>
          <p:cNvSpPr txBox="1"/>
          <p:nvPr/>
        </p:nvSpPr>
        <p:spPr>
          <a:xfrm>
            <a:off x="628560" y="1007280"/>
            <a:ext cx="788652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g6f0e8be03a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38" y="3042988"/>
            <a:ext cx="7110925" cy="22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6f0e8be03a_0_63"/>
          <p:cNvSpPr txBox="1"/>
          <p:nvPr/>
        </p:nvSpPr>
        <p:spPr>
          <a:xfrm>
            <a:off x="659400" y="907925"/>
            <a:ext cx="78252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Ao instanciar a classe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DeepAutoencoder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é preciso passar como parâmetros o valor de entrada e de encodificação.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g6f0e8be03a_1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63" y="2831550"/>
            <a:ext cx="8303675" cy="1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6f0e8be03a_1_267"/>
          <p:cNvSpPr txBox="1"/>
          <p:nvPr/>
        </p:nvSpPr>
        <p:spPr>
          <a:xfrm>
            <a:off x="659400" y="907925"/>
            <a:ext cx="78252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Nesse trecho ocorre a criação das camadas responsáveis pela encodificação: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g6f0e8be03a_1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8" y="2815850"/>
            <a:ext cx="8472625" cy="12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6f0e8be03a_1_291"/>
          <p:cNvSpPr txBox="1"/>
          <p:nvPr/>
        </p:nvSpPr>
        <p:spPr>
          <a:xfrm>
            <a:off x="335700" y="907925"/>
            <a:ext cx="84726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Essa é a menor camada criada a partir do valor dimensional de encodificação passado inicialmente: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6f0e8be03a_1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00" y="2388988"/>
            <a:ext cx="8422400" cy="20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6f0e8be03a_1_295"/>
          <p:cNvSpPr txBox="1"/>
          <p:nvPr/>
        </p:nvSpPr>
        <p:spPr>
          <a:xfrm>
            <a:off x="360800" y="907925"/>
            <a:ext cx="84225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Nesse trecho ocorre a criação das camadas responsáveis pela decodificação: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6f0e8be03a_1_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25" y="2915426"/>
            <a:ext cx="8583950" cy="102714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6f0e8be03a_1_305"/>
          <p:cNvSpPr txBox="1"/>
          <p:nvPr/>
        </p:nvSpPr>
        <p:spPr>
          <a:xfrm>
            <a:off x="280025" y="907925"/>
            <a:ext cx="85839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Essa é a camada de saída criada a partir do valor dimensional de entrada passado inicialmente: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g6f0e8be03a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5" y="2726975"/>
            <a:ext cx="8213550" cy="14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6f0e8be03a_0_67"/>
          <p:cNvSpPr txBox="1"/>
          <p:nvPr/>
        </p:nvSpPr>
        <p:spPr>
          <a:xfrm>
            <a:off x="659400" y="907925"/>
            <a:ext cx="78252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Estes são os modelos criados do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e do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encoder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g6f0e8be03a_1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0" y="1772075"/>
            <a:ext cx="7993950" cy="274852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6f0e8be03a_1_316"/>
          <p:cNvSpPr txBox="1"/>
          <p:nvPr/>
        </p:nvSpPr>
        <p:spPr>
          <a:xfrm>
            <a:off x="470000" y="561575"/>
            <a:ext cx="78252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Sequência das camadas escondidas encodificadas: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6f0e8be03a_1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25" y="2553950"/>
            <a:ext cx="8025200" cy="67226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6f0e8be03a_1_333"/>
          <p:cNvSpPr txBox="1"/>
          <p:nvPr/>
        </p:nvSpPr>
        <p:spPr>
          <a:xfrm>
            <a:off x="470000" y="561575"/>
            <a:ext cx="78252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Reconstrução da camada de entrada a partir das camadas escondidas e criação do modelo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decoder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g6f0e8be03a_1_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88" y="3226225"/>
            <a:ext cx="8130213" cy="12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g6f0e8be03a_1_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00" y="2997088"/>
            <a:ext cx="7660400" cy="86383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6f0e8be03a_1_324"/>
          <p:cNvSpPr txBox="1"/>
          <p:nvPr/>
        </p:nvSpPr>
        <p:spPr>
          <a:xfrm>
            <a:off x="741800" y="561575"/>
            <a:ext cx="7553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Compilação do modelo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autoencoder: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g6f0e8be03a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0" y="2371050"/>
            <a:ext cx="7591225" cy="22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6f0e8be03a_0_71"/>
          <p:cNvSpPr txBox="1"/>
          <p:nvPr/>
        </p:nvSpPr>
        <p:spPr>
          <a:xfrm>
            <a:off x="470000" y="561575"/>
            <a:ext cx="78252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Função responsável pelo treinamento do modelo: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Climatempo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Empresa de consultoria meteorológica com sede em São Paulo e extensão em São José dos Campos.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GOES16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Satélite que captura informações da América do Sul, através dos seus canais infravermelho, visível e vapor d’água.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g6f0e8be03a_1_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00" y="2076025"/>
            <a:ext cx="7022592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6f0e8be03a_1_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363" y="4025900"/>
            <a:ext cx="7026473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6f0e8be03a_1_342"/>
          <p:cNvSpPr txBox="1"/>
          <p:nvPr/>
        </p:nvSpPr>
        <p:spPr>
          <a:xfrm>
            <a:off x="470000" y="561575"/>
            <a:ext cx="78252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Funções responsáveis pela recuperação das imagens encodificadas e decodificadas: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g6f0e8be03a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50" y="2649813"/>
            <a:ext cx="8074876" cy="17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6f0e8be03a_0_75"/>
          <p:cNvSpPr txBox="1"/>
          <p:nvPr/>
        </p:nvSpPr>
        <p:spPr>
          <a:xfrm>
            <a:off x="534550" y="561575"/>
            <a:ext cx="77607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Normalização das imagens: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g6f0e8be03a_1_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5" y="2328350"/>
            <a:ext cx="8072599" cy="11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6f0e8be03a_1_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25" y="3569125"/>
            <a:ext cx="8072600" cy="1313776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6f0e8be03a_1_352"/>
          <p:cNvSpPr txBox="1"/>
          <p:nvPr/>
        </p:nvSpPr>
        <p:spPr>
          <a:xfrm>
            <a:off x="534550" y="561575"/>
            <a:ext cx="77607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Utilização da classe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DeepAutoencoder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e a recuperação da camada encodificada: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g6f0e8be03a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852" y="1273414"/>
            <a:ext cx="6144300" cy="49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6f0e8be03a_0_79"/>
          <p:cNvSpPr txBox="1"/>
          <p:nvPr/>
        </p:nvSpPr>
        <p:spPr>
          <a:xfrm>
            <a:off x="356100" y="228750"/>
            <a:ext cx="8431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Autoencoder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6f0e8be03a_0_79"/>
          <p:cNvSpPr txBox="1"/>
          <p:nvPr/>
        </p:nvSpPr>
        <p:spPr>
          <a:xfrm>
            <a:off x="1499850" y="6247400"/>
            <a:ext cx="3000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(Autor, 2019)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g6f0e8be03a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88" y="1291450"/>
            <a:ext cx="7200825" cy="42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6f0e8be03a_0_83"/>
          <p:cNvSpPr txBox="1"/>
          <p:nvPr/>
        </p:nvSpPr>
        <p:spPr>
          <a:xfrm>
            <a:off x="356100" y="228750"/>
            <a:ext cx="8431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Encoder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6f0e8be03a_0_83"/>
          <p:cNvSpPr txBox="1"/>
          <p:nvPr/>
        </p:nvSpPr>
        <p:spPr>
          <a:xfrm>
            <a:off x="971600" y="5566550"/>
            <a:ext cx="3000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(Autor, 2019)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g6f0e8be03a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63" y="1217275"/>
            <a:ext cx="7760676" cy="44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6f0e8be03a_0_87"/>
          <p:cNvSpPr txBox="1"/>
          <p:nvPr/>
        </p:nvSpPr>
        <p:spPr>
          <a:xfrm>
            <a:off x="356100" y="228750"/>
            <a:ext cx="8431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Decoder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6f0e8be03a_0_87"/>
          <p:cNvSpPr txBox="1"/>
          <p:nvPr/>
        </p:nvSpPr>
        <p:spPr>
          <a:xfrm>
            <a:off x="971600" y="5566550"/>
            <a:ext cx="3000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(Autor, 2019)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g6f0e8be03a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63" y="1441813"/>
            <a:ext cx="8241475" cy="39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6f0e8be03a_0_91"/>
          <p:cNvSpPr txBox="1"/>
          <p:nvPr/>
        </p:nvSpPr>
        <p:spPr>
          <a:xfrm>
            <a:off x="143100" y="243750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 primeiras épocas do treino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6f0e8be03a_0_91"/>
          <p:cNvSpPr txBox="1"/>
          <p:nvPr/>
        </p:nvSpPr>
        <p:spPr>
          <a:xfrm>
            <a:off x="451275" y="5521525"/>
            <a:ext cx="3000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(Autor, 2019)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g6f0e8be03a_0_95"/>
          <p:cNvPicPr preferRelativeResize="0"/>
          <p:nvPr/>
        </p:nvPicPr>
        <p:blipFill rotWithShape="1">
          <a:blip r:embed="rId3">
            <a:alphaModFix/>
          </a:blip>
          <a:srcRect b="3025" l="0" r="0" t="0"/>
          <a:stretch/>
        </p:blipFill>
        <p:spPr>
          <a:xfrm>
            <a:off x="436300" y="1272975"/>
            <a:ext cx="8270676" cy="41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6f0e8be03a_0_95"/>
          <p:cNvSpPr txBox="1"/>
          <p:nvPr/>
        </p:nvSpPr>
        <p:spPr>
          <a:xfrm>
            <a:off x="143100" y="243750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 últimas épocas do treino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6f0e8be03a_0_95"/>
          <p:cNvSpPr txBox="1"/>
          <p:nvPr/>
        </p:nvSpPr>
        <p:spPr>
          <a:xfrm>
            <a:off x="451275" y="5521525"/>
            <a:ext cx="3000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(Autor, 2019)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"/>
          <p:cNvSpPr/>
          <p:nvPr/>
        </p:nvSpPr>
        <p:spPr>
          <a:xfrm>
            <a:off x="628560" y="3868560"/>
            <a:ext cx="7886520" cy="4172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2"/>
          <p:cNvSpPr txBox="1"/>
          <p:nvPr/>
        </p:nvSpPr>
        <p:spPr>
          <a:xfrm>
            <a:off x="628560" y="1007280"/>
            <a:ext cx="788652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3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3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1435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Os resultados demonstrados a seguir são referentes à imagem infravermelho.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0e8be03a_0_15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GEONETCast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Rede mundial que provém informações meteorológicas. As informações são obtidas a cada 15 minutos ou meia hora.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Dados observados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dados brutos obtidos dos satélites, salvos em formato NetCDF.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4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7" name="Google Shape;5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25" y="2394700"/>
            <a:ext cx="6963751" cy="20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4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14"/>
          <p:cNvSpPr txBox="1"/>
          <p:nvPr/>
        </p:nvSpPr>
        <p:spPr>
          <a:xfrm>
            <a:off x="1090125" y="4681150"/>
            <a:ext cx="3000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(Autor, 2019)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g6f0e8be03a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1400638"/>
            <a:ext cx="50577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6f0e8be03a_0_129"/>
          <p:cNvSpPr txBox="1"/>
          <p:nvPr/>
        </p:nvSpPr>
        <p:spPr>
          <a:xfrm>
            <a:off x="143100" y="453850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Infravermelho de entrada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6f0e8be03a_0_129"/>
          <p:cNvSpPr txBox="1"/>
          <p:nvPr/>
        </p:nvSpPr>
        <p:spPr>
          <a:xfrm>
            <a:off x="2043100" y="5982175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g6f0e8be03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5" y="2915375"/>
            <a:ext cx="39433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6f0e8be03a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375" y="2915375"/>
            <a:ext cx="39528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6f0e8be03a_0_133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 cinza e colorido da imagem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Infravermelho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entrada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g6f0e8be03a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104900"/>
            <a:ext cx="504825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g6f0e8be03a_0_137"/>
          <p:cNvSpPr txBox="1"/>
          <p:nvPr/>
        </p:nvSpPr>
        <p:spPr>
          <a:xfrm>
            <a:off x="143100" y="158100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Infravermelho de saída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6f0e8be03a_0_137"/>
          <p:cNvSpPr txBox="1"/>
          <p:nvPr/>
        </p:nvSpPr>
        <p:spPr>
          <a:xfrm>
            <a:off x="2043100" y="5982175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f0e8be03a_1_389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 cinza e colorido da imagem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Infravermelho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saída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g6f0e8be03a_1_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00" y="2813600"/>
            <a:ext cx="38766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g6f0e8be03a_1_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675" y="2813600"/>
            <a:ext cx="38957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6f0e8be03a_1_389"/>
          <p:cNvSpPr txBox="1"/>
          <p:nvPr/>
        </p:nvSpPr>
        <p:spPr>
          <a:xfrm>
            <a:off x="499900" y="5592000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f0e8be03a_1_0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8" name="Google Shape;618;g6f0e8be03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077" y="1433727"/>
            <a:ext cx="5985850" cy="39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6f0e8be03a_1_0"/>
          <p:cNvSpPr txBox="1"/>
          <p:nvPr/>
        </p:nvSpPr>
        <p:spPr>
          <a:xfrm>
            <a:off x="1579075" y="5424275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20" name="Google Shape;620;g6f0e8be03a_1_0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perda da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imagem Infravermelho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f0e8be03a_1_402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g6f0e8be03a_1_402"/>
          <p:cNvSpPr txBox="1"/>
          <p:nvPr/>
        </p:nvSpPr>
        <p:spPr>
          <a:xfrm>
            <a:off x="562000" y="4989075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27" name="Google Shape;627;g6f0e8be03a_1_402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Imagens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g6f0e8be03a_1_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00" y="1664875"/>
            <a:ext cx="8020012" cy="352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6f0e8be03a_1_12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Primeira área selecionada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g6f0e8be03a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1580725"/>
            <a:ext cx="8611425" cy="40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g6f0e8be03a_1_12"/>
          <p:cNvSpPr txBox="1"/>
          <p:nvPr/>
        </p:nvSpPr>
        <p:spPr>
          <a:xfrm>
            <a:off x="306875" y="5649375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g6f0e8be03a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38" y="1506538"/>
            <a:ext cx="8159125" cy="38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6f0e8be03a_1_16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recorte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6f0e8be03a_1_16"/>
          <p:cNvSpPr txBox="1"/>
          <p:nvPr/>
        </p:nvSpPr>
        <p:spPr>
          <a:xfrm>
            <a:off x="492450" y="5424275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f0e8be03a_1_20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Segunda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área selecionada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g6f0e8be03a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13" y="1519576"/>
            <a:ext cx="8089776" cy="3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6f0e8be03a_1_20"/>
          <p:cNvSpPr txBox="1"/>
          <p:nvPr/>
        </p:nvSpPr>
        <p:spPr>
          <a:xfrm>
            <a:off x="527125" y="5424275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f0e8be03a_0_19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de previsão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Dados alterados pelos meteorologistas, que podem ser salvos em formato PNG.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Redes Neurais, Python, Keras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Aplicação de rede neural do tipo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através da linguagem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e sua API denominada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para compressão das imagens em formato PNG.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f0e8be03a_1_423"/>
          <p:cNvSpPr txBox="1"/>
          <p:nvPr/>
        </p:nvSpPr>
        <p:spPr>
          <a:xfrm>
            <a:off x="143100" y="633925"/>
            <a:ext cx="8857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recorte da imagem Infravermelho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6f0e8be03a_1_423"/>
          <p:cNvSpPr txBox="1"/>
          <p:nvPr/>
        </p:nvSpPr>
        <p:spPr>
          <a:xfrm>
            <a:off x="691200" y="5277275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Fonte: (Autor, 2019)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660" name="Google Shape;660;g6f0e8be03a_1_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8" y="1583425"/>
            <a:ext cx="7761627" cy="36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5"/>
          <p:cNvSpPr/>
          <p:nvPr/>
        </p:nvSpPr>
        <p:spPr>
          <a:xfrm>
            <a:off x="628560" y="4383000"/>
            <a:ext cx="7886520" cy="4172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5"/>
          <p:cNvSpPr txBox="1"/>
          <p:nvPr/>
        </p:nvSpPr>
        <p:spPr>
          <a:xfrm>
            <a:off x="628560" y="1007280"/>
            <a:ext cx="788652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5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6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6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 	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imagem de satélite após a compressão apresentou um bom resultado, porém, com a aplicação de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nas imagens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é possível notar que a qualidade não é a mesma da imagem original.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16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f0e8be03a_1_432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Contribuições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6f0e8be03a_1_432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contribuições oferecidas por este trabalho foram: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rede neural do tipo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Autoencoder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compressão e descompressão de imagens de satélite;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da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criação de redes neurais;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da função de otimização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funções de ativação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ReLU 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Sigmóide e o uso da função de perda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RMSE;</a:t>
            </a:r>
            <a:b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	dos dados de entrada de uma imagem de 3 dimensões para 2 dimensões.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6f0e8be03a_1_432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6f0e8be03a_1_438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Trabalhos futuros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6f0e8be03a_1_438"/>
          <p:cNvSpPr txBox="1"/>
          <p:nvPr/>
        </p:nvSpPr>
        <p:spPr>
          <a:xfrm>
            <a:off x="628560" y="16901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Apesar das contribuições apresentadas, existem algumas modificações e melhorias a serem realizadas. Abaixo algumas melhorias e sugestões que podem ser implementadas: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Padronização das imagens em um tamanho único para a criação de um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possa ser utilizado no treino dos modelos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Otimizar a criação dos modelos para que seja possível decodificar imagens similares àquelas utilizadas no treino;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6f0e8be03a_1_438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f0e8be03a_1_446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	de uma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que receba os dados encodificados e retorne a imagem decodificada, dessa forma seria necessário apenas armazenar os dados encodificados que ocupam menos espaço em disco;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Combinar diferentes redes neurais do tipo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melhorar a qualidade das imagens decodificadas.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6f0e8be03a_1_446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/>
          <p:nvPr/>
        </p:nvSpPr>
        <p:spPr>
          <a:xfrm>
            <a:off x="628560" y="4897440"/>
            <a:ext cx="7886520" cy="4172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7"/>
          <p:cNvSpPr txBox="1"/>
          <p:nvPr/>
        </p:nvSpPr>
        <p:spPr>
          <a:xfrm>
            <a:off x="628560" y="1007280"/>
            <a:ext cx="788652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7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8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8"/>
          <p:cNvSpPr txBox="1"/>
          <p:nvPr/>
        </p:nvSpPr>
        <p:spPr>
          <a:xfrm>
            <a:off x="628748" y="169021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EMBRAPA.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GOES - Geostationary Operational Environmental Satellite.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em: &lt;https://www.cnpm.embrapa.br/projetos/sat/conteudo/missao_goes.html&gt;. Acesso em: 08 jun. 2019.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CPTEC - INPE.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GEONETCast Americas.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em: &lt;http://satelite.cptec.inpe.br/geonetcast/br/&gt;. Acesso em: 13 jun. 2018.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FERNANDES, Diego Simões.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DE SÃO PAULO INSTITUTO DE ASTRONOMIA, GEOFÍSICA E CIÊNCIAS ATMOSFÉRICAS DEPARTAMENTO DE CIÊNCIAS ATMOSFÉRICAS Caracterização das Tempestades a partir dos canais Infravermelho e Vapor d’água do Satélite GOES 10 e 12.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2010. 165 f. TCC (Graduação) - Curso de Instituto de Astronomia, Geofísica e Ciências Atmosféricas departamento de Ciências Atmosféricas, Universidade de São Paulo, São Paulo, 2010. Disponível em: &lt;http://www.iag.usp.br/pos/sites/default/files/m_diego_s_f.pdf&gt;. Acesso em: 09 jun. 2019.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8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6f0e8be03a_1_459"/>
          <p:cNvSpPr txBox="1"/>
          <p:nvPr/>
        </p:nvSpPr>
        <p:spPr>
          <a:xfrm>
            <a:off x="628810" y="1253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 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ARCGIS.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NetCDF?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2019. Disponível em: &lt;https://pro.arcgis.com/en/pro-app/help/data/multidimensional/what-is-netcdf-data.htm&gt;. Acesso em: 04 jan. 2020.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W3C.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2019. Disponível em: &lt;https://www.w3.org/TR/REC-png.pdf&gt;. Acesso em: 04 jan. 2020.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GONZALEZ, Rafael C.; WOODS, Richard E..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Processamento Digital de Imagens.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ed. São Paulo: Pearson Education, 2010. 644 p.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MARTINS, Samuel Botter.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ao Processamento Digital de Imagens: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1 - Definições Básicas, Espaço de Cores e Histogramas. Campinas: Unicamp, 2016. 15 p. 	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SILVA, Ivan Nunes da; SPATTI, Danilo Hernane; FLAUZINO, Rogério Andrade.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Neurais Artificiais: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engenharia e Ciências Aplicadas. São Paulo: Artliber, 2010. 395 p. 	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PURKAIT, Niloy.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Hands-On Neural Networks with Keras.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Kingdom: Packt Publishing, 2019.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6f0e8be03a_1_459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f0e8be03a_1_471"/>
          <p:cNvSpPr txBox="1"/>
          <p:nvPr/>
        </p:nvSpPr>
        <p:spPr>
          <a:xfrm>
            <a:off x="628810" y="1315335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KHANDELWAL, Renu.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Autoencoder using Keras.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2019. Disponível em: &lt;https://medium.com/datadriveninvestor/deep-autoencoder-using-keras-b77cd3e8be95&gt;. Acesso em: 02 jan. 2020. 	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SRINIVASAN, Krishnan.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Autoencoders.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2016. Disponível em: &lt;https://yaledatascience.github.io/2016/10/29/autoencoders.html&gt;. Acesso em: 29 out. 2016.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YAMASOE, Marcia.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Interpretação de Imagens: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Paulo, 2012. 83 slides, color. Disponível em: &lt;http://dca.iag.usp.br/material/akemi/satelite/Interpreta%E7%E3o%20de%20Imagens_2012.pdf&gt;. Acesso em: 02 abr. 2019.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6f0e8be03a_1_471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/>
          <p:nvPr/>
        </p:nvSpPr>
        <p:spPr>
          <a:xfrm>
            <a:off x="628560" y="2325600"/>
            <a:ext cx="7886520" cy="4172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"/>
          <p:cNvSpPr txBox="1"/>
          <p:nvPr/>
        </p:nvSpPr>
        <p:spPr>
          <a:xfrm>
            <a:off x="628560" y="1007280"/>
            <a:ext cx="788652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Desenvolvimento do trabalho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/>
          <p:nvPr/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Muito Obrigad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9"/>
          <p:cNvSpPr txBox="1"/>
          <p:nvPr/>
        </p:nvSpPr>
        <p:spPr>
          <a:xfrm>
            <a:off x="623880" y="4589640"/>
            <a:ext cx="78864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analimazn@gmail.com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628560" y="1253522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 	 	 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Realizar a compressão das imagens geradas pela Climatempo, após a obtenção e tratamento dos dados via satélite GOES16, utilizando redes neurais.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f0e8be03a_1_79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6f0e8be03a_1_79"/>
          <p:cNvSpPr txBox="1"/>
          <p:nvPr/>
        </p:nvSpPr>
        <p:spPr>
          <a:xfrm>
            <a:off x="628560" y="1847897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 	 	 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Obter informações sobre os dados obtidos do satélite GOES16;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Obter informações sobre as imagens geradas a partir dos dados de previsão;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Realizar um estudo sobre redes neurais e a sua aplicação na resolução do problema;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6f0e8be03a_1_79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2016-06-07T15:38:10Z</dcterms:created>
  <dc:creator>MARCUS VINICIUS DO NASCIMENTO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