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8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67"/>
  </p:notesMasterIdLst>
  <p:handoutMasterIdLst>
    <p:handoutMasterId r:id="rId68"/>
  </p:handoutMasterIdLst>
  <p:sldIdLst>
    <p:sldId id="278" r:id="rId2"/>
    <p:sldId id="343" r:id="rId3"/>
    <p:sldId id="363" r:id="rId4"/>
    <p:sldId id="386" r:id="rId5"/>
    <p:sldId id="364" r:id="rId6"/>
    <p:sldId id="279" r:id="rId7"/>
    <p:sldId id="355" r:id="rId8"/>
    <p:sldId id="366" r:id="rId9"/>
    <p:sldId id="387" r:id="rId10"/>
    <p:sldId id="389" r:id="rId11"/>
    <p:sldId id="388" r:id="rId12"/>
    <p:sldId id="283" r:id="rId13"/>
    <p:sldId id="367" r:id="rId14"/>
    <p:sldId id="284" r:id="rId15"/>
    <p:sldId id="285" r:id="rId16"/>
    <p:sldId id="286" r:id="rId17"/>
    <p:sldId id="288" r:id="rId18"/>
    <p:sldId id="289" r:id="rId19"/>
    <p:sldId id="290" r:id="rId20"/>
    <p:sldId id="292" r:id="rId21"/>
    <p:sldId id="368" r:id="rId22"/>
    <p:sldId id="291" r:id="rId23"/>
    <p:sldId id="369" r:id="rId24"/>
    <p:sldId id="370" r:id="rId25"/>
    <p:sldId id="303" r:id="rId26"/>
    <p:sldId id="304" r:id="rId27"/>
    <p:sldId id="305" r:id="rId28"/>
    <p:sldId id="375" r:id="rId29"/>
    <p:sldId id="376" r:id="rId30"/>
    <p:sldId id="309" r:id="rId31"/>
    <p:sldId id="312" r:id="rId32"/>
    <p:sldId id="313" r:id="rId33"/>
    <p:sldId id="314" r:id="rId34"/>
    <p:sldId id="315" r:id="rId35"/>
    <p:sldId id="377" r:id="rId36"/>
    <p:sldId id="390" r:id="rId37"/>
    <p:sldId id="391" r:id="rId38"/>
    <p:sldId id="316" r:id="rId39"/>
    <p:sldId id="383" r:id="rId40"/>
    <p:sldId id="382" r:id="rId41"/>
    <p:sldId id="378" r:id="rId42"/>
    <p:sldId id="379" r:id="rId43"/>
    <p:sldId id="380" r:id="rId44"/>
    <p:sldId id="381" r:id="rId45"/>
    <p:sldId id="393" r:id="rId46"/>
    <p:sldId id="326" r:id="rId47"/>
    <p:sldId id="324" r:id="rId48"/>
    <p:sldId id="325" r:id="rId49"/>
    <p:sldId id="327" r:id="rId50"/>
    <p:sldId id="328" r:id="rId51"/>
    <p:sldId id="396" r:id="rId52"/>
    <p:sldId id="329" r:id="rId53"/>
    <p:sldId id="397" r:id="rId54"/>
    <p:sldId id="331" r:id="rId55"/>
    <p:sldId id="332" r:id="rId56"/>
    <p:sldId id="333" r:id="rId57"/>
    <p:sldId id="334" r:id="rId58"/>
    <p:sldId id="335" r:id="rId59"/>
    <p:sldId id="336" r:id="rId60"/>
    <p:sldId id="385" r:id="rId61"/>
    <p:sldId id="337" r:id="rId62"/>
    <p:sldId id="395" r:id="rId63"/>
    <p:sldId id="384" r:id="rId64"/>
    <p:sldId id="394" r:id="rId65"/>
    <p:sldId id="338" r:id="rId66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0066"/>
    <a:srgbClr val="0000FF"/>
    <a:srgbClr val="800000"/>
    <a:srgbClr val="FF00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8" autoAdjust="0"/>
    <p:restoredTop sz="90929"/>
  </p:normalViewPr>
  <p:slideViewPr>
    <p:cSldViewPr>
      <p:cViewPr varScale="1">
        <p:scale>
          <a:sx n="51" d="100"/>
          <a:sy n="51" d="100"/>
        </p:scale>
        <p:origin x="-848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B2677-A359-450A-9527-9196799FA76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FD62F35B-AEDB-43B3-9D37-614FAB8AD354}">
      <dgm:prSet phldrT="[Texto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 smtClean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Investigação</a:t>
          </a:r>
          <a:r>
            <a:rPr lang="en-US" sz="2400" dirty="0" smtClean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dirty="0" err="1" smtClean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relação</a:t>
          </a:r>
          <a:endParaRPr lang="en-US" sz="2400" dirty="0"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49FDC63-EF98-4747-8430-BFA09D54F361}" type="parTrans" cxnId="{11CEC74D-D40C-4D38-A637-1922D2A35E53}">
      <dgm:prSet/>
      <dgm:spPr/>
      <dgm:t>
        <a:bodyPr/>
        <a:lstStyle/>
        <a:p>
          <a:endParaRPr lang="en-US" sz="2000"/>
        </a:p>
      </dgm:t>
    </dgm:pt>
    <dgm:pt modelId="{1AB43344-8F13-4B8C-9711-B115E432BB05}" type="sibTrans" cxnId="{11CEC74D-D40C-4D38-A637-1922D2A35E53}">
      <dgm:prSet/>
      <dgm:spPr/>
      <dgm:t>
        <a:bodyPr/>
        <a:lstStyle/>
        <a:p>
          <a:endParaRPr lang="en-US" sz="2000"/>
        </a:p>
      </dgm:t>
    </dgm:pt>
    <dgm:pt modelId="{519387AD-CA2B-4826-9B46-B25BCDBEE1F6}">
      <dgm:prSet phldrT="[Tex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Baseline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487EB2B7-216D-439A-AC50-241AA1AB36BD}" type="parTrans" cxnId="{94725E40-E91C-410C-A3CA-A93C22EFFBE9}">
      <dgm:prSet custT="1"/>
      <dgm:spPr/>
      <dgm:t>
        <a:bodyPr/>
        <a:lstStyle/>
        <a:p>
          <a:endParaRPr lang="en-US" sz="600"/>
        </a:p>
      </dgm:t>
    </dgm:pt>
    <dgm:pt modelId="{E8396119-A584-4A8A-92F0-9B9CC8D945A1}" type="sibTrans" cxnId="{94725E40-E91C-410C-A3CA-A93C22EFFBE9}">
      <dgm:prSet/>
      <dgm:spPr/>
      <dgm:t>
        <a:bodyPr/>
        <a:lstStyle/>
        <a:p>
          <a:endParaRPr lang="en-US" sz="2000"/>
        </a:p>
      </dgm:t>
    </dgm:pt>
    <dgm:pt modelId="{F940A74D-1DFC-48D0-9392-9E6EB9407011}">
      <dgm:prSet phldrT="[Tex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Gráfico</a:t>
          </a:r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caixa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C28F0B8A-5679-44A6-9C88-EB00CDC54966}" type="parTrans" cxnId="{0CAF6B6B-01E0-4C1B-B598-22B08E33B356}">
      <dgm:prSet custT="1"/>
      <dgm:spPr/>
      <dgm:t>
        <a:bodyPr/>
        <a:lstStyle/>
        <a:p>
          <a:endParaRPr lang="en-US" sz="600"/>
        </a:p>
      </dgm:t>
    </dgm:pt>
    <dgm:pt modelId="{2072388F-697D-4D2F-AC1F-1EB079B2691A}" type="sibTrans" cxnId="{0CAF6B6B-01E0-4C1B-B598-22B08E33B356}">
      <dgm:prSet/>
      <dgm:spPr/>
      <dgm:t>
        <a:bodyPr/>
        <a:lstStyle/>
        <a:p>
          <a:endParaRPr lang="en-US" sz="2000"/>
        </a:p>
      </dgm:t>
    </dgm:pt>
    <dgm:pt modelId="{54BA3F92-E5A0-4C3C-A382-007F216D58F3}">
      <dgm:prSet phldrT="[Tex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Gráfico</a:t>
          </a:r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dispersão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9E4DBD89-7C03-4259-B3A7-2AE2061D6DF8}" type="parTrans" cxnId="{B6CDED33-EB0E-4DD4-9731-E43EC267D32B}">
      <dgm:prSet custT="1"/>
      <dgm:spPr/>
      <dgm:t>
        <a:bodyPr/>
        <a:lstStyle/>
        <a:p>
          <a:endParaRPr lang="en-US" sz="600"/>
        </a:p>
      </dgm:t>
    </dgm:pt>
    <dgm:pt modelId="{959FBCA9-174F-456B-AC46-F5D922871EC5}" type="sibTrans" cxnId="{B6CDED33-EB0E-4DD4-9731-E43EC267D32B}">
      <dgm:prSet/>
      <dgm:spPr/>
      <dgm:t>
        <a:bodyPr/>
        <a:lstStyle/>
        <a:p>
          <a:endParaRPr lang="en-US" sz="2000"/>
        </a:p>
      </dgm:t>
    </dgm:pt>
    <dgm:pt modelId="{47DC4731-B897-4A34-8159-BEF888F0D736}">
      <dgm:prSet phldrT="[Texto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Análise</a:t>
          </a:r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correlação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0A53E903-AAB1-47FC-8CFF-B594C5B86322}" type="parTrans" cxnId="{C5A3EA1D-2E33-40A1-82EB-0067C55008D8}">
      <dgm:prSet custT="1"/>
      <dgm:spPr/>
      <dgm:t>
        <a:bodyPr/>
        <a:lstStyle/>
        <a:p>
          <a:endParaRPr lang="en-US" sz="600"/>
        </a:p>
      </dgm:t>
    </dgm:pt>
    <dgm:pt modelId="{5BA9FAD7-DA95-4B40-9F99-F7CA2C8D26CE}" type="sibTrans" cxnId="{C5A3EA1D-2E33-40A1-82EB-0067C55008D8}">
      <dgm:prSet/>
      <dgm:spPr/>
      <dgm:t>
        <a:bodyPr/>
        <a:lstStyle/>
        <a:p>
          <a:endParaRPr lang="en-US" sz="2000"/>
        </a:p>
      </dgm:t>
    </dgm:pt>
    <dgm:pt modelId="{8305FDCC-2305-4D48-8601-B2205F41BF9C}">
      <dgm:prSet phldrT="[Tex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Métrica</a:t>
          </a:r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associação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A3D6658F-B79C-48D2-A673-F0B699283283}" type="parTrans" cxnId="{C9DF04CD-979B-4C40-9924-36B05EE5CE98}">
      <dgm:prSet custT="1"/>
      <dgm:spPr/>
      <dgm:t>
        <a:bodyPr/>
        <a:lstStyle/>
        <a:p>
          <a:endParaRPr lang="en-US" sz="600"/>
        </a:p>
      </dgm:t>
    </dgm:pt>
    <dgm:pt modelId="{3C640F1B-906E-4DA9-971C-FE4ACA056C73}" type="sibTrans" cxnId="{C9DF04CD-979B-4C40-9924-36B05EE5CE98}">
      <dgm:prSet/>
      <dgm:spPr/>
      <dgm:t>
        <a:bodyPr/>
        <a:lstStyle/>
        <a:p>
          <a:endParaRPr lang="en-US" sz="2000"/>
        </a:p>
      </dgm:t>
    </dgm:pt>
    <dgm:pt modelId="{F41CD6FB-63EE-4C8A-A513-F9270E122ADD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Equação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ABEE96C7-D9D6-4D29-8CA9-432466F91D0C}" type="parTrans" cxnId="{4BE8285D-0E86-44DB-8CFC-49D593797093}">
      <dgm:prSet custT="1"/>
      <dgm:spPr/>
      <dgm:t>
        <a:bodyPr/>
        <a:lstStyle/>
        <a:p>
          <a:endParaRPr lang="en-US" sz="600"/>
        </a:p>
      </dgm:t>
    </dgm:pt>
    <dgm:pt modelId="{AC84C57A-BA66-42A2-931A-378CE5659B3A}" type="sibTrans" cxnId="{4BE8285D-0E86-44DB-8CFC-49D593797093}">
      <dgm:prSet/>
      <dgm:spPr/>
      <dgm:t>
        <a:bodyPr/>
        <a:lstStyle/>
        <a:p>
          <a:endParaRPr lang="en-US" sz="2000"/>
        </a:p>
      </dgm:t>
    </dgm:pt>
    <dgm:pt modelId="{CBC93A6A-40FD-45A0-A037-7ED2F043FFB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2 </a:t>
          </a:r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variáveis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78BE6236-1A9C-4F2D-BD2C-17E568041C08}" type="parTrans" cxnId="{95C28F4C-3A92-470E-9D95-451E97EDFADF}">
      <dgm:prSet custT="1"/>
      <dgm:spPr/>
      <dgm:t>
        <a:bodyPr/>
        <a:lstStyle/>
        <a:p>
          <a:endParaRPr lang="en-US" sz="600"/>
        </a:p>
      </dgm:t>
    </dgm:pt>
    <dgm:pt modelId="{FA3410B6-CE61-457C-AFC2-705B9A272999}" type="sibTrans" cxnId="{95C28F4C-3A92-470E-9D95-451E97EDFADF}">
      <dgm:prSet/>
      <dgm:spPr/>
      <dgm:t>
        <a:bodyPr/>
        <a:lstStyle/>
        <a:p>
          <a:endParaRPr lang="en-US" sz="2000"/>
        </a:p>
      </dgm:t>
    </dgm:pt>
    <dgm:pt modelId="{B86D5917-8595-4ACB-A2C3-DDDE7661D26A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Regressão</a:t>
          </a:r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linear simples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2F53A20B-2569-4A80-8C71-D700676427CB}" type="parTrans" cxnId="{60E4FB47-170D-4AE2-9280-8B8B96EB0061}">
      <dgm:prSet custT="1"/>
      <dgm:spPr/>
      <dgm:t>
        <a:bodyPr/>
        <a:lstStyle/>
        <a:p>
          <a:endParaRPr lang="en-US" sz="600"/>
        </a:p>
      </dgm:t>
    </dgm:pt>
    <dgm:pt modelId="{3395930D-04B0-498B-AF8B-F42783B6A0D0}" type="sibTrans" cxnId="{60E4FB47-170D-4AE2-9280-8B8B96EB0061}">
      <dgm:prSet/>
      <dgm:spPr/>
      <dgm:t>
        <a:bodyPr/>
        <a:lstStyle/>
        <a:p>
          <a:endParaRPr lang="en-US" sz="2000"/>
        </a:p>
      </dgm:t>
    </dgm:pt>
    <dgm:pt modelId="{BE8D8003-3813-48DF-BF7E-C0E6A4B34AC8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&gt; 2 </a:t>
          </a:r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variáveis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F1D3DDD4-048E-441D-B1FD-4914E62B48C6}" type="parTrans" cxnId="{DE7097D3-0499-451D-83A0-32ADC3C5005A}">
      <dgm:prSet custT="1"/>
      <dgm:spPr/>
      <dgm:t>
        <a:bodyPr/>
        <a:lstStyle/>
        <a:p>
          <a:endParaRPr lang="en-US" sz="600"/>
        </a:p>
      </dgm:t>
    </dgm:pt>
    <dgm:pt modelId="{21015542-1AE9-4028-B0AC-512EC6A8AA29}" type="sibTrans" cxnId="{DE7097D3-0499-451D-83A0-32ADC3C5005A}">
      <dgm:prSet/>
      <dgm:spPr/>
      <dgm:t>
        <a:bodyPr/>
        <a:lstStyle/>
        <a:p>
          <a:endParaRPr lang="en-US" sz="2000"/>
        </a:p>
      </dgm:t>
    </dgm:pt>
    <dgm:pt modelId="{14B618BE-5375-4D1B-947B-564E8C60C5AC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Regressão</a:t>
          </a:r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linear </a:t>
          </a:r>
          <a:r>
            <a:rPr lang="en-US" sz="24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múltipla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2083B9B9-022E-49CB-A84F-45ECC3B5269A}" type="parTrans" cxnId="{2CDE5EDB-02E8-4592-A14A-9AAA8AFBB9E7}">
      <dgm:prSet custT="1"/>
      <dgm:spPr/>
      <dgm:t>
        <a:bodyPr/>
        <a:lstStyle/>
        <a:p>
          <a:endParaRPr lang="en-US" sz="600"/>
        </a:p>
      </dgm:t>
    </dgm:pt>
    <dgm:pt modelId="{5A0112F0-E2FC-42CC-BC55-16524D04BEB7}" type="sibTrans" cxnId="{2CDE5EDB-02E8-4592-A14A-9AAA8AFBB9E7}">
      <dgm:prSet/>
      <dgm:spPr/>
      <dgm:t>
        <a:bodyPr/>
        <a:lstStyle/>
        <a:p>
          <a:endParaRPr lang="en-US" sz="2000"/>
        </a:p>
      </dgm:t>
    </dgm:pt>
    <dgm:pt modelId="{A85A651D-1F26-4216-B1A2-52F7121748AE}">
      <dgm:prSet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Pearson</a:t>
          </a:r>
          <a:endParaRPr lang="en-US" sz="24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5C70516A-D0EC-4045-BA86-7EBD554BFE3C}" type="sibTrans" cxnId="{CE70CAE0-FDF6-4D58-A663-CEBB2984D55F}">
      <dgm:prSet/>
      <dgm:spPr/>
      <dgm:t>
        <a:bodyPr/>
        <a:lstStyle/>
        <a:p>
          <a:endParaRPr lang="en-US" sz="2000"/>
        </a:p>
      </dgm:t>
    </dgm:pt>
    <dgm:pt modelId="{7AF0A97C-C1D4-4C25-AD99-0128591130BF}" type="parTrans" cxnId="{CE70CAE0-FDF6-4D58-A663-CEBB2984D55F}">
      <dgm:prSet custT="1"/>
      <dgm:spPr/>
      <dgm:t>
        <a:bodyPr/>
        <a:lstStyle/>
        <a:p>
          <a:endParaRPr lang="en-US" sz="600"/>
        </a:p>
      </dgm:t>
    </dgm:pt>
    <dgm:pt modelId="{96E095D5-73AE-466A-8FDA-80ADAAE56C19}" type="pres">
      <dgm:prSet presAssocID="{8E2B2677-A359-450A-9527-9196799FA76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CDB79E-A3D4-489A-8333-24EA84AEFE29}" type="pres">
      <dgm:prSet presAssocID="{FD62F35B-AEDB-43B3-9D37-614FAB8AD354}" presName="root1" presStyleCnt="0"/>
      <dgm:spPr/>
    </dgm:pt>
    <dgm:pt modelId="{621EAFC3-DC8F-4350-8812-B52BD0DEA210}" type="pres">
      <dgm:prSet presAssocID="{FD62F35B-AEDB-43B3-9D37-614FAB8AD354}" presName="LevelOneTextNode" presStyleLbl="node0" presStyleIdx="0" presStyleCnt="1" custScaleX="124985" custLinFactNeighborX="-1970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1C618F-ECAA-4901-A4CB-B61FABE70867}" type="pres">
      <dgm:prSet presAssocID="{FD62F35B-AEDB-43B3-9D37-614FAB8AD354}" presName="level2hierChild" presStyleCnt="0"/>
      <dgm:spPr/>
    </dgm:pt>
    <dgm:pt modelId="{75939FF8-F7F1-44B2-84A6-55FA6B63C127}" type="pres">
      <dgm:prSet presAssocID="{487EB2B7-216D-439A-AC50-241AA1AB36B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E8D06E3C-28B1-49C3-8C7B-48FB7B119DF3}" type="pres">
      <dgm:prSet presAssocID="{487EB2B7-216D-439A-AC50-241AA1AB36B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A323F16-3E96-4F3B-84E6-5508490DC28B}" type="pres">
      <dgm:prSet presAssocID="{519387AD-CA2B-4826-9B46-B25BCDBEE1F6}" presName="root2" presStyleCnt="0"/>
      <dgm:spPr/>
    </dgm:pt>
    <dgm:pt modelId="{5405A70E-5612-4841-A0BD-17D3D94FE5FD}" type="pres">
      <dgm:prSet presAssocID="{519387AD-CA2B-4826-9B46-B25BCDBEE1F6}" presName="LevelTwoTextNode" presStyleLbl="node2" presStyleIdx="0" presStyleCnt="2" custLinFactNeighborX="-16998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8C6C0-FB76-4A9E-A48C-E2243425FCEE}" type="pres">
      <dgm:prSet presAssocID="{519387AD-CA2B-4826-9B46-B25BCDBEE1F6}" presName="level3hierChild" presStyleCnt="0"/>
      <dgm:spPr/>
    </dgm:pt>
    <dgm:pt modelId="{181006F4-A3CB-4922-A59A-AECBBA7319D6}" type="pres">
      <dgm:prSet presAssocID="{C28F0B8A-5679-44A6-9C88-EB00CDC54966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6AD21EF7-40E6-459F-B6C1-23F578A9C02B}" type="pres">
      <dgm:prSet presAssocID="{C28F0B8A-5679-44A6-9C88-EB00CDC54966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81AA599-E6BA-4478-AB88-DC6131D69899}" type="pres">
      <dgm:prSet presAssocID="{F940A74D-1DFC-48D0-9392-9E6EB9407011}" presName="root2" presStyleCnt="0"/>
      <dgm:spPr/>
    </dgm:pt>
    <dgm:pt modelId="{54E38E18-9085-4BF1-8974-B0E902EF3235}" type="pres">
      <dgm:prSet presAssocID="{F940A74D-1DFC-48D0-9392-9E6EB9407011}" presName="LevelTwoTextNode" presStyleLbl="node3" presStyleIdx="0" presStyleCnt="4" custLinFactNeighborX="-29917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DB69A9-A9A1-4B02-A678-980623804C30}" type="pres">
      <dgm:prSet presAssocID="{F940A74D-1DFC-48D0-9392-9E6EB9407011}" presName="level3hierChild" presStyleCnt="0"/>
      <dgm:spPr/>
    </dgm:pt>
    <dgm:pt modelId="{2710572F-3A54-4533-BCC6-E79187DE58A7}" type="pres">
      <dgm:prSet presAssocID="{9E4DBD89-7C03-4259-B3A7-2AE2061D6DF8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E389876-F8DA-4F1C-ACAF-960539708DC5}" type="pres">
      <dgm:prSet presAssocID="{9E4DBD89-7C03-4259-B3A7-2AE2061D6DF8}" presName="connTx" presStyleLbl="parChTrans1D3" presStyleIdx="1" presStyleCnt="4"/>
      <dgm:spPr/>
      <dgm:t>
        <a:bodyPr/>
        <a:lstStyle/>
        <a:p>
          <a:endParaRPr lang="en-US"/>
        </a:p>
      </dgm:t>
    </dgm:pt>
    <dgm:pt modelId="{573D9BD6-36EE-4572-BDDC-8CF9212B1AB4}" type="pres">
      <dgm:prSet presAssocID="{54BA3F92-E5A0-4C3C-A382-007F216D58F3}" presName="root2" presStyleCnt="0"/>
      <dgm:spPr/>
    </dgm:pt>
    <dgm:pt modelId="{90F2AA8E-1090-47D9-B1AE-901AAAA62ED5}" type="pres">
      <dgm:prSet presAssocID="{54BA3F92-E5A0-4C3C-A382-007F216D58F3}" presName="LevelTwoTextNode" presStyleLbl="node3" presStyleIdx="1" presStyleCnt="4" custLinFactNeighborX="-29917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463A8E-F1D1-4101-BAF8-1402E6B0D8EC}" type="pres">
      <dgm:prSet presAssocID="{54BA3F92-E5A0-4C3C-A382-007F216D58F3}" presName="level3hierChild" presStyleCnt="0"/>
      <dgm:spPr/>
    </dgm:pt>
    <dgm:pt modelId="{6D4B0D29-971E-46BC-8427-E7C63496ECF9}" type="pres">
      <dgm:prSet presAssocID="{0A53E903-AAB1-47FC-8CFF-B594C5B8632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F4EB0F3-2357-4CC2-BBE7-2B8112B3FF4F}" type="pres">
      <dgm:prSet presAssocID="{0A53E903-AAB1-47FC-8CFF-B594C5B8632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BA7C00A-D740-43EA-AA03-64D60126804F}" type="pres">
      <dgm:prSet presAssocID="{47DC4731-B897-4A34-8159-BEF888F0D736}" presName="root2" presStyleCnt="0"/>
      <dgm:spPr/>
    </dgm:pt>
    <dgm:pt modelId="{3359B881-427A-4467-AFFB-9492F1F421DF}" type="pres">
      <dgm:prSet presAssocID="{47DC4731-B897-4A34-8159-BEF888F0D736}" presName="LevelTwoTextNode" presStyleLbl="node2" presStyleIdx="1" presStyleCnt="2" custLinFactNeighborX="-16998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16F5C-05F1-4E8B-994D-EF6B2B368B1E}" type="pres">
      <dgm:prSet presAssocID="{47DC4731-B897-4A34-8159-BEF888F0D736}" presName="level3hierChild" presStyleCnt="0"/>
      <dgm:spPr/>
    </dgm:pt>
    <dgm:pt modelId="{E840BECF-2B8A-42EB-87CE-15F348FCEE79}" type="pres">
      <dgm:prSet presAssocID="{A3D6658F-B79C-48D2-A673-F0B699283283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7D002C07-5A96-449E-B080-8DE78F3281EE}" type="pres">
      <dgm:prSet presAssocID="{A3D6658F-B79C-48D2-A673-F0B69928328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5889D1C-676D-4DBD-90A1-05B8E834FC1C}" type="pres">
      <dgm:prSet presAssocID="{8305FDCC-2305-4D48-8601-B2205F41BF9C}" presName="root2" presStyleCnt="0"/>
      <dgm:spPr/>
    </dgm:pt>
    <dgm:pt modelId="{76C8EE67-25EE-4032-84D7-BA7318B884AE}" type="pres">
      <dgm:prSet presAssocID="{8305FDCC-2305-4D48-8601-B2205F41BF9C}" presName="LevelTwoTextNode" presStyleLbl="node3" presStyleIdx="2" presStyleCnt="4" custLinFactNeighborX="-29917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6E2F5-F430-4D9F-BF2C-316F9DF4133E}" type="pres">
      <dgm:prSet presAssocID="{8305FDCC-2305-4D48-8601-B2205F41BF9C}" presName="level3hierChild" presStyleCnt="0"/>
      <dgm:spPr/>
    </dgm:pt>
    <dgm:pt modelId="{1C2693F3-A279-4AF2-A6EA-73F2C85BF5F1}" type="pres">
      <dgm:prSet presAssocID="{7AF0A97C-C1D4-4C25-AD99-0128591130BF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98A690E1-01A1-4684-AC69-20F9FFA028F1}" type="pres">
      <dgm:prSet presAssocID="{7AF0A97C-C1D4-4C25-AD99-0128591130BF}" presName="connTx" presStyleLbl="parChTrans1D4" presStyleIdx="0" presStyleCnt="5"/>
      <dgm:spPr/>
      <dgm:t>
        <a:bodyPr/>
        <a:lstStyle/>
        <a:p>
          <a:endParaRPr lang="en-US"/>
        </a:p>
      </dgm:t>
    </dgm:pt>
    <dgm:pt modelId="{8F11A30F-45BB-4D59-846E-45BA905F5263}" type="pres">
      <dgm:prSet presAssocID="{A85A651D-1F26-4216-B1A2-52F7121748AE}" presName="root2" presStyleCnt="0"/>
      <dgm:spPr/>
    </dgm:pt>
    <dgm:pt modelId="{B03C6D1A-2686-4AE6-AD0E-13CD2757C31C}" type="pres">
      <dgm:prSet presAssocID="{A85A651D-1F26-4216-B1A2-52F7121748AE}" presName="LevelTwoTextNode" presStyleLbl="node4" presStyleIdx="0" presStyleCnt="5" custLinFactNeighborX="-38836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83DFE8-50D1-4011-9BDE-58D224C87BCD}" type="pres">
      <dgm:prSet presAssocID="{A85A651D-1F26-4216-B1A2-52F7121748AE}" presName="level3hierChild" presStyleCnt="0"/>
      <dgm:spPr/>
    </dgm:pt>
    <dgm:pt modelId="{BFE10E70-8F22-4B99-865D-B4219B3B4348}" type="pres">
      <dgm:prSet presAssocID="{ABEE96C7-D9D6-4D29-8CA9-432466F91D0C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313C7D9-8BFE-4FE3-8A0D-ED1EBCC9379D}" type="pres">
      <dgm:prSet presAssocID="{ABEE96C7-D9D6-4D29-8CA9-432466F91D0C}" presName="connTx" presStyleLbl="parChTrans1D3" presStyleIdx="3" presStyleCnt="4"/>
      <dgm:spPr/>
      <dgm:t>
        <a:bodyPr/>
        <a:lstStyle/>
        <a:p>
          <a:endParaRPr lang="en-US"/>
        </a:p>
      </dgm:t>
    </dgm:pt>
    <dgm:pt modelId="{DBE6B697-9217-4DD5-9F97-BF78FE61C849}" type="pres">
      <dgm:prSet presAssocID="{F41CD6FB-63EE-4C8A-A513-F9270E122ADD}" presName="root2" presStyleCnt="0"/>
      <dgm:spPr/>
    </dgm:pt>
    <dgm:pt modelId="{F15D71DD-221E-4B95-95C3-D0FA1666F1B4}" type="pres">
      <dgm:prSet presAssocID="{F41CD6FB-63EE-4C8A-A513-F9270E122ADD}" presName="LevelTwoTextNode" presStyleLbl="node3" presStyleIdx="3" presStyleCnt="4" custLinFactNeighborX="-29917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120D66-229F-4B89-8B46-DD60077A7138}" type="pres">
      <dgm:prSet presAssocID="{F41CD6FB-63EE-4C8A-A513-F9270E122ADD}" presName="level3hierChild" presStyleCnt="0"/>
      <dgm:spPr/>
    </dgm:pt>
    <dgm:pt modelId="{D774B047-9261-4FCD-B0D3-C839A19D0076}" type="pres">
      <dgm:prSet presAssocID="{78BE6236-1A9C-4F2D-BD2C-17E568041C08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937AD275-6F88-4701-90AE-770A2DAF6ED0}" type="pres">
      <dgm:prSet presAssocID="{78BE6236-1A9C-4F2D-BD2C-17E568041C08}" presName="connTx" presStyleLbl="parChTrans1D4" presStyleIdx="1" presStyleCnt="5"/>
      <dgm:spPr/>
      <dgm:t>
        <a:bodyPr/>
        <a:lstStyle/>
        <a:p>
          <a:endParaRPr lang="en-US"/>
        </a:p>
      </dgm:t>
    </dgm:pt>
    <dgm:pt modelId="{33B53171-9B88-49A9-B0AD-25FAE5A0A173}" type="pres">
      <dgm:prSet presAssocID="{CBC93A6A-40FD-45A0-A037-7ED2F043FFBE}" presName="root2" presStyleCnt="0"/>
      <dgm:spPr/>
    </dgm:pt>
    <dgm:pt modelId="{ED91B4E6-F220-4EE8-9F09-A6EFBB15F17C}" type="pres">
      <dgm:prSet presAssocID="{CBC93A6A-40FD-45A0-A037-7ED2F043FFBE}" presName="LevelTwoTextNode" presStyleLbl="node4" presStyleIdx="1" presStyleCnt="5" custLinFactNeighborX="-38836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7B774F-6459-49EB-8024-031F3A4A1A3C}" type="pres">
      <dgm:prSet presAssocID="{CBC93A6A-40FD-45A0-A037-7ED2F043FFBE}" presName="level3hierChild" presStyleCnt="0"/>
      <dgm:spPr/>
    </dgm:pt>
    <dgm:pt modelId="{4811F15E-1DD1-4CF1-9967-5BEF99A4F030}" type="pres">
      <dgm:prSet presAssocID="{2F53A20B-2569-4A80-8C71-D700676427CB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63EB75A7-1C39-4E6C-B382-3D67B7141CA3}" type="pres">
      <dgm:prSet presAssocID="{2F53A20B-2569-4A80-8C71-D700676427CB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A3B11AB-24BC-4F47-9850-3125466A6519}" type="pres">
      <dgm:prSet presAssocID="{B86D5917-8595-4ACB-A2C3-DDDE7661D26A}" presName="root2" presStyleCnt="0"/>
      <dgm:spPr/>
    </dgm:pt>
    <dgm:pt modelId="{3FF78F26-6016-47DA-8E9C-4C8681F072DC}" type="pres">
      <dgm:prSet presAssocID="{B86D5917-8595-4ACB-A2C3-DDDE7661D26A}" presName="LevelTwoTextNode" presStyleLbl="node4" presStyleIdx="2" presStyleCnt="5" custScaleX="136814" custLinFactNeighborX="-52999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DF6E4B-3C9D-485E-8CDA-747FD7AA3FAC}" type="pres">
      <dgm:prSet presAssocID="{B86D5917-8595-4ACB-A2C3-DDDE7661D26A}" presName="level3hierChild" presStyleCnt="0"/>
      <dgm:spPr/>
    </dgm:pt>
    <dgm:pt modelId="{BA6253EC-292F-4F81-A4E2-2E76E9E76B02}" type="pres">
      <dgm:prSet presAssocID="{F1D3DDD4-048E-441D-B1FD-4914E62B48C6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65CF2927-DF02-4B28-B6EE-2769242B71CE}" type="pres">
      <dgm:prSet presAssocID="{F1D3DDD4-048E-441D-B1FD-4914E62B48C6}" presName="connTx" presStyleLbl="parChTrans1D4" presStyleIdx="3" presStyleCnt="5"/>
      <dgm:spPr/>
      <dgm:t>
        <a:bodyPr/>
        <a:lstStyle/>
        <a:p>
          <a:endParaRPr lang="en-US"/>
        </a:p>
      </dgm:t>
    </dgm:pt>
    <dgm:pt modelId="{14F365C5-90A8-4E7C-8BBC-6CA42D68AA3B}" type="pres">
      <dgm:prSet presAssocID="{BE8D8003-3813-48DF-BF7E-C0E6A4B34AC8}" presName="root2" presStyleCnt="0"/>
      <dgm:spPr/>
    </dgm:pt>
    <dgm:pt modelId="{D49B1B6E-5085-4BB6-8B70-1E5285C5F12A}" type="pres">
      <dgm:prSet presAssocID="{BE8D8003-3813-48DF-BF7E-C0E6A4B34AC8}" presName="LevelTwoTextNode" presStyleLbl="node4" presStyleIdx="3" presStyleCnt="5" custLinFactNeighborX="-38836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7A581-CA0A-4332-B026-5DDACC23418C}" type="pres">
      <dgm:prSet presAssocID="{BE8D8003-3813-48DF-BF7E-C0E6A4B34AC8}" presName="level3hierChild" presStyleCnt="0"/>
      <dgm:spPr/>
    </dgm:pt>
    <dgm:pt modelId="{8329228E-F88A-4EFC-A0C4-335D75B3D9F8}" type="pres">
      <dgm:prSet presAssocID="{2083B9B9-022E-49CB-A84F-45ECC3B5269A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DA0C2CFD-468D-4253-8C46-4CE13510FC72}" type="pres">
      <dgm:prSet presAssocID="{2083B9B9-022E-49CB-A84F-45ECC3B5269A}" presName="connTx" presStyleLbl="parChTrans1D4" presStyleIdx="4" presStyleCnt="5"/>
      <dgm:spPr/>
      <dgm:t>
        <a:bodyPr/>
        <a:lstStyle/>
        <a:p>
          <a:endParaRPr lang="en-US"/>
        </a:p>
      </dgm:t>
    </dgm:pt>
    <dgm:pt modelId="{0D584B9E-9AF6-44EA-9F93-57EAB1D86FF2}" type="pres">
      <dgm:prSet presAssocID="{14B618BE-5375-4D1B-947B-564E8C60C5AC}" presName="root2" presStyleCnt="0"/>
      <dgm:spPr/>
    </dgm:pt>
    <dgm:pt modelId="{1064F3A9-B27D-4C26-BBB8-4B132EA176AD}" type="pres">
      <dgm:prSet presAssocID="{14B618BE-5375-4D1B-947B-564E8C60C5AC}" presName="LevelTwoTextNode" presStyleLbl="node4" presStyleIdx="4" presStyleCnt="5" custScaleX="140008" custLinFactNeighborX="-52999" custLinFactNeighborY="-396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A0C616-A0A3-457C-BE62-5A86F1A10599}" type="pres">
      <dgm:prSet presAssocID="{14B618BE-5375-4D1B-947B-564E8C60C5AC}" presName="level3hierChild" presStyleCnt="0"/>
      <dgm:spPr/>
    </dgm:pt>
  </dgm:ptLst>
  <dgm:cxnLst>
    <dgm:cxn modelId="{8782CFF1-7D81-4255-856D-3A39BF789EE1}" type="presOf" srcId="{CBC93A6A-40FD-45A0-A037-7ED2F043FFBE}" destId="{ED91B4E6-F220-4EE8-9F09-A6EFBB15F17C}" srcOrd="0" destOrd="0" presId="urn:microsoft.com/office/officeart/2005/8/layout/hierarchy2"/>
    <dgm:cxn modelId="{F84098EC-1F70-4EC9-97AF-FA8A5D1C1922}" type="presOf" srcId="{C28F0B8A-5679-44A6-9C88-EB00CDC54966}" destId="{181006F4-A3CB-4922-A59A-AECBBA7319D6}" srcOrd="0" destOrd="0" presId="urn:microsoft.com/office/officeart/2005/8/layout/hierarchy2"/>
    <dgm:cxn modelId="{0CCF09C7-5464-44C6-8C8C-C365AE9C68FF}" type="presOf" srcId="{2F53A20B-2569-4A80-8C71-D700676427CB}" destId="{63EB75A7-1C39-4E6C-B382-3D67B7141CA3}" srcOrd="1" destOrd="0" presId="urn:microsoft.com/office/officeart/2005/8/layout/hierarchy2"/>
    <dgm:cxn modelId="{70048279-4D90-479C-83C0-8333E57548BE}" type="presOf" srcId="{B86D5917-8595-4ACB-A2C3-DDDE7661D26A}" destId="{3FF78F26-6016-47DA-8E9C-4C8681F072DC}" srcOrd="0" destOrd="0" presId="urn:microsoft.com/office/officeart/2005/8/layout/hierarchy2"/>
    <dgm:cxn modelId="{2F5F3FF0-2093-4D9F-ACE1-D94CF4B6BC7A}" type="presOf" srcId="{9E4DBD89-7C03-4259-B3A7-2AE2061D6DF8}" destId="{2710572F-3A54-4533-BCC6-E79187DE58A7}" srcOrd="0" destOrd="0" presId="urn:microsoft.com/office/officeart/2005/8/layout/hierarchy2"/>
    <dgm:cxn modelId="{C5A3EA1D-2E33-40A1-82EB-0067C55008D8}" srcId="{FD62F35B-AEDB-43B3-9D37-614FAB8AD354}" destId="{47DC4731-B897-4A34-8159-BEF888F0D736}" srcOrd="1" destOrd="0" parTransId="{0A53E903-AAB1-47FC-8CFF-B594C5B86322}" sibTransId="{5BA9FAD7-DA95-4B40-9F99-F7CA2C8D26CE}"/>
    <dgm:cxn modelId="{128291E0-5A34-472D-94E5-AB222A5197DB}" type="presOf" srcId="{519387AD-CA2B-4826-9B46-B25BCDBEE1F6}" destId="{5405A70E-5612-4841-A0BD-17D3D94FE5FD}" srcOrd="0" destOrd="0" presId="urn:microsoft.com/office/officeart/2005/8/layout/hierarchy2"/>
    <dgm:cxn modelId="{D43F2BE4-B779-4F5D-84EF-F877E15B19C6}" type="presOf" srcId="{C28F0B8A-5679-44A6-9C88-EB00CDC54966}" destId="{6AD21EF7-40E6-459F-B6C1-23F578A9C02B}" srcOrd="1" destOrd="0" presId="urn:microsoft.com/office/officeart/2005/8/layout/hierarchy2"/>
    <dgm:cxn modelId="{8F6529D1-D1BC-49D5-809F-98208FFDC28C}" type="presOf" srcId="{487EB2B7-216D-439A-AC50-241AA1AB36BD}" destId="{75939FF8-F7F1-44B2-84A6-55FA6B63C127}" srcOrd="0" destOrd="0" presId="urn:microsoft.com/office/officeart/2005/8/layout/hierarchy2"/>
    <dgm:cxn modelId="{0CAF6B6B-01E0-4C1B-B598-22B08E33B356}" srcId="{519387AD-CA2B-4826-9B46-B25BCDBEE1F6}" destId="{F940A74D-1DFC-48D0-9392-9E6EB9407011}" srcOrd="0" destOrd="0" parTransId="{C28F0B8A-5679-44A6-9C88-EB00CDC54966}" sibTransId="{2072388F-697D-4D2F-AC1F-1EB079B2691A}"/>
    <dgm:cxn modelId="{94725E40-E91C-410C-A3CA-A93C22EFFBE9}" srcId="{FD62F35B-AEDB-43B3-9D37-614FAB8AD354}" destId="{519387AD-CA2B-4826-9B46-B25BCDBEE1F6}" srcOrd="0" destOrd="0" parTransId="{487EB2B7-216D-439A-AC50-241AA1AB36BD}" sibTransId="{E8396119-A584-4A8A-92F0-9B9CC8D945A1}"/>
    <dgm:cxn modelId="{84781375-2D7B-4D90-902D-A99631FB945D}" type="presOf" srcId="{2083B9B9-022E-49CB-A84F-45ECC3B5269A}" destId="{8329228E-F88A-4EFC-A0C4-335D75B3D9F8}" srcOrd="0" destOrd="0" presId="urn:microsoft.com/office/officeart/2005/8/layout/hierarchy2"/>
    <dgm:cxn modelId="{20C553C8-52C9-4FD9-BA9F-67118965C4D2}" type="presOf" srcId="{8E2B2677-A359-450A-9527-9196799FA76E}" destId="{96E095D5-73AE-466A-8FDA-80ADAAE56C19}" srcOrd="0" destOrd="0" presId="urn:microsoft.com/office/officeart/2005/8/layout/hierarchy2"/>
    <dgm:cxn modelId="{BEFF1757-BFC0-4A8C-B208-49CCABCD8B93}" type="presOf" srcId="{78BE6236-1A9C-4F2D-BD2C-17E568041C08}" destId="{937AD275-6F88-4701-90AE-770A2DAF6ED0}" srcOrd="1" destOrd="0" presId="urn:microsoft.com/office/officeart/2005/8/layout/hierarchy2"/>
    <dgm:cxn modelId="{0F248CEC-AD23-4F3E-A10C-D9BEB826EF30}" type="presOf" srcId="{A3D6658F-B79C-48D2-A673-F0B699283283}" destId="{E840BECF-2B8A-42EB-87CE-15F348FCEE79}" srcOrd="0" destOrd="0" presId="urn:microsoft.com/office/officeart/2005/8/layout/hierarchy2"/>
    <dgm:cxn modelId="{11CEC74D-D40C-4D38-A637-1922D2A35E53}" srcId="{8E2B2677-A359-450A-9527-9196799FA76E}" destId="{FD62F35B-AEDB-43B3-9D37-614FAB8AD354}" srcOrd="0" destOrd="0" parTransId="{049FDC63-EF98-4747-8430-BFA09D54F361}" sibTransId="{1AB43344-8F13-4B8C-9711-B115E432BB05}"/>
    <dgm:cxn modelId="{D2C88226-C666-4FD8-A6B8-C8E940410FA3}" type="presOf" srcId="{FD62F35B-AEDB-43B3-9D37-614FAB8AD354}" destId="{621EAFC3-DC8F-4350-8812-B52BD0DEA210}" srcOrd="0" destOrd="0" presId="urn:microsoft.com/office/officeart/2005/8/layout/hierarchy2"/>
    <dgm:cxn modelId="{13EE2930-07EB-4B23-AE12-5B4099C32877}" type="presOf" srcId="{54BA3F92-E5A0-4C3C-A382-007F216D58F3}" destId="{90F2AA8E-1090-47D9-B1AE-901AAAA62ED5}" srcOrd="0" destOrd="0" presId="urn:microsoft.com/office/officeart/2005/8/layout/hierarchy2"/>
    <dgm:cxn modelId="{504C731D-F697-4C32-9A53-AFBB94466595}" type="presOf" srcId="{0A53E903-AAB1-47FC-8CFF-B594C5B86322}" destId="{3F4EB0F3-2357-4CC2-BBE7-2B8112B3FF4F}" srcOrd="1" destOrd="0" presId="urn:microsoft.com/office/officeart/2005/8/layout/hierarchy2"/>
    <dgm:cxn modelId="{B387078A-2446-4E87-B64F-E96382FC4D5E}" type="presOf" srcId="{14B618BE-5375-4D1B-947B-564E8C60C5AC}" destId="{1064F3A9-B27D-4C26-BBB8-4B132EA176AD}" srcOrd="0" destOrd="0" presId="urn:microsoft.com/office/officeart/2005/8/layout/hierarchy2"/>
    <dgm:cxn modelId="{60E4FB47-170D-4AE2-9280-8B8B96EB0061}" srcId="{CBC93A6A-40FD-45A0-A037-7ED2F043FFBE}" destId="{B86D5917-8595-4ACB-A2C3-DDDE7661D26A}" srcOrd="0" destOrd="0" parTransId="{2F53A20B-2569-4A80-8C71-D700676427CB}" sibTransId="{3395930D-04B0-498B-AF8B-F42783B6A0D0}"/>
    <dgm:cxn modelId="{677108BB-9B30-424E-81F8-551996D0AD4E}" type="presOf" srcId="{F1D3DDD4-048E-441D-B1FD-4914E62B48C6}" destId="{BA6253EC-292F-4F81-A4E2-2E76E9E76B02}" srcOrd="0" destOrd="0" presId="urn:microsoft.com/office/officeart/2005/8/layout/hierarchy2"/>
    <dgm:cxn modelId="{A19361BD-DCC9-4826-8ED2-38A5D6A8E7CD}" type="presOf" srcId="{2083B9B9-022E-49CB-A84F-45ECC3B5269A}" destId="{DA0C2CFD-468D-4253-8C46-4CE13510FC72}" srcOrd="1" destOrd="0" presId="urn:microsoft.com/office/officeart/2005/8/layout/hierarchy2"/>
    <dgm:cxn modelId="{1DD7CC50-69E8-44B3-9FFF-620F624689C5}" type="presOf" srcId="{487EB2B7-216D-439A-AC50-241AA1AB36BD}" destId="{E8D06E3C-28B1-49C3-8C7B-48FB7B119DF3}" srcOrd="1" destOrd="0" presId="urn:microsoft.com/office/officeart/2005/8/layout/hierarchy2"/>
    <dgm:cxn modelId="{2E35ADF5-DD33-4293-9EA8-F74AAC3A2CE9}" type="presOf" srcId="{F940A74D-1DFC-48D0-9392-9E6EB9407011}" destId="{54E38E18-9085-4BF1-8974-B0E902EF3235}" srcOrd="0" destOrd="0" presId="urn:microsoft.com/office/officeart/2005/8/layout/hierarchy2"/>
    <dgm:cxn modelId="{06A7E99C-CA3C-404B-B0B3-E9106879EEAA}" type="presOf" srcId="{78BE6236-1A9C-4F2D-BD2C-17E568041C08}" destId="{D774B047-9261-4FCD-B0D3-C839A19D0076}" srcOrd="0" destOrd="0" presId="urn:microsoft.com/office/officeart/2005/8/layout/hierarchy2"/>
    <dgm:cxn modelId="{08FED177-E986-4264-B153-C34F36F2D19B}" type="presOf" srcId="{ABEE96C7-D9D6-4D29-8CA9-432466F91D0C}" destId="{E313C7D9-8BFE-4FE3-8A0D-ED1EBCC9379D}" srcOrd="1" destOrd="0" presId="urn:microsoft.com/office/officeart/2005/8/layout/hierarchy2"/>
    <dgm:cxn modelId="{DE7097D3-0499-451D-83A0-32ADC3C5005A}" srcId="{F41CD6FB-63EE-4C8A-A513-F9270E122ADD}" destId="{BE8D8003-3813-48DF-BF7E-C0E6A4B34AC8}" srcOrd="1" destOrd="0" parTransId="{F1D3DDD4-048E-441D-B1FD-4914E62B48C6}" sibTransId="{21015542-1AE9-4028-B0AC-512EC6A8AA29}"/>
    <dgm:cxn modelId="{C9DF04CD-979B-4C40-9924-36B05EE5CE98}" srcId="{47DC4731-B897-4A34-8159-BEF888F0D736}" destId="{8305FDCC-2305-4D48-8601-B2205F41BF9C}" srcOrd="0" destOrd="0" parTransId="{A3D6658F-B79C-48D2-A673-F0B699283283}" sibTransId="{3C640F1B-906E-4DA9-971C-FE4ACA056C73}"/>
    <dgm:cxn modelId="{E1CE47FE-C838-4AC6-8FA6-8D00F8F6786D}" type="presOf" srcId="{F1D3DDD4-048E-441D-B1FD-4914E62B48C6}" destId="{65CF2927-DF02-4B28-B6EE-2769242B71CE}" srcOrd="1" destOrd="0" presId="urn:microsoft.com/office/officeart/2005/8/layout/hierarchy2"/>
    <dgm:cxn modelId="{5C484E55-E589-4E59-BB64-66DEBDCCB20B}" type="presOf" srcId="{A85A651D-1F26-4216-B1A2-52F7121748AE}" destId="{B03C6D1A-2686-4AE6-AD0E-13CD2757C31C}" srcOrd="0" destOrd="0" presId="urn:microsoft.com/office/officeart/2005/8/layout/hierarchy2"/>
    <dgm:cxn modelId="{91DCA831-F17D-4E73-A630-3AF515C92012}" type="presOf" srcId="{ABEE96C7-D9D6-4D29-8CA9-432466F91D0C}" destId="{BFE10E70-8F22-4B99-865D-B4219B3B4348}" srcOrd="0" destOrd="0" presId="urn:microsoft.com/office/officeart/2005/8/layout/hierarchy2"/>
    <dgm:cxn modelId="{95C28F4C-3A92-470E-9D95-451E97EDFADF}" srcId="{F41CD6FB-63EE-4C8A-A513-F9270E122ADD}" destId="{CBC93A6A-40FD-45A0-A037-7ED2F043FFBE}" srcOrd="0" destOrd="0" parTransId="{78BE6236-1A9C-4F2D-BD2C-17E568041C08}" sibTransId="{FA3410B6-CE61-457C-AFC2-705B9A272999}"/>
    <dgm:cxn modelId="{E8D06CBA-4D68-4592-9626-1338E393E7F6}" type="presOf" srcId="{2F53A20B-2569-4A80-8C71-D700676427CB}" destId="{4811F15E-1DD1-4CF1-9967-5BEF99A4F030}" srcOrd="0" destOrd="0" presId="urn:microsoft.com/office/officeart/2005/8/layout/hierarchy2"/>
    <dgm:cxn modelId="{4BE8285D-0E86-44DB-8CFC-49D593797093}" srcId="{47DC4731-B897-4A34-8159-BEF888F0D736}" destId="{F41CD6FB-63EE-4C8A-A513-F9270E122ADD}" srcOrd="1" destOrd="0" parTransId="{ABEE96C7-D9D6-4D29-8CA9-432466F91D0C}" sibTransId="{AC84C57A-BA66-42A2-931A-378CE5659B3A}"/>
    <dgm:cxn modelId="{2516DCA6-CDB8-4D8D-9091-6EBDF11C228C}" type="presOf" srcId="{0A53E903-AAB1-47FC-8CFF-B594C5B86322}" destId="{6D4B0D29-971E-46BC-8427-E7C63496ECF9}" srcOrd="0" destOrd="0" presId="urn:microsoft.com/office/officeart/2005/8/layout/hierarchy2"/>
    <dgm:cxn modelId="{47450C84-074F-4E83-B822-AB7847C498A6}" type="presOf" srcId="{47DC4731-B897-4A34-8159-BEF888F0D736}" destId="{3359B881-427A-4467-AFFB-9492F1F421DF}" srcOrd="0" destOrd="0" presId="urn:microsoft.com/office/officeart/2005/8/layout/hierarchy2"/>
    <dgm:cxn modelId="{44626156-1580-4818-99D8-2C9E117E3405}" type="presOf" srcId="{7AF0A97C-C1D4-4C25-AD99-0128591130BF}" destId="{1C2693F3-A279-4AF2-A6EA-73F2C85BF5F1}" srcOrd="0" destOrd="0" presId="urn:microsoft.com/office/officeart/2005/8/layout/hierarchy2"/>
    <dgm:cxn modelId="{E0E92B3A-B349-4C89-BDF1-C75AC39FB262}" type="presOf" srcId="{A3D6658F-B79C-48D2-A673-F0B699283283}" destId="{7D002C07-5A96-449E-B080-8DE78F3281EE}" srcOrd="1" destOrd="0" presId="urn:microsoft.com/office/officeart/2005/8/layout/hierarchy2"/>
    <dgm:cxn modelId="{CE70CAE0-FDF6-4D58-A663-CEBB2984D55F}" srcId="{8305FDCC-2305-4D48-8601-B2205F41BF9C}" destId="{A85A651D-1F26-4216-B1A2-52F7121748AE}" srcOrd="0" destOrd="0" parTransId="{7AF0A97C-C1D4-4C25-AD99-0128591130BF}" sibTransId="{5C70516A-D0EC-4045-BA86-7EBD554BFE3C}"/>
    <dgm:cxn modelId="{684A1602-59F8-43F2-8F54-7C35A98748EB}" type="presOf" srcId="{7AF0A97C-C1D4-4C25-AD99-0128591130BF}" destId="{98A690E1-01A1-4684-AC69-20F9FFA028F1}" srcOrd="1" destOrd="0" presId="urn:microsoft.com/office/officeart/2005/8/layout/hierarchy2"/>
    <dgm:cxn modelId="{2CDE5EDB-02E8-4592-A14A-9AAA8AFBB9E7}" srcId="{BE8D8003-3813-48DF-BF7E-C0E6A4B34AC8}" destId="{14B618BE-5375-4D1B-947B-564E8C60C5AC}" srcOrd="0" destOrd="0" parTransId="{2083B9B9-022E-49CB-A84F-45ECC3B5269A}" sibTransId="{5A0112F0-E2FC-42CC-BC55-16524D04BEB7}"/>
    <dgm:cxn modelId="{0AD38995-C56E-409E-AB2E-B6A1DC65821F}" type="presOf" srcId="{BE8D8003-3813-48DF-BF7E-C0E6A4B34AC8}" destId="{D49B1B6E-5085-4BB6-8B70-1E5285C5F12A}" srcOrd="0" destOrd="0" presId="urn:microsoft.com/office/officeart/2005/8/layout/hierarchy2"/>
    <dgm:cxn modelId="{7CD05856-FC4D-456D-AFCA-E565CB74D44D}" type="presOf" srcId="{9E4DBD89-7C03-4259-B3A7-2AE2061D6DF8}" destId="{EE389876-F8DA-4F1C-ACAF-960539708DC5}" srcOrd="1" destOrd="0" presId="urn:microsoft.com/office/officeart/2005/8/layout/hierarchy2"/>
    <dgm:cxn modelId="{B6CDED33-EB0E-4DD4-9731-E43EC267D32B}" srcId="{519387AD-CA2B-4826-9B46-B25BCDBEE1F6}" destId="{54BA3F92-E5A0-4C3C-A382-007F216D58F3}" srcOrd="1" destOrd="0" parTransId="{9E4DBD89-7C03-4259-B3A7-2AE2061D6DF8}" sibTransId="{959FBCA9-174F-456B-AC46-F5D922871EC5}"/>
    <dgm:cxn modelId="{99374257-75D3-4660-AE09-13F2304EF886}" type="presOf" srcId="{8305FDCC-2305-4D48-8601-B2205F41BF9C}" destId="{76C8EE67-25EE-4032-84D7-BA7318B884AE}" srcOrd="0" destOrd="0" presId="urn:microsoft.com/office/officeart/2005/8/layout/hierarchy2"/>
    <dgm:cxn modelId="{6700B456-464C-46D3-ABD7-7287DEA9E882}" type="presOf" srcId="{F41CD6FB-63EE-4C8A-A513-F9270E122ADD}" destId="{F15D71DD-221E-4B95-95C3-D0FA1666F1B4}" srcOrd="0" destOrd="0" presId="urn:microsoft.com/office/officeart/2005/8/layout/hierarchy2"/>
    <dgm:cxn modelId="{C6B5C2E7-7AF7-47B8-A88F-358027EA3A6E}" type="presParOf" srcId="{96E095D5-73AE-466A-8FDA-80ADAAE56C19}" destId="{2ECDB79E-A3D4-489A-8333-24EA84AEFE29}" srcOrd="0" destOrd="0" presId="urn:microsoft.com/office/officeart/2005/8/layout/hierarchy2"/>
    <dgm:cxn modelId="{51AF9FF1-0FB1-4A7F-B403-899B92ED4A18}" type="presParOf" srcId="{2ECDB79E-A3D4-489A-8333-24EA84AEFE29}" destId="{621EAFC3-DC8F-4350-8812-B52BD0DEA210}" srcOrd="0" destOrd="0" presId="urn:microsoft.com/office/officeart/2005/8/layout/hierarchy2"/>
    <dgm:cxn modelId="{80EEB7BA-DA46-4F52-8FDA-E08ACEB099AE}" type="presParOf" srcId="{2ECDB79E-A3D4-489A-8333-24EA84AEFE29}" destId="{021C618F-ECAA-4901-A4CB-B61FABE70867}" srcOrd="1" destOrd="0" presId="urn:microsoft.com/office/officeart/2005/8/layout/hierarchy2"/>
    <dgm:cxn modelId="{598C3B36-60E8-4301-AA27-DB18BE8A306E}" type="presParOf" srcId="{021C618F-ECAA-4901-A4CB-B61FABE70867}" destId="{75939FF8-F7F1-44B2-84A6-55FA6B63C127}" srcOrd="0" destOrd="0" presId="urn:microsoft.com/office/officeart/2005/8/layout/hierarchy2"/>
    <dgm:cxn modelId="{C3265AFE-FA89-434A-A8C7-37F03954AC7A}" type="presParOf" srcId="{75939FF8-F7F1-44B2-84A6-55FA6B63C127}" destId="{E8D06E3C-28B1-49C3-8C7B-48FB7B119DF3}" srcOrd="0" destOrd="0" presId="urn:microsoft.com/office/officeart/2005/8/layout/hierarchy2"/>
    <dgm:cxn modelId="{2FAD70F6-4EE3-4ED3-B1F7-2E27214DDC59}" type="presParOf" srcId="{021C618F-ECAA-4901-A4CB-B61FABE70867}" destId="{2A323F16-3E96-4F3B-84E6-5508490DC28B}" srcOrd="1" destOrd="0" presId="urn:microsoft.com/office/officeart/2005/8/layout/hierarchy2"/>
    <dgm:cxn modelId="{70292448-D7BF-4012-B919-6B58CAE8507D}" type="presParOf" srcId="{2A323F16-3E96-4F3B-84E6-5508490DC28B}" destId="{5405A70E-5612-4841-A0BD-17D3D94FE5FD}" srcOrd="0" destOrd="0" presId="urn:microsoft.com/office/officeart/2005/8/layout/hierarchy2"/>
    <dgm:cxn modelId="{3B2BE01F-1DE7-4B2D-B349-3024FDFB65B3}" type="presParOf" srcId="{2A323F16-3E96-4F3B-84E6-5508490DC28B}" destId="{7958C6C0-FB76-4A9E-A48C-E2243425FCEE}" srcOrd="1" destOrd="0" presId="urn:microsoft.com/office/officeart/2005/8/layout/hierarchy2"/>
    <dgm:cxn modelId="{68DDCA56-897B-423A-B51A-1369C001429C}" type="presParOf" srcId="{7958C6C0-FB76-4A9E-A48C-E2243425FCEE}" destId="{181006F4-A3CB-4922-A59A-AECBBA7319D6}" srcOrd="0" destOrd="0" presId="urn:microsoft.com/office/officeart/2005/8/layout/hierarchy2"/>
    <dgm:cxn modelId="{20F3F029-C85C-4A0D-84A9-81FAEFF978E0}" type="presParOf" srcId="{181006F4-A3CB-4922-A59A-AECBBA7319D6}" destId="{6AD21EF7-40E6-459F-B6C1-23F578A9C02B}" srcOrd="0" destOrd="0" presId="urn:microsoft.com/office/officeart/2005/8/layout/hierarchy2"/>
    <dgm:cxn modelId="{3BC35899-5FD4-47D7-8ACC-C57AAC779039}" type="presParOf" srcId="{7958C6C0-FB76-4A9E-A48C-E2243425FCEE}" destId="{281AA599-E6BA-4478-AB88-DC6131D69899}" srcOrd="1" destOrd="0" presId="urn:microsoft.com/office/officeart/2005/8/layout/hierarchy2"/>
    <dgm:cxn modelId="{94E6DE2B-73FA-4903-A469-484EDBBC785A}" type="presParOf" srcId="{281AA599-E6BA-4478-AB88-DC6131D69899}" destId="{54E38E18-9085-4BF1-8974-B0E902EF3235}" srcOrd="0" destOrd="0" presId="urn:microsoft.com/office/officeart/2005/8/layout/hierarchy2"/>
    <dgm:cxn modelId="{EF29AA13-980B-4F60-81D4-A4A9AAB5F0E1}" type="presParOf" srcId="{281AA599-E6BA-4478-AB88-DC6131D69899}" destId="{BBDB69A9-A9A1-4B02-A678-980623804C30}" srcOrd="1" destOrd="0" presId="urn:microsoft.com/office/officeart/2005/8/layout/hierarchy2"/>
    <dgm:cxn modelId="{1C732701-7FF9-4518-A8ED-AC846754640C}" type="presParOf" srcId="{7958C6C0-FB76-4A9E-A48C-E2243425FCEE}" destId="{2710572F-3A54-4533-BCC6-E79187DE58A7}" srcOrd="2" destOrd="0" presId="urn:microsoft.com/office/officeart/2005/8/layout/hierarchy2"/>
    <dgm:cxn modelId="{F8DEDBBD-F50D-4B0D-B99A-C945E603E972}" type="presParOf" srcId="{2710572F-3A54-4533-BCC6-E79187DE58A7}" destId="{EE389876-F8DA-4F1C-ACAF-960539708DC5}" srcOrd="0" destOrd="0" presId="urn:microsoft.com/office/officeart/2005/8/layout/hierarchy2"/>
    <dgm:cxn modelId="{B031C14E-EE9F-4F16-8BF4-672515EE4BFE}" type="presParOf" srcId="{7958C6C0-FB76-4A9E-A48C-E2243425FCEE}" destId="{573D9BD6-36EE-4572-BDDC-8CF9212B1AB4}" srcOrd="3" destOrd="0" presId="urn:microsoft.com/office/officeart/2005/8/layout/hierarchy2"/>
    <dgm:cxn modelId="{668FAF92-20F8-405B-8A5E-33DC690F276B}" type="presParOf" srcId="{573D9BD6-36EE-4572-BDDC-8CF9212B1AB4}" destId="{90F2AA8E-1090-47D9-B1AE-901AAAA62ED5}" srcOrd="0" destOrd="0" presId="urn:microsoft.com/office/officeart/2005/8/layout/hierarchy2"/>
    <dgm:cxn modelId="{E709313D-4595-4E1C-8B47-898AD6CBECD6}" type="presParOf" srcId="{573D9BD6-36EE-4572-BDDC-8CF9212B1AB4}" destId="{10463A8E-F1D1-4101-BAF8-1402E6B0D8EC}" srcOrd="1" destOrd="0" presId="urn:microsoft.com/office/officeart/2005/8/layout/hierarchy2"/>
    <dgm:cxn modelId="{A31B1A70-885A-492A-83DE-014611EF134C}" type="presParOf" srcId="{021C618F-ECAA-4901-A4CB-B61FABE70867}" destId="{6D4B0D29-971E-46BC-8427-E7C63496ECF9}" srcOrd="2" destOrd="0" presId="urn:microsoft.com/office/officeart/2005/8/layout/hierarchy2"/>
    <dgm:cxn modelId="{754F9ED2-0D0E-4E75-8A09-E1CB8FCF53F8}" type="presParOf" srcId="{6D4B0D29-971E-46BC-8427-E7C63496ECF9}" destId="{3F4EB0F3-2357-4CC2-BBE7-2B8112B3FF4F}" srcOrd="0" destOrd="0" presId="urn:microsoft.com/office/officeart/2005/8/layout/hierarchy2"/>
    <dgm:cxn modelId="{F89EB78B-FBCC-4827-A0AF-66A894F59935}" type="presParOf" srcId="{021C618F-ECAA-4901-A4CB-B61FABE70867}" destId="{DBA7C00A-D740-43EA-AA03-64D60126804F}" srcOrd="3" destOrd="0" presId="urn:microsoft.com/office/officeart/2005/8/layout/hierarchy2"/>
    <dgm:cxn modelId="{9F2F9C60-B6A6-4CEA-8597-283E07CD4163}" type="presParOf" srcId="{DBA7C00A-D740-43EA-AA03-64D60126804F}" destId="{3359B881-427A-4467-AFFB-9492F1F421DF}" srcOrd="0" destOrd="0" presId="urn:microsoft.com/office/officeart/2005/8/layout/hierarchy2"/>
    <dgm:cxn modelId="{29FFE73E-287C-4B7E-ADF3-233E4AE3C833}" type="presParOf" srcId="{DBA7C00A-D740-43EA-AA03-64D60126804F}" destId="{C2616F5C-05F1-4E8B-994D-EF6B2B368B1E}" srcOrd="1" destOrd="0" presId="urn:microsoft.com/office/officeart/2005/8/layout/hierarchy2"/>
    <dgm:cxn modelId="{CD1DF1D5-D256-4FEF-B620-80EB4469EA30}" type="presParOf" srcId="{C2616F5C-05F1-4E8B-994D-EF6B2B368B1E}" destId="{E840BECF-2B8A-42EB-87CE-15F348FCEE79}" srcOrd="0" destOrd="0" presId="urn:microsoft.com/office/officeart/2005/8/layout/hierarchy2"/>
    <dgm:cxn modelId="{2AB752EB-782F-4D6C-8C37-5043CD1B5B29}" type="presParOf" srcId="{E840BECF-2B8A-42EB-87CE-15F348FCEE79}" destId="{7D002C07-5A96-449E-B080-8DE78F3281EE}" srcOrd="0" destOrd="0" presId="urn:microsoft.com/office/officeart/2005/8/layout/hierarchy2"/>
    <dgm:cxn modelId="{09F561BF-58EB-49DD-9257-09D640CFBA55}" type="presParOf" srcId="{C2616F5C-05F1-4E8B-994D-EF6B2B368B1E}" destId="{C5889D1C-676D-4DBD-90A1-05B8E834FC1C}" srcOrd="1" destOrd="0" presId="urn:microsoft.com/office/officeart/2005/8/layout/hierarchy2"/>
    <dgm:cxn modelId="{A965E48E-30C5-498D-B628-637145B57F04}" type="presParOf" srcId="{C5889D1C-676D-4DBD-90A1-05B8E834FC1C}" destId="{76C8EE67-25EE-4032-84D7-BA7318B884AE}" srcOrd="0" destOrd="0" presId="urn:microsoft.com/office/officeart/2005/8/layout/hierarchy2"/>
    <dgm:cxn modelId="{F85E3FB4-AF0E-49D6-A0EE-E9AB5BED0BAF}" type="presParOf" srcId="{C5889D1C-676D-4DBD-90A1-05B8E834FC1C}" destId="{CBB6E2F5-F430-4D9F-BF2C-316F9DF4133E}" srcOrd="1" destOrd="0" presId="urn:microsoft.com/office/officeart/2005/8/layout/hierarchy2"/>
    <dgm:cxn modelId="{E09D77B6-7B48-4B6F-AFD6-5A20C11AFD1A}" type="presParOf" srcId="{CBB6E2F5-F430-4D9F-BF2C-316F9DF4133E}" destId="{1C2693F3-A279-4AF2-A6EA-73F2C85BF5F1}" srcOrd="0" destOrd="0" presId="urn:microsoft.com/office/officeart/2005/8/layout/hierarchy2"/>
    <dgm:cxn modelId="{C28D20F8-9A02-4453-A580-F4108E89DC11}" type="presParOf" srcId="{1C2693F3-A279-4AF2-A6EA-73F2C85BF5F1}" destId="{98A690E1-01A1-4684-AC69-20F9FFA028F1}" srcOrd="0" destOrd="0" presId="urn:microsoft.com/office/officeart/2005/8/layout/hierarchy2"/>
    <dgm:cxn modelId="{21858D1B-6FD1-4636-8D05-E49EE571ADDD}" type="presParOf" srcId="{CBB6E2F5-F430-4D9F-BF2C-316F9DF4133E}" destId="{8F11A30F-45BB-4D59-846E-45BA905F5263}" srcOrd="1" destOrd="0" presId="urn:microsoft.com/office/officeart/2005/8/layout/hierarchy2"/>
    <dgm:cxn modelId="{ADF5E6C8-D930-4442-BEF9-35EA7EF762A5}" type="presParOf" srcId="{8F11A30F-45BB-4D59-846E-45BA905F5263}" destId="{B03C6D1A-2686-4AE6-AD0E-13CD2757C31C}" srcOrd="0" destOrd="0" presId="urn:microsoft.com/office/officeart/2005/8/layout/hierarchy2"/>
    <dgm:cxn modelId="{7D9C3C70-C1D5-4646-98E4-17A6616D387D}" type="presParOf" srcId="{8F11A30F-45BB-4D59-846E-45BA905F5263}" destId="{A283DFE8-50D1-4011-9BDE-58D224C87BCD}" srcOrd="1" destOrd="0" presId="urn:microsoft.com/office/officeart/2005/8/layout/hierarchy2"/>
    <dgm:cxn modelId="{4CA23AE4-94E8-4F1E-8918-B6FCE1C450A4}" type="presParOf" srcId="{C2616F5C-05F1-4E8B-994D-EF6B2B368B1E}" destId="{BFE10E70-8F22-4B99-865D-B4219B3B4348}" srcOrd="2" destOrd="0" presId="urn:microsoft.com/office/officeart/2005/8/layout/hierarchy2"/>
    <dgm:cxn modelId="{695E697F-6430-4A51-999E-BBE56D04D60B}" type="presParOf" srcId="{BFE10E70-8F22-4B99-865D-B4219B3B4348}" destId="{E313C7D9-8BFE-4FE3-8A0D-ED1EBCC9379D}" srcOrd="0" destOrd="0" presId="urn:microsoft.com/office/officeart/2005/8/layout/hierarchy2"/>
    <dgm:cxn modelId="{47C6B399-E1ED-41E0-B77C-73114E154BAD}" type="presParOf" srcId="{C2616F5C-05F1-4E8B-994D-EF6B2B368B1E}" destId="{DBE6B697-9217-4DD5-9F97-BF78FE61C849}" srcOrd="3" destOrd="0" presId="urn:microsoft.com/office/officeart/2005/8/layout/hierarchy2"/>
    <dgm:cxn modelId="{32138BAF-C612-4EBF-85BA-C514D6A24F1A}" type="presParOf" srcId="{DBE6B697-9217-4DD5-9F97-BF78FE61C849}" destId="{F15D71DD-221E-4B95-95C3-D0FA1666F1B4}" srcOrd="0" destOrd="0" presId="urn:microsoft.com/office/officeart/2005/8/layout/hierarchy2"/>
    <dgm:cxn modelId="{41C11226-C9F6-4FD9-AB58-D1F06BEF4500}" type="presParOf" srcId="{DBE6B697-9217-4DD5-9F97-BF78FE61C849}" destId="{5D120D66-229F-4B89-8B46-DD60077A7138}" srcOrd="1" destOrd="0" presId="urn:microsoft.com/office/officeart/2005/8/layout/hierarchy2"/>
    <dgm:cxn modelId="{21993A40-E9DB-4E57-B286-4F8874B2C697}" type="presParOf" srcId="{5D120D66-229F-4B89-8B46-DD60077A7138}" destId="{D774B047-9261-4FCD-B0D3-C839A19D0076}" srcOrd="0" destOrd="0" presId="urn:microsoft.com/office/officeart/2005/8/layout/hierarchy2"/>
    <dgm:cxn modelId="{240D87D9-16DE-478D-88D7-BBA304323681}" type="presParOf" srcId="{D774B047-9261-4FCD-B0D3-C839A19D0076}" destId="{937AD275-6F88-4701-90AE-770A2DAF6ED0}" srcOrd="0" destOrd="0" presId="urn:microsoft.com/office/officeart/2005/8/layout/hierarchy2"/>
    <dgm:cxn modelId="{4B8790EC-CE59-45E5-8C00-388DFA7BA73F}" type="presParOf" srcId="{5D120D66-229F-4B89-8B46-DD60077A7138}" destId="{33B53171-9B88-49A9-B0AD-25FAE5A0A173}" srcOrd="1" destOrd="0" presId="urn:microsoft.com/office/officeart/2005/8/layout/hierarchy2"/>
    <dgm:cxn modelId="{0EECD983-28CA-41F7-B85D-3C63609C9840}" type="presParOf" srcId="{33B53171-9B88-49A9-B0AD-25FAE5A0A173}" destId="{ED91B4E6-F220-4EE8-9F09-A6EFBB15F17C}" srcOrd="0" destOrd="0" presId="urn:microsoft.com/office/officeart/2005/8/layout/hierarchy2"/>
    <dgm:cxn modelId="{24A348E8-9D81-4671-836A-771806CFA33C}" type="presParOf" srcId="{33B53171-9B88-49A9-B0AD-25FAE5A0A173}" destId="{FD7B774F-6459-49EB-8024-031F3A4A1A3C}" srcOrd="1" destOrd="0" presId="urn:microsoft.com/office/officeart/2005/8/layout/hierarchy2"/>
    <dgm:cxn modelId="{02D48D29-D94B-40D6-ACD9-C07CCAC7DE6A}" type="presParOf" srcId="{FD7B774F-6459-49EB-8024-031F3A4A1A3C}" destId="{4811F15E-1DD1-4CF1-9967-5BEF99A4F030}" srcOrd="0" destOrd="0" presId="urn:microsoft.com/office/officeart/2005/8/layout/hierarchy2"/>
    <dgm:cxn modelId="{FBA6F8A3-FB35-46AF-8684-C9A81836AB07}" type="presParOf" srcId="{4811F15E-1DD1-4CF1-9967-5BEF99A4F030}" destId="{63EB75A7-1C39-4E6C-B382-3D67B7141CA3}" srcOrd="0" destOrd="0" presId="urn:microsoft.com/office/officeart/2005/8/layout/hierarchy2"/>
    <dgm:cxn modelId="{05B437EA-91E8-4A6A-8BD8-4C84FEB6304A}" type="presParOf" srcId="{FD7B774F-6459-49EB-8024-031F3A4A1A3C}" destId="{AA3B11AB-24BC-4F47-9850-3125466A6519}" srcOrd="1" destOrd="0" presId="urn:microsoft.com/office/officeart/2005/8/layout/hierarchy2"/>
    <dgm:cxn modelId="{DC26EE2C-7AE0-41AC-B08D-03FFA389F36D}" type="presParOf" srcId="{AA3B11AB-24BC-4F47-9850-3125466A6519}" destId="{3FF78F26-6016-47DA-8E9C-4C8681F072DC}" srcOrd="0" destOrd="0" presId="urn:microsoft.com/office/officeart/2005/8/layout/hierarchy2"/>
    <dgm:cxn modelId="{CA80EC19-7106-447F-8648-16CE94F6DD2B}" type="presParOf" srcId="{AA3B11AB-24BC-4F47-9850-3125466A6519}" destId="{7FDF6E4B-3C9D-485E-8CDA-747FD7AA3FAC}" srcOrd="1" destOrd="0" presId="urn:microsoft.com/office/officeart/2005/8/layout/hierarchy2"/>
    <dgm:cxn modelId="{E05837E2-10D9-4276-8398-BDFC957899F6}" type="presParOf" srcId="{5D120D66-229F-4B89-8B46-DD60077A7138}" destId="{BA6253EC-292F-4F81-A4E2-2E76E9E76B02}" srcOrd="2" destOrd="0" presId="urn:microsoft.com/office/officeart/2005/8/layout/hierarchy2"/>
    <dgm:cxn modelId="{7D49C4EA-C5E1-4CDA-86B1-F1A8F15BC767}" type="presParOf" srcId="{BA6253EC-292F-4F81-A4E2-2E76E9E76B02}" destId="{65CF2927-DF02-4B28-B6EE-2769242B71CE}" srcOrd="0" destOrd="0" presId="urn:microsoft.com/office/officeart/2005/8/layout/hierarchy2"/>
    <dgm:cxn modelId="{FBB7A539-AC22-4E64-B0B0-00FB617EA98A}" type="presParOf" srcId="{5D120D66-229F-4B89-8B46-DD60077A7138}" destId="{14F365C5-90A8-4E7C-8BBC-6CA42D68AA3B}" srcOrd="3" destOrd="0" presId="urn:microsoft.com/office/officeart/2005/8/layout/hierarchy2"/>
    <dgm:cxn modelId="{50090726-E571-48B6-A87E-8B2B3D32CB66}" type="presParOf" srcId="{14F365C5-90A8-4E7C-8BBC-6CA42D68AA3B}" destId="{D49B1B6E-5085-4BB6-8B70-1E5285C5F12A}" srcOrd="0" destOrd="0" presId="urn:microsoft.com/office/officeart/2005/8/layout/hierarchy2"/>
    <dgm:cxn modelId="{0561B152-F0D2-44A0-B5DC-99890B05DC4A}" type="presParOf" srcId="{14F365C5-90A8-4E7C-8BBC-6CA42D68AA3B}" destId="{BFD7A581-CA0A-4332-B026-5DDACC23418C}" srcOrd="1" destOrd="0" presId="urn:microsoft.com/office/officeart/2005/8/layout/hierarchy2"/>
    <dgm:cxn modelId="{49AD1CBC-3555-4766-A5A0-E21FC0DC4033}" type="presParOf" srcId="{BFD7A581-CA0A-4332-B026-5DDACC23418C}" destId="{8329228E-F88A-4EFC-A0C4-335D75B3D9F8}" srcOrd="0" destOrd="0" presId="urn:microsoft.com/office/officeart/2005/8/layout/hierarchy2"/>
    <dgm:cxn modelId="{D3F7CDD2-F32D-4CD3-BEB6-3AFBDEA7DB04}" type="presParOf" srcId="{8329228E-F88A-4EFC-A0C4-335D75B3D9F8}" destId="{DA0C2CFD-468D-4253-8C46-4CE13510FC72}" srcOrd="0" destOrd="0" presId="urn:microsoft.com/office/officeart/2005/8/layout/hierarchy2"/>
    <dgm:cxn modelId="{9D76E680-4293-47A6-9C15-89672772D2BD}" type="presParOf" srcId="{BFD7A581-CA0A-4332-B026-5DDACC23418C}" destId="{0D584B9E-9AF6-44EA-9F93-57EAB1D86FF2}" srcOrd="1" destOrd="0" presId="urn:microsoft.com/office/officeart/2005/8/layout/hierarchy2"/>
    <dgm:cxn modelId="{46CA6066-915D-4129-8F43-4D48E50C6C80}" type="presParOf" srcId="{0D584B9E-9AF6-44EA-9F93-57EAB1D86FF2}" destId="{1064F3A9-B27D-4C26-BBB8-4B132EA176AD}" srcOrd="0" destOrd="0" presId="urn:microsoft.com/office/officeart/2005/8/layout/hierarchy2"/>
    <dgm:cxn modelId="{0415CC6A-215B-4E31-BDDF-2AF11D9E578B}" type="presParOf" srcId="{0D584B9E-9AF6-44EA-9F93-57EAB1D86FF2}" destId="{2AA0C616-A0A3-457C-BE62-5A86F1A105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EAFC3-DC8F-4350-8812-B52BD0DEA210}">
      <dsp:nvSpPr>
        <dsp:cNvPr id="0" name=""/>
        <dsp:cNvSpPr/>
      </dsp:nvSpPr>
      <dsp:spPr>
        <a:xfrm>
          <a:off x="0" y="1750112"/>
          <a:ext cx="1797684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Investigação</a:t>
          </a:r>
          <a:r>
            <a:rPr lang="en-US" sz="2400" kern="1200" dirty="0" smtClean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kern="1200" dirty="0" err="1" smtClean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relação</a:t>
          </a:r>
          <a:endParaRPr lang="en-US" sz="2400" kern="1200" dirty="0"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1063" y="1771175"/>
        <a:ext cx="1755558" cy="677034"/>
      </dsp:txXfrm>
    </dsp:sp>
    <dsp:sp modelId="{75939FF8-F7F1-44B2-84A6-55FA6B63C127}">
      <dsp:nvSpPr>
        <dsp:cNvPr id="0" name=""/>
        <dsp:cNvSpPr/>
      </dsp:nvSpPr>
      <dsp:spPr>
        <a:xfrm rot="17393600">
          <a:off x="1471297" y="1632522"/>
          <a:ext cx="989456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989456" y="119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41289" y="1619749"/>
        <a:ext cx="49472" cy="49472"/>
      </dsp:txXfrm>
    </dsp:sp>
    <dsp:sp modelId="{5405A70E-5612-4841-A0BD-17D3D94FE5FD}">
      <dsp:nvSpPr>
        <dsp:cNvPr id="0" name=""/>
        <dsp:cNvSpPr/>
      </dsp:nvSpPr>
      <dsp:spPr>
        <a:xfrm>
          <a:off x="2134366" y="819699"/>
          <a:ext cx="1438320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Baseline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155429" y="840762"/>
        <a:ext cx="1396194" cy="677034"/>
      </dsp:txXfrm>
    </dsp:sp>
    <dsp:sp modelId="{181006F4-A3CB-4922-A59A-AECBBA7319D6}">
      <dsp:nvSpPr>
        <dsp:cNvPr id="0" name=""/>
        <dsp:cNvSpPr/>
      </dsp:nvSpPr>
      <dsp:spPr>
        <a:xfrm rot="18797263">
          <a:off x="3483402" y="960557"/>
          <a:ext cx="568080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568080" y="119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753240" y="958319"/>
        <a:ext cx="28404" cy="28404"/>
      </dsp:txXfrm>
    </dsp:sp>
    <dsp:sp modelId="{54E38E18-9085-4BF1-8974-B0E902EF3235}">
      <dsp:nvSpPr>
        <dsp:cNvPr id="0" name=""/>
        <dsp:cNvSpPr/>
      </dsp:nvSpPr>
      <dsp:spPr>
        <a:xfrm>
          <a:off x="3962198" y="406182"/>
          <a:ext cx="1438320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Gráfico</a:t>
          </a: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caixa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983261" y="427245"/>
        <a:ext cx="1396194" cy="677034"/>
      </dsp:txXfrm>
    </dsp:sp>
    <dsp:sp modelId="{2710572F-3A54-4533-BCC6-E79187DE58A7}">
      <dsp:nvSpPr>
        <dsp:cNvPr id="0" name=""/>
        <dsp:cNvSpPr/>
      </dsp:nvSpPr>
      <dsp:spPr>
        <a:xfrm rot="2802737">
          <a:off x="3483402" y="1374074"/>
          <a:ext cx="568080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568080" y="119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753240" y="1371836"/>
        <a:ext cx="28404" cy="28404"/>
      </dsp:txXfrm>
    </dsp:sp>
    <dsp:sp modelId="{90F2AA8E-1090-47D9-B1AE-901AAAA62ED5}">
      <dsp:nvSpPr>
        <dsp:cNvPr id="0" name=""/>
        <dsp:cNvSpPr/>
      </dsp:nvSpPr>
      <dsp:spPr>
        <a:xfrm>
          <a:off x="3962198" y="1233216"/>
          <a:ext cx="1438320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Gráfico</a:t>
          </a: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dispersão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983261" y="1254279"/>
        <a:ext cx="1396194" cy="677034"/>
      </dsp:txXfrm>
    </dsp:sp>
    <dsp:sp modelId="{6D4B0D29-971E-46BC-8427-E7C63496ECF9}">
      <dsp:nvSpPr>
        <dsp:cNvPr id="0" name=""/>
        <dsp:cNvSpPr/>
      </dsp:nvSpPr>
      <dsp:spPr>
        <a:xfrm rot="4206400">
          <a:off x="1471297" y="2562936"/>
          <a:ext cx="989456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989456" y="119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41289" y="2550163"/>
        <a:ext cx="49472" cy="49472"/>
      </dsp:txXfrm>
    </dsp:sp>
    <dsp:sp modelId="{3359B881-427A-4467-AFFB-9492F1F421DF}">
      <dsp:nvSpPr>
        <dsp:cNvPr id="0" name=""/>
        <dsp:cNvSpPr/>
      </dsp:nvSpPr>
      <dsp:spPr>
        <a:xfrm>
          <a:off x="2134366" y="2680526"/>
          <a:ext cx="1438320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Análise</a:t>
          </a: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correlação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155429" y="2701589"/>
        <a:ext cx="1396194" cy="677034"/>
      </dsp:txXfrm>
    </dsp:sp>
    <dsp:sp modelId="{E840BECF-2B8A-42EB-87CE-15F348FCEE79}">
      <dsp:nvSpPr>
        <dsp:cNvPr id="0" name=""/>
        <dsp:cNvSpPr/>
      </dsp:nvSpPr>
      <dsp:spPr>
        <a:xfrm rot="18127644">
          <a:off x="3401225" y="2718005"/>
          <a:ext cx="732434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732434" y="119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749131" y="2711657"/>
        <a:ext cx="36621" cy="36621"/>
      </dsp:txXfrm>
    </dsp:sp>
    <dsp:sp modelId="{76C8EE67-25EE-4032-84D7-BA7318B884AE}">
      <dsp:nvSpPr>
        <dsp:cNvPr id="0" name=""/>
        <dsp:cNvSpPr/>
      </dsp:nvSpPr>
      <dsp:spPr>
        <a:xfrm>
          <a:off x="3962198" y="2060250"/>
          <a:ext cx="1438320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Métrica</a:t>
          </a: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de </a:t>
          </a: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associação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983261" y="2081313"/>
        <a:ext cx="1396194" cy="677034"/>
      </dsp:txXfrm>
    </dsp:sp>
    <dsp:sp modelId="{1C2693F3-A279-4AF2-A6EA-73F2C85BF5F1}">
      <dsp:nvSpPr>
        <dsp:cNvPr id="0" name=""/>
        <dsp:cNvSpPr/>
      </dsp:nvSpPr>
      <dsp:spPr>
        <a:xfrm>
          <a:off x="5400518" y="2407867"/>
          <a:ext cx="447044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447044" y="1196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612864" y="2408654"/>
        <a:ext cx="22352" cy="22352"/>
      </dsp:txXfrm>
    </dsp:sp>
    <dsp:sp modelId="{B03C6D1A-2686-4AE6-AD0E-13CD2757C31C}">
      <dsp:nvSpPr>
        <dsp:cNvPr id="0" name=""/>
        <dsp:cNvSpPr/>
      </dsp:nvSpPr>
      <dsp:spPr>
        <a:xfrm>
          <a:off x="5847562" y="2060250"/>
          <a:ext cx="1438320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Pearson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868625" y="2081313"/>
        <a:ext cx="1396194" cy="677034"/>
      </dsp:txXfrm>
    </dsp:sp>
    <dsp:sp modelId="{BFE10E70-8F22-4B99-865D-B4219B3B4348}">
      <dsp:nvSpPr>
        <dsp:cNvPr id="0" name=""/>
        <dsp:cNvSpPr/>
      </dsp:nvSpPr>
      <dsp:spPr>
        <a:xfrm rot="3472356">
          <a:off x="3401225" y="3338280"/>
          <a:ext cx="732434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732434" y="119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749131" y="3331933"/>
        <a:ext cx="36621" cy="36621"/>
      </dsp:txXfrm>
    </dsp:sp>
    <dsp:sp modelId="{F15D71DD-221E-4B95-95C3-D0FA1666F1B4}">
      <dsp:nvSpPr>
        <dsp:cNvPr id="0" name=""/>
        <dsp:cNvSpPr/>
      </dsp:nvSpPr>
      <dsp:spPr>
        <a:xfrm>
          <a:off x="3962198" y="3300801"/>
          <a:ext cx="1438320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Equação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983261" y="3321864"/>
        <a:ext cx="1396194" cy="677034"/>
      </dsp:txXfrm>
    </dsp:sp>
    <dsp:sp modelId="{D774B047-9261-4FCD-B0D3-C839A19D0076}">
      <dsp:nvSpPr>
        <dsp:cNvPr id="0" name=""/>
        <dsp:cNvSpPr/>
      </dsp:nvSpPr>
      <dsp:spPr>
        <a:xfrm rot="19033866">
          <a:off x="5319555" y="3441659"/>
          <a:ext cx="608970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608970" y="1196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608816" y="3438399"/>
        <a:ext cx="30448" cy="30448"/>
      </dsp:txXfrm>
    </dsp:sp>
    <dsp:sp modelId="{ED91B4E6-F220-4EE8-9F09-A6EFBB15F17C}">
      <dsp:nvSpPr>
        <dsp:cNvPr id="0" name=""/>
        <dsp:cNvSpPr/>
      </dsp:nvSpPr>
      <dsp:spPr>
        <a:xfrm>
          <a:off x="5847562" y="2887284"/>
          <a:ext cx="1438320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2 </a:t>
          </a: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variáveis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868625" y="2908347"/>
        <a:ext cx="1396194" cy="677034"/>
      </dsp:txXfrm>
    </dsp:sp>
    <dsp:sp modelId="{4811F15E-1DD1-4CF1-9967-5BEF99A4F030}">
      <dsp:nvSpPr>
        <dsp:cNvPr id="0" name=""/>
        <dsp:cNvSpPr/>
      </dsp:nvSpPr>
      <dsp:spPr>
        <a:xfrm>
          <a:off x="7285882" y="3234901"/>
          <a:ext cx="371618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371618" y="1196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462401" y="3237574"/>
        <a:ext cx="18580" cy="18580"/>
      </dsp:txXfrm>
    </dsp:sp>
    <dsp:sp modelId="{3FF78F26-6016-47DA-8E9C-4C8681F072DC}">
      <dsp:nvSpPr>
        <dsp:cNvPr id="0" name=""/>
        <dsp:cNvSpPr/>
      </dsp:nvSpPr>
      <dsp:spPr>
        <a:xfrm>
          <a:off x="7657501" y="2887284"/>
          <a:ext cx="1967823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Regressão</a:t>
          </a: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linear simples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678564" y="2908347"/>
        <a:ext cx="1925697" cy="677034"/>
      </dsp:txXfrm>
    </dsp:sp>
    <dsp:sp modelId="{BA6253EC-292F-4F81-A4E2-2E76E9E76B02}">
      <dsp:nvSpPr>
        <dsp:cNvPr id="0" name=""/>
        <dsp:cNvSpPr/>
      </dsp:nvSpPr>
      <dsp:spPr>
        <a:xfrm rot="2566134">
          <a:off x="5319555" y="3855176"/>
          <a:ext cx="608970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608970" y="1196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608816" y="3851916"/>
        <a:ext cx="30448" cy="30448"/>
      </dsp:txXfrm>
    </dsp:sp>
    <dsp:sp modelId="{D49B1B6E-5085-4BB6-8B70-1E5285C5F12A}">
      <dsp:nvSpPr>
        <dsp:cNvPr id="0" name=""/>
        <dsp:cNvSpPr/>
      </dsp:nvSpPr>
      <dsp:spPr>
        <a:xfrm>
          <a:off x="5847562" y="3714318"/>
          <a:ext cx="1438320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&gt; 2 </a:t>
          </a: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variáveis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868625" y="3735381"/>
        <a:ext cx="1396194" cy="677034"/>
      </dsp:txXfrm>
    </dsp:sp>
    <dsp:sp modelId="{8329228E-F88A-4EFC-A0C4-335D75B3D9F8}">
      <dsp:nvSpPr>
        <dsp:cNvPr id="0" name=""/>
        <dsp:cNvSpPr/>
      </dsp:nvSpPr>
      <dsp:spPr>
        <a:xfrm>
          <a:off x="7285882" y="4061935"/>
          <a:ext cx="371618" cy="23926"/>
        </a:xfrm>
        <a:custGeom>
          <a:avLst/>
          <a:gdLst/>
          <a:ahLst/>
          <a:cxnLst/>
          <a:rect l="0" t="0" r="0" b="0"/>
          <a:pathLst>
            <a:path>
              <a:moveTo>
                <a:pt x="0" y="11963"/>
              </a:moveTo>
              <a:lnTo>
                <a:pt x="371618" y="1196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7462401" y="4064608"/>
        <a:ext cx="18580" cy="18580"/>
      </dsp:txXfrm>
    </dsp:sp>
    <dsp:sp modelId="{1064F3A9-B27D-4C26-BBB8-4B132EA176AD}">
      <dsp:nvSpPr>
        <dsp:cNvPr id="0" name=""/>
        <dsp:cNvSpPr/>
      </dsp:nvSpPr>
      <dsp:spPr>
        <a:xfrm>
          <a:off x="7657501" y="3714318"/>
          <a:ext cx="2013763" cy="7191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Regressão</a:t>
          </a:r>
          <a:r>
            <a:rPr lang="en-US" sz="2400" kern="1200" dirty="0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 linear </a:t>
          </a:r>
          <a:r>
            <a:rPr lang="en-US" sz="2400" kern="1200" dirty="0" err="1" smtClean="0">
              <a:solidFill>
                <a:srgbClr val="F2F2F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rPr>
            <a:t>múltipla</a:t>
          </a:r>
          <a:endParaRPr lang="en-US" sz="2400" kern="1200" dirty="0">
            <a:solidFill>
              <a:srgbClr val="F2F2F2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678564" y="3735381"/>
        <a:ext cx="1971637" cy="677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048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7BFF6F-C59F-4B27-9B82-2EFF80E4E308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15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2A0FE4-83F3-4937-8163-962169EB7FA6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0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err="1" smtClean="0"/>
              <a:t>Variável</a:t>
            </a:r>
            <a:r>
              <a:rPr lang="en-US" sz="2400" dirty="0" smtClean="0"/>
              <a:t> </a:t>
            </a:r>
            <a:r>
              <a:rPr lang="en-US" sz="2400" dirty="0" err="1" smtClean="0"/>
              <a:t>estimada</a:t>
            </a:r>
            <a:r>
              <a:rPr lang="en-US" sz="2400" dirty="0" smtClean="0"/>
              <a:t> (Y): </a:t>
            </a:r>
            <a:r>
              <a:rPr lang="en-US" sz="2400" dirty="0" err="1" smtClean="0"/>
              <a:t>variável</a:t>
            </a:r>
            <a:r>
              <a:rPr lang="en-US" sz="2400" dirty="0" smtClean="0"/>
              <a:t> de </a:t>
            </a:r>
            <a:r>
              <a:rPr lang="en-US" sz="2400" dirty="0" err="1" smtClean="0"/>
              <a:t>resposta</a:t>
            </a:r>
            <a:endParaRPr lang="en-US" sz="2400" dirty="0" smtClean="0"/>
          </a:p>
          <a:p>
            <a:pPr lvl="1"/>
            <a:r>
              <a:rPr lang="en-US" sz="2400" dirty="0" err="1" smtClean="0"/>
              <a:t>Variáveis</a:t>
            </a:r>
            <a:r>
              <a:rPr lang="en-US" sz="2400" dirty="0" smtClean="0"/>
              <a:t> </a:t>
            </a:r>
            <a:r>
              <a:rPr lang="en-US" sz="2400" dirty="0" err="1" smtClean="0"/>
              <a:t>preditoras</a:t>
            </a:r>
            <a:r>
              <a:rPr lang="en-US" sz="2400" dirty="0" smtClean="0"/>
              <a:t> 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): </a:t>
            </a:r>
            <a:r>
              <a:rPr lang="en-US" sz="2400" dirty="0" err="1" smtClean="0"/>
              <a:t>fatores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preditores</a:t>
            </a:r>
            <a:endParaRPr lang="en-US" sz="2400" dirty="0" smtClean="0"/>
          </a:p>
          <a:p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Dá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prever</a:t>
            </a:r>
            <a:r>
              <a:rPr lang="en-US" sz="2400" dirty="0" smtClean="0"/>
              <a:t> a nota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vai</a:t>
            </a:r>
            <a:r>
              <a:rPr lang="en-US" sz="2400" dirty="0" smtClean="0"/>
              <a:t> </a:t>
            </a:r>
            <a:r>
              <a:rPr lang="en-US" sz="2400" dirty="0" err="1" smtClean="0"/>
              <a:t>tirar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prova</a:t>
            </a:r>
            <a:r>
              <a:rPr lang="en-US" sz="2400" dirty="0" smtClean="0"/>
              <a:t> se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horas</a:t>
            </a:r>
            <a:r>
              <a:rPr lang="en-US" sz="2400" dirty="0" smtClean="0"/>
              <a:t> </a:t>
            </a:r>
            <a:r>
              <a:rPr lang="en-US" sz="2400" dirty="0" err="1" smtClean="0"/>
              <a:t>estudada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zero?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0FE4-83F3-4937-8163-962169EB7FA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77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0FE4-83F3-4937-8163-962169EB7FA6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É</a:t>
            </a:r>
            <a:r>
              <a:rPr lang="en-US" sz="2400" dirty="0" smtClean="0"/>
              <a:t> </a:t>
            </a:r>
            <a:r>
              <a:rPr lang="en-US" sz="2400" dirty="0" err="1" smtClean="0"/>
              <a:t>difícil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prática</a:t>
            </a:r>
            <a:r>
              <a:rPr lang="en-US" sz="2400" dirty="0" smtClean="0"/>
              <a:t> </a:t>
            </a:r>
            <a:r>
              <a:rPr lang="en-US" sz="2400" dirty="0" err="1" smtClean="0"/>
              <a:t>ter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correlação</a:t>
            </a:r>
            <a:r>
              <a:rPr lang="en-US" sz="2400" dirty="0" smtClean="0"/>
              <a:t> </a:t>
            </a:r>
            <a:r>
              <a:rPr lang="en-US" sz="2400" dirty="0" err="1" smtClean="0"/>
              <a:t>perfeita</a:t>
            </a:r>
            <a:r>
              <a:rPr lang="en-US" sz="2400" dirty="0" smtClean="0"/>
              <a:t> (1 </a:t>
            </a:r>
            <a:r>
              <a:rPr lang="en-US" sz="2400" dirty="0" err="1" smtClean="0"/>
              <a:t>ou</a:t>
            </a:r>
            <a:r>
              <a:rPr lang="en-US" sz="2400" dirty="0" smtClean="0"/>
              <a:t> -1)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A0FE4-83F3-4937-8163-962169EB7FA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92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D824-011D-2243-A6CD-FEF6059F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750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7073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499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86265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0117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4904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3454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3028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75947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D824-011D-2243-A6CD-FEF6059F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97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5308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79D9-0D65-4F5F-90C9-522D95E3D06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7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9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9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2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image" Target="../media/image15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40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41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46.png"/><Relationship Id="rId5" Type="http://schemas.openxmlformats.org/officeDocument/2006/relationships/oleObject" Target="../embeddings/oleObject17.bin"/><Relationship Id="rId6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0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image" Target="../media/image56.png"/><Relationship Id="rId6" Type="http://schemas.openxmlformats.org/officeDocument/2006/relationships/oleObject" Target="../embeddings/oleObject18.bin"/><Relationship Id="rId7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2" Type="http://schemas.openxmlformats.org/officeDocument/2006/relationships/tags" Target="../tags/tag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Relationship Id="rId3" Type="http://schemas.openxmlformats.org/officeDocument/2006/relationships/image" Target="../media/image74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Relationship Id="rId3" Type="http://schemas.openxmlformats.org/officeDocument/2006/relationships/image" Target="../media/image76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emf"/><Relationship Id="rId3" Type="http://schemas.openxmlformats.org/officeDocument/2006/relationships/image" Target="../media/image78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Modelos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regressão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linear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95600" y="3352800"/>
            <a:ext cx="5384800" cy="1205753"/>
          </a:xfrm>
        </p:spPr>
        <p:txBody>
          <a:bodyPr>
            <a:normAutofit/>
          </a:bodyPr>
          <a:lstStyle/>
          <a:p>
            <a:pPr algn="r"/>
            <a:r>
              <a:rPr lang="en-US" sz="2800" i="1" dirty="0" smtClean="0"/>
              <a:t>Measurements are not to provide numbers, but insights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5181600" cy="517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Exemplo</a:t>
            </a:r>
            <a:r>
              <a:rPr lang="en-US" dirty="0" smtClean="0">
                <a:solidFill>
                  <a:schemeClr val="accent4"/>
                </a:solidFill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</a:rPr>
              <a:t>correlação</a:t>
            </a:r>
            <a:r>
              <a:rPr lang="en-US" dirty="0" smtClean="0">
                <a:solidFill>
                  <a:schemeClr val="accent4"/>
                </a:solidFill>
              </a:rPr>
              <a:t> linear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5181600" cy="517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Exemplo</a:t>
            </a:r>
            <a:r>
              <a:rPr lang="en-US" dirty="0" smtClean="0">
                <a:solidFill>
                  <a:schemeClr val="accent4"/>
                </a:solidFill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</a:rPr>
              <a:t>correlação</a:t>
            </a:r>
            <a:r>
              <a:rPr lang="en-US" dirty="0" smtClean="0">
                <a:solidFill>
                  <a:schemeClr val="accent4"/>
                </a:solidFill>
              </a:rPr>
              <a:t> linear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3124200" y="2362200"/>
            <a:ext cx="3657600" cy="2971800"/>
          </a:xfrm>
          <a:prstGeom prst="line">
            <a:avLst/>
          </a:prstGeom>
          <a:ln w="28575" cmpd="sng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3124200" y="2743200"/>
            <a:ext cx="3886200" cy="26670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3124200" y="2438400"/>
            <a:ext cx="3886200" cy="2895600"/>
          </a:xfrm>
          <a:prstGeom prst="line">
            <a:avLst/>
          </a:prstGeom>
          <a:ln w="28575" cmpd="sng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048000" y="2032000"/>
            <a:ext cx="3486727" cy="3267364"/>
          </a:xfrm>
          <a:custGeom>
            <a:avLst/>
            <a:gdLst>
              <a:gd name="connsiteX0" fmla="*/ 0 w 3486727"/>
              <a:gd name="connsiteY0" fmla="*/ 3267364 h 3267364"/>
              <a:gd name="connsiteX1" fmla="*/ 1789545 w 3486727"/>
              <a:gd name="connsiteY1" fmla="*/ 2216727 h 3267364"/>
              <a:gd name="connsiteX2" fmla="*/ 3048000 w 3486727"/>
              <a:gd name="connsiteY2" fmla="*/ 762000 h 3267364"/>
              <a:gd name="connsiteX3" fmla="*/ 3486727 w 3486727"/>
              <a:gd name="connsiteY3" fmla="*/ 0 h 3267364"/>
              <a:gd name="connsiteX4" fmla="*/ 3486727 w 3486727"/>
              <a:gd name="connsiteY4" fmla="*/ 0 h 326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727" h="3267364">
                <a:moveTo>
                  <a:pt x="0" y="3267364"/>
                </a:moveTo>
                <a:cubicBezTo>
                  <a:pt x="640772" y="2950826"/>
                  <a:pt x="1281545" y="2634288"/>
                  <a:pt x="1789545" y="2216727"/>
                </a:cubicBezTo>
                <a:cubicBezTo>
                  <a:pt x="2297545" y="1799166"/>
                  <a:pt x="2765136" y="1131455"/>
                  <a:pt x="3048000" y="762000"/>
                </a:cubicBezTo>
                <a:cubicBezTo>
                  <a:pt x="3330864" y="392545"/>
                  <a:pt x="3486727" y="0"/>
                  <a:pt x="3486727" y="0"/>
                </a:cubicBezTo>
                <a:lnTo>
                  <a:pt x="3486727" y="0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 descr="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77764" cy="63752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0" y="2209800"/>
            <a:ext cx="3619500" cy="1828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 </a:t>
            </a:r>
            <a:r>
              <a:rPr lang="en-US" sz="4000" dirty="0" err="1" smtClean="0"/>
              <a:t>que</a:t>
            </a:r>
            <a:r>
              <a:rPr lang="en-US" sz="4000" dirty="0" smtClean="0"/>
              <a:t> é um </a:t>
            </a:r>
            <a:r>
              <a:rPr lang="en-US" sz="4000" dirty="0" err="1" smtClean="0"/>
              <a:t>bom</a:t>
            </a:r>
            <a:r>
              <a:rPr lang="en-US" sz="4000" dirty="0" smtClean="0"/>
              <a:t> </a:t>
            </a:r>
            <a:r>
              <a:rPr lang="en-US" sz="4000" dirty="0" err="1" smtClean="0"/>
              <a:t>modelo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00800" y="3886200"/>
            <a:ext cx="3505200" cy="236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Um </a:t>
            </a:r>
            <a:r>
              <a:rPr lang="en-US" sz="2800" dirty="0" err="1" smtClean="0"/>
              <a:t>modelo</a:t>
            </a:r>
            <a:r>
              <a:rPr lang="en-US" sz="2800" dirty="0" smtClean="0"/>
              <a:t> é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equação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se </a:t>
            </a:r>
            <a:r>
              <a:rPr lang="en-US" sz="2800" dirty="0" err="1" smtClean="0"/>
              <a:t>adequa</a:t>
            </a:r>
            <a:r>
              <a:rPr lang="en-US" sz="2800" dirty="0" smtClean="0"/>
              <a:t> (</a:t>
            </a:r>
            <a:r>
              <a:rPr lang="en-US" sz="2800" i="1" dirty="0" smtClean="0"/>
              <a:t>fits</a:t>
            </a:r>
            <a:r>
              <a:rPr lang="en-US" sz="2800" dirty="0" smtClean="0"/>
              <a:t>) </a:t>
            </a:r>
            <a:r>
              <a:rPr lang="en-US" sz="2800" dirty="0" err="1" smtClean="0"/>
              <a:t>aos</a:t>
            </a:r>
            <a:r>
              <a:rPr lang="en-US" sz="2800" dirty="0" smtClean="0"/>
              <a:t> dados</a:t>
            </a:r>
          </a:p>
        </p:txBody>
      </p:sp>
      <p:sp>
        <p:nvSpPr>
          <p:cNvPr id="44" name="Espaço Reservado para Rodapé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41" name="Espaço Reservado para Número de Slide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228600" y="64008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[From  Raj Jain]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8200" y="274638"/>
            <a:ext cx="5029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Modelos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regressão</a:t>
            </a:r>
            <a:r>
              <a:rPr lang="en-US" dirty="0" smtClean="0">
                <a:solidFill>
                  <a:srgbClr val="FF0000"/>
                </a:solidFill>
              </a:rPr>
              <a:t> (no </a:t>
            </a:r>
            <a:r>
              <a:rPr lang="en-US" dirty="0" err="1" smtClean="0">
                <a:solidFill>
                  <a:srgbClr val="FF0000"/>
                </a:solidFill>
              </a:rPr>
              <a:t>geral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14800" y="1752600"/>
            <a:ext cx="5791200" cy="4648200"/>
          </a:xfrm>
        </p:spPr>
        <p:txBody>
          <a:bodyPr>
            <a:normAutofit/>
          </a:bodyPr>
          <a:lstStyle/>
          <a:p>
            <a:r>
              <a:rPr lang="pt-BR" sz="2800" smtClean="0"/>
              <a:t>Os erros de modelagem sempre vão existir</a:t>
            </a:r>
          </a:p>
          <a:p>
            <a:pPr lvl="1"/>
            <a:r>
              <a:rPr lang="pt-BR" sz="2400" smtClean="0"/>
              <a:t>Podem existir outras variáveis independentes (ou preditoras ou explanatórias) que não estão sendo consideradas</a:t>
            </a:r>
          </a:p>
          <a:p>
            <a:pPr lvl="1"/>
            <a:r>
              <a:rPr lang="pt-BR" sz="2400" smtClean="0"/>
              <a:t>Por causa dos erros randômicos</a:t>
            </a:r>
          </a:p>
          <a:p>
            <a:pPr lvl="1"/>
            <a:r>
              <a:rPr lang="pt-BR" sz="2400" smtClean="0"/>
              <a:t>O fenômeno estudado pode apresentar comportamento estocástico</a:t>
            </a:r>
          </a:p>
          <a:p>
            <a:pPr lvl="1"/>
            <a:r>
              <a:rPr lang="pt-BR" sz="2400" smtClean="0"/>
              <a:t>Etc.</a:t>
            </a:r>
            <a:endParaRPr lang="pt-BR" sz="240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406900" y="6356353"/>
            <a:ext cx="3136900" cy="365125"/>
          </a:xfrm>
        </p:spPr>
        <p:txBody>
          <a:bodyPr/>
          <a:lstStyle/>
          <a:p>
            <a:r>
              <a:rPr lang="pt-BR" dirty="0" smtClean="0"/>
              <a:t>Raquel Lopes - UFCG/</a:t>
            </a:r>
            <a:r>
              <a:rPr lang="pt-BR" dirty="0" err="1" smtClean="0"/>
              <a:t>Copin</a:t>
            </a:r>
            <a:r>
              <a:rPr lang="pt-BR" dirty="0" smtClean="0"/>
              <a:t> - 2011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8" name="Picture 7" descr="Screen Shot 2012-04-18 at 5.10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5"/>
            <a:ext cx="391719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Construímos modelos de regressão tentando minimizar a distância vertical entre os dados medidos e a linha/curva do modelo</a:t>
            </a:r>
          </a:p>
          <a:p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Ao comprimento destas distâncias chamamos resíduos, erros de modelagem ou simplesmente erros</a:t>
            </a:r>
          </a:p>
          <a:p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Os erros positivos e negativos se cancelam </a:t>
            </a:r>
            <a:r>
              <a:rPr lang="pt-BR" altLang="zh-CN" sz="2800" smtClean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 zero erro total </a:t>
            </a:r>
            <a:r>
              <a:rPr lang="pt-BR" altLang="zh-CN" sz="2800" smtClean="0">
                <a:ea typeface="Arial Unicode MS" pitchFamily="34" charset="-128"/>
                <a:cs typeface="Arial Unicode MS" pitchFamily="34" charset="-128"/>
                <a:sym typeface="Wingdings"/>
              </a:rPr>
              <a:t> soma zero</a:t>
            </a:r>
            <a:endParaRPr lang="pt-BR" altLang="zh-CN" sz="2800" smtClean="0">
              <a:ea typeface="Arial Unicode MS" pitchFamily="34" charset="-128"/>
              <a:cs typeface="Arial Unicode MS" pitchFamily="34" charset="-128"/>
              <a:sym typeface="Wingdings" pitchFamily="2" charset="2"/>
            </a:endParaRPr>
          </a:p>
          <a:p>
            <a:pPr lvl="1"/>
            <a:r>
              <a:rPr lang="pt-BR" altLang="zh-CN" sz="2400" smtClean="0">
                <a:ea typeface="Arial Unicode MS" pitchFamily="34" charset="-128"/>
                <a:cs typeface="Arial Unicode MS" pitchFamily="34" charset="-128"/>
              </a:rPr>
              <a:t>Muitas linhas/curvas podem satisfazer o critério</a:t>
            </a:r>
          </a:p>
          <a:p>
            <a:pPr lvl="1"/>
            <a:r>
              <a:rPr lang="pt-BR" altLang="zh-CN" sz="2400" smtClean="0">
                <a:ea typeface="Arial Unicode MS" pitchFamily="34" charset="-128"/>
                <a:cs typeface="Arial Unicode MS" pitchFamily="34" charset="-128"/>
              </a:rPr>
              <a:t>Qual a que melhor se adequa?</a:t>
            </a:r>
          </a:p>
          <a:p>
            <a:endParaRPr lang="pt-BR" sz="280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um </a:t>
            </a:r>
            <a:r>
              <a:rPr lang="en-US" dirty="0" err="1" smtClean="0"/>
              <a:t>modelo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Minimizar a soma dos quadrados dos erros </a:t>
            </a:r>
            <a:r>
              <a:rPr lang="pt-BR" sz="2800" dirty="0" smtClean="0">
                <a:sym typeface="Wingdings" pitchFamily="2" charset="2"/>
              </a:rPr>
              <a:t> método dos mínimos quadrados</a:t>
            </a:r>
          </a:p>
          <a:p>
            <a:pPr lvl="1"/>
            <a:r>
              <a:rPr lang="pt-BR" sz="2400" dirty="0" smtClean="0">
                <a:sym typeface="Wingdings" pitchFamily="2" charset="2"/>
              </a:rPr>
              <a:t>Usado para definir o melhor modelo!</a:t>
            </a:r>
          </a:p>
          <a:p>
            <a:r>
              <a:rPr lang="pt-BR" sz="2800" dirty="0" smtClean="0">
                <a:sym typeface="Wingdings" pitchFamily="2" charset="2"/>
              </a:rPr>
              <a:t>Modelo linear simples:</a:t>
            </a:r>
          </a:p>
          <a:p>
            <a:endParaRPr lang="pt-BR" sz="2800" dirty="0" smtClean="0">
              <a:sym typeface="Wingdings" pitchFamily="2" charset="2"/>
            </a:endParaRPr>
          </a:p>
          <a:p>
            <a:endParaRPr lang="pt-BR" sz="2800" dirty="0" smtClean="0">
              <a:sym typeface="Wingdings" pitchFamily="2" charset="2"/>
            </a:endParaRPr>
          </a:p>
          <a:p>
            <a:pPr lvl="1"/>
            <a:r>
              <a:rPr lang="pt-BR" sz="2400" dirty="0" smtClean="0"/>
              <a:t>“b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” e “b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” são parâmetros da regressão a serem determinados a partir dos dados disponíveis</a:t>
            </a:r>
          </a:p>
          <a:p>
            <a:pPr lvl="1"/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   é a resposta prevista quando a variável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preditora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é </a:t>
            </a:r>
            <a:r>
              <a:rPr lang="pt-BR" altLang="zh-CN" sz="2400" i="1" dirty="0" smtClean="0">
                <a:ea typeface="Arial Unicode MS" pitchFamily="34" charset="-128"/>
                <a:cs typeface="Arial Unicode MS" pitchFamily="34" charset="-128"/>
              </a:rPr>
              <a:t>x</a:t>
            </a:r>
            <a:endParaRPr lang="pt-BR" sz="240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15</a:t>
            </a:fld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3810000" y="3505200"/>
          <a:ext cx="19288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0" name="Equation" r:id="rId3" imgW="850680" imgH="241200" progId="Equation.3">
                  <p:embed/>
                </p:oleObj>
              </mc:Choice>
              <mc:Fallback>
                <p:oleObj name="Equation" r:id="rId3" imgW="8506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05200"/>
                        <a:ext cx="1928812" cy="54768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1267264" y="5322178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1" name="Equation" r:id="rId5" imgW="152280" imgH="241200" progId="Equation.3">
                  <p:embed/>
                </p:oleObj>
              </mc:Choice>
              <mc:Fallback>
                <p:oleObj name="Equation" r:id="rId5" imgW="1522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264" y="5322178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Detalhes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deste</a:t>
            </a:r>
            <a:r>
              <a:rPr lang="en-US" dirty="0" smtClean="0">
                <a:solidFill>
                  <a:schemeClr val="accent6"/>
                </a:solidFill>
              </a:rPr>
              <a:t> “</a:t>
            </a:r>
            <a:r>
              <a:rPr lang="en-US" dirty="0" err="1" smtClean="0">
                <a:solidFill>
                  <a:schemeClr val="accent6"/>
                </a:solidFill>
              </a:rPr>
              <a:t>bom</a:t>
            </a:r>
            <a:r>
              <a:rPr lang="en-US" dirty="0" smtClean="0">
                <a:solidFill>
                  <a:schemeClr val="accent6"/>
                </a:solidFill>
              </a:rPr>
              <a:t>” </a:t>
            </a:r>
            <a:r>
              <a:rPr lang="en-US" dirty="0" err="1" smtClean="0">
                <a:solidFill>
                  <a:schemeClr val="accent6"/>
                </a:solidFill>
              </a:rPr>
              <a:t>modelo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47800"/>
            <a:ext cx="6248400" cy="500700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Dados </a:t>
            </a:r>
            <a:r>
              <a:rPr lang="pt-BR" altLang="zh-CN" sz="2800" i="1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 pares de observações {(</a:t>
            </a:r>
            <a:r>
              <a:rPr lang="pt-BR" altLang="zh-CN" sz="2800" i="1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800" i="1" baseline="-2500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800" i="1" smtClean="0">
                <a:ea typeface="Arial Unicode MS" pitchFamily="34" charset="-128"/>
                <a:cs typeface="Arial Unicode MS" pitchFamily="34" charset="-128"/>
              </a:rPr>
              <a:t>, y</a:t>
            </a:r>
            <a:r>
              <a:rPr lang="pt-BR" altLang="zh-CN" sz="2800" i="1" baseline="-2500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), …,  (</a:t>
            </a:r>
            <a:r>
              <a:rPr lang="pt-BR" altLang="zh-CN" sz="2800" i="1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800" i="1" baseline="-25000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altLang="zh-CN" sz="2800" i="1" smtClean="0">
                <a:ea typeface="Arial Unicode MS" pitchFamily="34" charset="-128"/>
                <a:cs typeface="Arial Unicode MS" pitchFamily="34" charset="-128"/>
              </a:rPr>
              <a:t>, y</a:t>
            </a:r>
            <a:r>
              <a:rPr lang="pt-BR" altLang="zh-CN" sz="2800" i="1" baseline="-25000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)}, A resposta estimada para a i</a:t>
            </a:r>
            <a:r>
              <a:rPr lang="pt-BR" altLang="zh-CN" sz="2800" baseline="30000" smtClean="0">
                <a:ea typeface="Arial Unicode MS" pitchFamily="34" charset="-128"/>
                <a:cs typeface="Arial Unicode MS" pitchFamily="34" charset="-128"/>
              </a:rPr>
              <a:t>ésima </a:t>
            </a:r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observação é:</a:t>
            </a:r>
          </a:p>
          <a:p>
            <a:pPr algn="r">
              <a:lnSpc>
                <a:spcPct val="90000"/>
              </a:lnSpc>
            </a:pPr>
            <a:endParaRPr lang="pt-BR" altLang="zh-CN" sz="1100" smtClean="0">
              <a:ea typeface="Arial Unicode MS" pitchFamily="34" charset="-128"/>
              <a:cs typeface="Arial Unicode MS" pitchFamily="34" charset="-128"/>
            </a:endParaRPr>
          </a:p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O erro é: </a:t>
            </a:r>
          </a:p>
          <a:p>
            <a:pPr>
              <a:spcBef>
                <a:spcPts val="1200"/>
              </a:spcBef>
            </a:pPr>
            <a:r>
              <a:rPr lang="pt-BR" sz="2800" smtClean="0"/>
              <a:t>O melhor modelo é aquele que tem parâmetros de regressão que minimizam a soma dos erros ao quadrado (SSE):</a:t>
            </a:r>
          </a:p>
          <a:p>
            <a:pPr>
              <a:spcBef>
                <a:spcPts val="1200"/>
              </a:spcBef>
            </a:pPr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Sujeito à restrição que o erro </a:t>
            </a:r>
            <a:b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smtClean="0">
                <a:ea typeface="Arial Unicode MS" pitchFamily="34" charset="-128"/>
                <a:cs typeface="Arial Unicode MS" pitchFamily="34" charset="-128"/>
              </a:rPr>
              <a:t>médio seja zero:</a:t>
            </a: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16</a:t>
            </a:fld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876755"/>
              </p:ext>
            </p:extLst>
          </p:nvPr>
        </p:nvGraphicFramePr>
        <p:xfrm>
          <a:off x="6705600" y="1752600"/>
          <a:ext cx="1985784" cy="51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0" name="Equation" r:id="rId3" imgW="927000" imgH="241200" progId="Equation.3">
                  <p:embed/>
                </p:oleObj>
              </mc:Choice>
              <mc:Fallback>
                <p:oleObj name="Equation" r:id="rId3" imgW="9270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752600"/>
                        <a:ext cx="1985784" cy="516825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62814"/>
              </p:ext>
            </p:extLst>
          </p:nvPr>
        </p:nvGraphicFramePr>
        <p:xfrm>
          <a:off x="6705600" y="2895600"/>
          <a:ext cx="1752600" cy="52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1" name="Equation" r:id="rId5" imgW="799920" imgH="241200" progId="Equation.3">
                  <p:embed/>
                </p:oleObj>
              </mc:Choice>
              <mc:Fallback>
                <p:oleObj name="Equation" r:id="rId5" imgW="7999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1752600" cy="528562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69047"/>
              </p:ext>
            </p:extLst>
          </p:nvPr>
        </p:nvGraphicFramePr>
        <p:xfrm>
          <a:off x="5257800" y="4038600"/>
          <a:ext cx="3962400" cy="102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2" name="Equation" r:id="rId7" imgW="1815840" imgH="469800" progId="Equation.3">
                  <p:embed/>
                </p:oleObj>
              </mc:Choice>
              <mc:Fallback>
                <p:oleObj name="Equation" r:id="rId7" imgW="181584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38600"/>
                        <a:ext cx="3962400" cy="1025495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00493"/>
              </p:ext>
            </p:extLst>
          </p:nvPr>
        </p:nvGraphicFramePr>
        <p:xfrm>
          <a:off x="5257800" y="5410200"/>
          <a:ext cx="42989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3" name="Equation" r:id="rId9" imgW="2019240" imgH="444240" progId="Equation.3">
                  <p:embed/>
                </p:oleObj>
              </mc:Choice>
              <mc:Fallback>
                <p:oleObj name="Equation" r:id="rId9" imgW="201924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4298950" cy="946150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Como estimar os parâmetros?</a:t>
            </a:r>
            <a:endParaRPr lang="pt-BR" altLang="zh-CN" dirty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89544" name="Rectangle 8"/>
          <p:cNvSpPr>
            <a:spLocks noGrp="1" noChangeArrowheads="1"/>
          </p:cNvSpPr>
          <p:nvPr>
            <p:ph idx="1"/>
          </p:nvPr>
        </p:nvSpPr>
        <p:spPr>
          <a:xfrm>
            <a:off x="495300" y="1524000"/>
            <a:ext cx="8915400" cy="4930808"/>
          </a:xfrm>
        </p:spPr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Os parâmetros de regressão que minimizam a variância dos erros são (Ver prova em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Jain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):</a:t>
            </a:r>
          </a:p>
          <a:p>
            <a:pPr>
              <a:buNone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                                         e</a:t>
            </a:r>
          </a:p>
          <a:p>
            <a:pPr>
              <a:buNone/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Onde:</a:t>
            </a: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1089546" name="Picture 10" descr="D:\POWERPNT\9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2605779"/>
            <a:ext cx="2141220" cy="3660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89552" name="Picture 16" descr="D:\powerpnt\9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2590800"/>
            <a:ext cx="2667000" cy="7632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89551" name="Picture 15" descr="D:\POWERPNT\97\TP_tmp.b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4114800"/>
            <a:ext cx="5137415" cy="20854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1" y="1752600"/>
            <a:ext cx="4038600" cy="403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Exemplo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bobo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em</a:t>
            </a:r>
            <a:r>
              <a:rPr lang="en-US" dirty="0" smtClean="0">
                <a:solidFill>
                  <a:schemeClr val="accent4"/>
                </a:solidFill>
              </a:rPr>
              <a:t> 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x=c(1,2,3,4,5,6,7,8,9,10)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y=c(2,4,6,8,10,12,14,16,18,20)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y~x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lm(y ~ x)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(Intercept)            x 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2.247e-15    2.000e+00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54700" y="6356351"/>
            <a:ext cx="3136900" cy="365125"/>
          </a:xfrm>
        </p:spPr>
        <p:txBody>
          <a:bodyPr/>
          <a:lstStyle/>
          <a:p>
            <a:r>
              <a:rPr lang="pt-BR" dirty="0" smtClean="0"/>
              <a:t>Raquel Lopes - UFCG/</a:t>
            </a:r>
            <a:r>
              <a:rPr lang="pt-BR" dirty="0" err="1" smtClean="0"/>
              <a:t>Copin</a:t>
            </a:r>
            <a:r>
              <a:rPr lang="pt-BR" dirty="0" smtClean="0"/>
              <a:t> - 2011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Texto explicativo retangular 6"/>
          <p:cNvSpPr/>
          <p:nvPr/>
        </p:nvSpPr>
        <p:spPr>
          <a:xfrm>
            <a:off x="685800" y="5791200"/>
            <a:ext cx="1295400" cy="838200"/>
          </a:xfrm>
          <a:prstGeom prst="wedgeRectCallout">
            <a:avLst>
              <a:gd name="adj1" fmla="val 10659"/>
              <a:gd name="adj2" fmla="val -13386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b</a:t>
            </a:r>
            <a:r>
              <a:rPr lang="en-US" sz="2800" b="1" baseline="-2500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0</a:t>
            </a:r>
            <a:endParaRPr lang="en-US" sz="2800" b="1" baseline="-25000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3581400" y="5791200"/>
            <a:ext cx="1295400" cy="838200"/>
          </a:xfrm>
          <a:prstGeom prst="wedgeRectCallout">
            <a:avLst>
              <a:gd name="adj1" fmla="val -19747"/>
              <a:gd name="adj2" fmla="val -13554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b</a:t>
            </a:r>
            <a:r>
              <a:rPr lang="en-US" sz="2800" b="1" baseline="-2500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1</a:t>
            </a:r>
            <a:endParaRPr lang="en-US" sz="2800" b="1" baseline="-25000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Exemplo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90568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285860"/>
            <a:ext cx="9525000" cy="5343540"/>
          </a:xfrm>
        </p:spPr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 número de operações de IO de disco e tempo de CPU de 7 programas foram medidos: (14, 2), (16, 5), (27, 7), (42, 9), (39, 10), (50, 13),  (83, 20)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Para esses dados: </a:t>
            </a:r>
            <a:r>
              <a:rPr lang="pt-BR" altLang="zh-CN" sz="2800" i="1" dirty="0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=7, 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2800" i="1" dirty="0" err="1" smtClean="0">
                <a:ea typeface="Arial Unicode MS" pitchFamily="34" charset="-128"/>
                <a:cs typeface="Arial Unicode MS" pitchFamily="34" charset="-128"/>
              </a:rPr>
              <a:t>xy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=3375, 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2800" i="1" dirty="0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=271, 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S </a:t>
            </a:r>
            <a:r>
              <a:rPr lang="pt-BR" altLang="zh-CN" sz="2800" i="1" dirty="0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800" baseline="30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=13855,  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2800" i="1" dirty="0" smtClean="0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=66, 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2800" i="1" dirty="0" smtClean="0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pt-BR" altLang="zh-CN" sz="2800" baseline="30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=828,    = 38.71,    = 9.43. Portanto,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 modelo linear é: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solidFill>
                  <a:srgbClr val="FF0066"/>
                </a:solidFill>
                <a:ea typeface="Arial Unicode MS" pitchFamily="34" charset="-128"/>
                <a:cs typeface="Arial Unicode MS" pitchFamily="34" charset="-128"/>
              </a:rPr>
              <a:t>tempo de CPU = -0.0083 + 0.2438 . (N</a:t>
            </a:r>
            <a:r>
              <a:rPr lang="pt-BR" altLang="zh-CN" sz="2800" b="1" baseline="30000" dirty="0" smtClean="0">
                <a:solidFill>
                  <a:srgbClr val="FF0066"/>
                </a:solidFill>
                <a:ea typeface="Arial Unicode MS" pitchFamily="34" charset="-128"/>
                <a:cs typeface="Arial Unicode MS" pitchFamily="34" charset="-128"/>
              </a:rPr>
              <a:t>o</a:t>
            </a:r>
            <a:r>
              <a:rPr lang="pt-BR" altLang="zh-CN" sz="2800" b="1" dirty="0" smtClean="0">
                <a:solidFill>
                  <a:srgbClr val="FF0066"/>
                </a:solidFill>
                <a:ea typeface="Arial Unicode MS" pitchFamily="34" charset="-128"/>
                <a:cs typeface="Arial Unicode MS" pitchFamily="34" charset="-128"/>
              </a:rPr>
              <a:t> de op. de IO)</a:t>
            </a:r>
            <a:endParaRPr lang="pt-BR" altLang="zh-CN" sz="2000" b="1" dirty="0" smtClean="0">
              <a:solidFill>
                <a:srgbClr val="FF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1090564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3200400"/>
            <a:ext cx="247650" cy="266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90565" name="Picture 5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4418" y="3162300"/>
            <a:ext cx="24765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90566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3779837"/>
            <a:ext cx="8624756" cy="1173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dados </a:t>
            </a:r>
            <a:r>
              <a:rPr lang="en-US" dirty="0" err="1" smtClean="0"/>
              <a:t>normais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relacionam</a:t>
            </a:r>
            <a:r>
              <a:rPr lang="en-US" dirty="0" smtClean="0"/>
              <a:t> </a:t>
            </a:r>
            <a:r>
              <a:rPr lang="en-US" dirty="0" err="1" smtClean="0"/>
              <a:t>linearmente</a:t>
            </a:r>
            <a:endParaRPr lang="en-US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896599"/>
              </p:ext>
            </p:extLst>
          </p:nvPr>
        </p:nvGraphicFramePr>
        <p:xfrm>
          <a:off x="76200" y="1371600"/>
          <a:ext cx="10439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Exemplo</a:t>
            </a:r>
            <a:r>
              <a:rPr lang="en-US" dirty="0" smtClean="0">
                <a:solidFill>
                  <a:schemeClr val="accent3"/>
                </a:solidFill>
              </a:rPr>
              <a:t> (</a:t>
            </a:r>
            <a:r>
              <a:rPr lang="en-US" dirty="0" err="1" smtClean="0">
                <a:solidFill>
                  <a:schemeClr val="accent3"/>
                </a:solidFill>
              </a:rPr>
              <a:t>representação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gráfica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4" name="Picture 6" descr="D:\perf\fignew\png\chp_14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1295400"/>
            <a:ext cx="5681323" cy="502920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7696200" y="20574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From Raj Jain slides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Exemplo (Cont.)</a:t>
            </a:r>
            <a:endParaRPr lang="pt-BR" altLang="zh-CN" dirty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93638" name="Rectangle 6"/>
          <p:cNvSpPr>
            <a:spLocks noGrp="1" noChangeArrowheads="1"/>
          </p:cNvSpPr>
          <p:nvPr>
            <p:ph idx="1"/>
          </p:nvPr>
        </p:nvSpPr>
        <p:spPr>
          <a:xfrm>
            <a:off x="495300" y="1524000"/>
            <a:ext cx="8915400" cy="4800600"/>
          </a:xfrm>
        </p:spPr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5,869 é a mínima soma do quadrado dos erros possível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1093636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09855"/>
            <a:ext cx="9547826" cy="3738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7696200" y="20574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From Raj Jain slides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12944"/>
            <a:ext cx="4724400" cy="471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Em</a:t>
            </a:r>
            <a:r>
              <a:rPr lang="en-US" dirty="0" smtClean="0">
                <a:solidFill>
                  <a:schemeClr val="accent1"/>
                </a:solidFill>
              </a:rPr>
              <a:t> R: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914401"/>
            <a:ext cx="9105900" cy="52117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x=c(14, 16, 27, 42, 39, 50, 83)</a:t>
            </a:r>
          </a:p>
          <a:p>
            <a:pPr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y=c(2, 5, 7, 9, 10, 13, 20)</a:t>
            </a:r>
          </a:p>
          <a:p>
            <a:pPr>
              <a:buNone/>
            </a:pP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plot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(x,y)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# linha de regressão</a:t>
            </a:r>
          </a:p>
          <a:p>
            <a:pPr>
              <a:buNone/>
            </a:pP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abline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lm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(y ~ x))</a:t>
            </a:r>
            <a:endParaRPr lang="es-E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lm(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y~x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lm(formula = y ~ x)</a:t>
            </a:r>
          </a:p>
          <a:p>
            <a:pPr>
              <a:buNone/>
            </a:pPr>
            <a:endParaRPr lang="es-E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s-E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s-E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s-E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           x  </a:t>
            </a:r>
          </a:p>
          <a:p>
            <a:pPr>
              <a:buNone/>
            </a:pPr>
            <a:r>
              <a:rPr lang="es-E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-0.008282     0.243756 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Qualidade</a:t>
            </a:r>
            <a:r>
              <a:rPr lang="en-US" dirty="0" smtClean="0">
                <a:solidFill>
                  <a:schemeClr val="tx2"/>
                </a:solidFill>
              </a:rPr>
              <a:t> do </a:t>
            </a:r>
            <a:r>
              <a:rPr lang="en-US" dirty="0" err="1" smtClean="0">
                <a:solidFill>
                  <a:schemeClr val="tx2"/>
                </a:solidFill>
              </a:rPr>
              <a:t>modelo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5029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Já</a:t>
            </a:r>
            <a:r>
              <a:rPr lang="en-US" sz="2800" dirty="0" smtClean="0"/>
              <a:t> </a:t>
            </a:r>
            <a:r>
              <a:rPr lang="en-US" sz="2800" dirty="0" err="1" smtClean="0"/>
              <a:t>temos</a:t>
            </a:r>
            <a:r>
              <a:rPr lang="en-US" sz="2800" dirty="0" smtClean="0"/>
              <a:t> um </a:t>
            </a:r>
            <a:r>
              <a:rPr lang="en-US" sz="2800" dirty="0" err="1" smtClean="0"/>
              <a:t>modelo</a:t>
            </a:r>
            <a:r>
              <a:rPr lang="en-US" sz="2800" dirty="0" smtClean="0"/>
              <a:t>: y = 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x+b</a:t>
            </a:r>
            <a:r>
              <a:rPr lang="en-US" sz="2800" baseline="-25000" dirty="0" smtClean="0"/>
              <a:t>0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Quão</a:t>
            </a:r>
            <a:r>
              <a:rPr lang="en-US" sz="2800" dirty="0" smtClean="0"/>
              <a:t> </a:t>
            </a:r>
            <a:r>
              <a:rPr lang="en-US" sz="2800" dirty="0" err="1" smtClean="0"/>
              <a:t>bom</a:t>
            </a:r>
            <a:r>
              <a:rPr lang="en-US" sz="2800" dirty="0" smtClean="0"/>
              <a:t> é o </a:t>
            </a:r>
            <a:r>
              <a:rPr lang="en-US" sz="2800" dirty="0" err="1" smtClean="0"/>
              <a:t>modelo</a:t>
            </a:r>
            <a:r>
              <a:rPr lang="en-US" sz="2800" dirty="0" smtClean="0"/>
              <a:t>? </a:t>
            </a:r>
            <a:r>
              <a:rPr lang="en-US" sz="2800" dirty="0" err="1" smtClean="0"/>
              <a:t>Quanto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 de Y de </a:t>
            </a:r>
            <a:r>
              <a:rPr lang="en-US" sz="2800" dirty="0" err="1" smtClean="0"/>
              <a:t>fato</a:t>
            </a:r>
            <a:r>
              <a:rPr lang="en-US" sz="2800" dirty="0" smtClean="0"/>
              <a:t> </a:t>
            </a:r>
            <a:r>
              <a:rPr lang="en-US" sz="2800" dirty="0" err="1" smtClean="0"/>
              <a:t>está</a:t>
            </a:r>
            <a:r>
              <a:rPr lang="en-US" sz="2800" dirty="0" smtClean="0"/>
              <a:t> </a:t>
            </a:r>
            <a:r>
              <a:rPr lang="en-US" sz="2800" dirty="0" err="1" smtClean="0"/>
              <a:t>sendo</a:t>
            </a:r>
            <a:r>
              <a:rPr lang="en-US" sz="2800" dirty="0" smtClean="0"/>
              <a:t> </a:t>
            </a:r>
            <a:r>
              <a:rPr lang="en-US" sz="2800" dirty="0" err="1" smtClean="0"/>
              <a:t>explicada</a:t>
            </a:r>
            <a:r>
              <a:rPr lang="en-US" sz="2800" dirty="0" smtClean="0"/>
              <a:t> </a:t>
            </a:r>
            <a:r>
              <a:rPr lang="en-US" sz="2800" dirty="0" err="1" smtClean="0"/>
              <a:t>pela</a:t>
            </a:r>
            <a:r>
              <a:rPr lang="en-US" sz="2800" dirty="0" smtClean="0"/>
              <a:t>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 de X?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Quanto</a:t>
            </a:r>
            <a:r>
              <a:rPr lang="en-US" sz="2800" dirty="0" smtClean="0"/>
              <a:t> da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 total de Y </a:t>
            </a:r>
            <a:r>
              <a:rPr lang="en-US" sz="2800" dirty="0" err="1" smtClean="0"/>
              <a:t>está</a:t>
            </a:r>
            <a:r>
              <a:rPr lang="en-US" sz="2800" dirty="0" smtClean="0"/>
              <a:t> </a:t>
            </a:r>
            <a:r>
              <a:rPr lang="en-US" sz="2800" dirty="0" err="1" smtClean="0"/>
              <a:t>sendo</a:t>
            </a:r>
            <a:r>
              <a:rPr lang="en-US" sz="2800" dirty="0" smtClean="0"/>
              <a:t> </a:t>
            </a:r>
            <a:r>
              <a:rPr lang="en-US" sz="2800" dirty="0" err="1" smtClean="0"/>
              <a:t>devido</a:t>
            </a:r>
            <a:r>
              <a:rPr lang="en-US" sz="2800" dirty="0" smtClean="0"/>
              <a:t> a </a:t>
            </a:r>
            <a:r>
              <a:rPr lang="en-US" sz="2800" dirty="0" err="1" smtClean="0"/>
              <a:t>erros</a:t>
            </a:r>
            <a:r>
              <a:rPr lang="en-US" sz="2800" dirty="0" smtClean="0"/>
              <a:t> </a:t>
            </a:r>
            <a:r>
              <a:rPr lang="en-US" sz="2800" dirty="0" err="1" smtClean="0"/>
              <a:t>randômicos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sistemáticos</a:t>
            </a:r>
            <a:r>
              <a:rPr lang="en-US" sz="2800" dirty="0" smtClean="0"/>
              <a:t> e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devido</a:t>
            </a:r>
            <a:r>
              <a:rPr lang="en-US" sz="2800" dirty="0" smtClean="0"/>
              <a:t> à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 de X?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Alocação</a:t>
            </a:r>
            <a:r>
              <a:rPr lang="en-US" sz="2800" dirty="0" smtClean="0"/>
              <a:t> da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…</a:t>
            </a:r>
          </a:p>
          <a:p>
            <a:pPr lvl="1"/>
            <a:r>
              <a:rPr lang="en-US" sz="2400" dirty="0" err="1" smtClean="0"/>
              <a:t>Algo</a:t>
            </a:r>
            <a:r>
              <a:rPr lang="en-US" sz="2400" dirty="0" smtClean="0"/>
              <a:t> </a:t>
            </a:r>
            <a:r>
              <a:rPr lang="en-US" sz="2400" dirty="0" err="1" smtClean="0"/>
              <a:t>semelhante</a:t>
            </a:r>
            <a:r>
              <a:rPr lang="en-US" sz="2400" dirty="0" smtClean="0"/>
              <a:t> a ANOVA (</a:t>
            </a:r>
            <a:r>
              <a:rPr lang="en-US" sz="2400" i="1" dirty="0" err="1" smtClean="0"/>
              <a:t>oneway</a:t>
            </a:r>
            <a:r>
              <a:rPr lang="en-US" sz="2400" dirty="0" smtClean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75057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Alocação</a:t>
            </a:r>
            <a:r>
              <a:rPr lang="en-US" dirty="0" smtClean="0">
                <a:solidFill>
                  <a:schemeClr val="accent6"/>
                </a:solidFill>
              </a:rPr>
              <a:t> de </a:t>
            </a:r>
            <a:r>
              <a:rPr lang="en-US" dirty="0" err="1" smtClean="0">
                <a:solidFill>
                  <a:schemeClr val="accent6"/>
                </a:solidFill>
              </a:rPr>
              <a:t>variação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752600"/>
            <a:ext cx="9105900" cy="470220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 smtClean="0"/>
              <a:t>A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 de y é dada </a:t>
            </a:r>
            <a:r>
              <a:rPr lang="en-US" sz="2800" dirty="0" err="1" smtClean="0"/>
              <a:t>por</a:t>
            </a:r>
            <a:r>
              <a:rPr lang="en-US" sz="2800" dirty="0" smtClean="0"/>
              <a:t> (soma dos </a:t>
            </a:r>
            <a:r>
              <a:rPr lang="en-US" sz="2800" dirty="0" err="1" smtClean="0"/>
              <a:t>quadrados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 total de y) :</a:t>
            </a:r>
          </a:p>
          <a:p>
            <a:endParaRPr lang="en-US" sz="2800" dirty="0" smtClean="0"/>
          </a:p>
          <a:p>
            <a:pPr>
              <a:spcAft>
                <a:spcPts val="1800"/>
              </a:spcAft>
            </a:pPr>
            <a:r>
              <a:rPr lang="en-US" sz="2800" dirty="0" smtClean="0"/>
              <a:t>A </a:t>
            </a:r>
            <a:r>
              <a:rPr lang="en-US" sz="2800" dirty="0" err="1" smtClean="0"/>
              <a:t>variação</a:t>
            </a:r>
            <a:r>
              <a:rPr lang="en-US" sz="2800" dirty="0" smtClean="0"/>
              <a:t> de Y </a:t>
            </a:r>
            <a:r>
              <a:rPr lang="en-US" sz="2800" dirty="0" err="1" smtClean="0"/>
              <a:t>explicada</a:t>
            </a:r>
            <a:r>
              <a:rPr lang="en-US" sz="2800" dirty="0" smtClean="0"/>
              <a:t> </a:t>
            </a:r>
            <a:r>
              <a:rPr lang="en-US" sz="2800" dirty="0" err="1" smtClean="0"/>
              <a:t>pela</a:t>
            </a:r>
            <a:r>
              <a:rPr lang="en-US" sz="2800" dirty="0" smtClean="0"/>
              <a:t> </a:t>
            </a:r>
            <a:r>
              <a:rPr lang="en-US" sz="2800" dirty="0" err="1" smtClean="0"/>
              <a:t>regressão</a:t>
            </a:r>
            <a:r>
              <a:rPr lang="en-US" sz="2800" dirty="0" smtClean="0"/>
              <a:t> é:</a:t>
            </a:r>
          </a:p>
          <a:p>
            <a:endParaRPr lang="en-US" sz="2800" dirty="0" smtClean="0"/>
          </a:p>
          <a:p>
            <a:r>
              <a:rPr lang="en-US" sz="2800" dirty="0" smtClean="0"/>
              <a:t>A soma dos </a:t>
            </a:r>
            <a:r>
              <a:rPr lang="en-US" sz="2800" dirty="0" err="1" smtClean="0"/>
              <a:t>quadrados</a:t>
            </a:r>
            <a:r>
              <a:rPr lang="en-US" sz="2800" dirty="0" smtClean="0"/>
              <a:t> dos </a:t>
            </a:r>
            <a:r>
              <a:rPr lang="en-US" sz="2800" dirty="0" err="1" smtClean="0"/>
              <a:t>erros</a:t>
            </a:r>
            <a:r>
              <a:rPr lang="en-US" sz="2800" dirty="0" smtClean="0"/>
              <a:t> de </a:t>
            </a:r>
            <a:r>
              <a:rPr lang="en-US" sz="2800" dirty="0" err="1" smtClean="0"/>
              <a:t>modelagem</a:t>
            </a:r>
            <a:r>
              <a:rPr lang="en-US" sz="2800" dirty="0" smtClean="0"/>
              <a:t> é:</a:t>
            </a:r>
            <a:endParaRPr lang="en-US" sz="280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24</a:t>
            </a:fld>
            <a:endParaRPr lang="pt-BR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2514600" y="2625725"/>
          <a:ext cx="43402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80" name="Equation" r:id="rId3" imgW="2273040" imgH="380880" progId="Equation.3">
                  <p:embed/>
                </p:oleObj>
              </mc:Choice>
              <mc:Fallback>
                <p:oleObj name="Equation" r:id="rId3" imgW="2273040" imgH="38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25725"/>
                        <a:ext cx="434022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3124200" y="3962400"/>
          <a:ext cx="2490839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81" name="Equation" r:id="rId5" imgW="1307880" imgH="380880" progId="Equation.3">
                  <p:embed/>
                </p:oleObj>
              </mc:Choice>
              <mc:Fallback>
                <p:oleObj name="Equation" r:id="rId5" imgW="1307880" imgH="380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2490839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3124200" y="5252157"/>
          <a:ext cx="2667000" cy="69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82" name="Equation" r:id="rId7" imgW="1371600" imgH="355320" progId="Equation.3">
                  <p:embed/>
                </p:oleObj>
              </mc:Choice>
              <mc:Fallback>
                <p:oleObj name="Equation" r:id="rId7" imgW="1371600" imgH="35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52157"/>
                        <a:ext cx="2667000" cy="691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87460"/>
              </p:ext>
            </p:extLst>
          </p:nvPr>
        </p:nvGraphicFramePr>
        <p:xfrm>
          <a:off x="7391400" y="609600"/>
          <a:ext cx="204937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83" name="Equation" r:id="rId9" imgW="927000" imgH="241200" progId="Equation.3">
                  <p:embed/>
                </p:oleObj>
              </mc:Choice>
              <mc:Fallback>
                <p:oleObj name="Equation" r:id="rId9" imgW="9270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609600"/>
                        <a:ext cx="2049379" cy="533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57150" cmpd="thickThin"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Alocação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da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variação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930808"/>
          </a:xfrm>
        </p:spPr>
        <p:txBody>
          <a:bodyPr>
            <a:normAutofit/>
          </a:bodyPr>
          <a:lstStyle/>
          <a:p>
            <a:r>
              <a:rPr lang="pt-BR" sz="2800" smtClean="0"/>
              <a:t>Dividimos a variação total em duas partes</a:t>
            </a:r>
          </a:p>
          <a:p>
            <a:pPr lvl="1"/>
            <a:r>
              <a:rPr lang="pt-BR" sz="2400" smtClean="0"/>
              <a:t>A parte não explicada pela regressão (SSE)</a:t>
            </a:r>
          </a:p>
          <a:p>
            <a:pPr lvl="1"/>
            <a:r>
              <a:rPr lang="pt-BR" sz="2400" smtClean="0"/>
              <a:t>A parte explicada pela regressão (SSR)</a:t>
            </a:r>
          </a:p>
          <a:p>
            <a:r>
              <a:rPr lang="pt-BR" sz="2800" smtClean="0"/>
              <a:t>A diferença entre SST e SSE é a soma dos quadrados explicada pela regressão</a:t>
            </a:r>
          </a:p>
          <a:p>
            <a:pPr lvl="1"/>
            <a:r>
              <a:rPr lang="pt-BR" sz="2400" smtClean="0"/>
              <a:t>SSR = SST – SSE </a:t>
            </a:r>
            <a:r>
              <a:rPr lang="pt-BR" sz="2400" smtClean="0">
                <a:sym typeface="Symbol"/>
              </a:rPr>
              <a:t></a:t>
            </a:r>
            <a:r>
              <a:rPr lang="pt-BR" sz="2400" smtClean="0"/>
              <a:t> SST = SSR + SSE</a:t>
            </a:r>
          </a:p>
          <a:p>
            <a:r>
              <a:rPr lang="pt-BR" sz="2800" smtClean="0"/>
              <a:t>A fração de variação capturada pelo modelo indica quão bom é o modelo:</a:t>
            </a:r>
            <a:endParaRPr lang="pt-BR" sz="280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25</a:t>
            </a:fld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66482"/>
              </p:ext>
            </p:extLst>
          </p:nvPr>
        </p:nvGraphicFramePr>
        <p:xfrm>
          <a:off x="1143000" y="5387788"/>
          <a:ext cx="7315200" cy="7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8" name="Equation" r:id="rId3" imgW="3886200" imgH="457200" progId="Equation.3">
                  <p:embed/>
                </p:oleObj>
              </mc:Choice>
              <mc:Fallback>
                <p:oleObj name="Equation" r:id="rId3" imgW="38862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87788"/>
                        <a:ext cx="7315200" cy="7844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57150" cmpd="thinThick"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20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267494"/>
            <a:ext cx="8915400" cy="1027906"/>
          </a:xfrm>
        </p:spPr>
        <p:txBody>
          <a:bodyPr/>
          <a:lstStyle/>
          <a:p>
            <a:r>
              <a:rPr lang="pt-BR" dirty="0" smtClean="0">
                <a:solidFill>
                  <a:schemeClr val="accent3"/>
                </a:solidFill>
              </a:rPr>
              <a:t>Alocação da Variação </a:t>
            </a:r>
            <a:r>
              <a:rPr lang="pt-BR" altLang="zh-CN" dirty="0" smtClea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(Cont.)</a:t>
            </a:r>
            <a:endParaRPr lang="pt-BR" altLang="zh-CN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002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9372600" cy="4495800"/>
          </a:xfrm>
        </p:spPr>
        <p:txBody>
          <a:bodyPr>
            <a:no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Um valor mais alto de </a:t>
            </a:r>
            <a:r>
              <a:rPr lang="pt-BR" altLang="zh-CN" sz="2800" i="1" dirty="0" smtClean="0"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pt-BR" altLang="zh-CN" sz="2800" i="1" baseline="30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significa uma regressão melhor</a:t>
            </a:r>
          </a:p>
          <a:p>
            <a:pPr lvl="1"/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pt-BR" altLang="zh-CN" sz="2400" baseline="30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=1 </a:t>
            </a:r>
            <a:r>
              <a:rPr lang="pt-BR" altLang="zh-CN" sz="24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Regressão perfeita </a:t>
            </a:r>
          </a:p>
          <a:p>
            <a:pPr lvl="1"/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pt-BR" altLang="zh-CN" sz="2400" baseline="30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=0 </a:t>
            </a:r>
            <a:r>
              <a:rPr lang="pt-BR" altLang="zh-CN" sz="24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Regressão péssima</a:t>
            </a:r>
          </a:p>
          <a:p>
            <a:pPr lvl="1"/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Por que chamar isso de R</a:t>
            </a:r>
            <a:r>
              <a:rPr lang="pt-BR" altLang="zh-CN" sz="2800" baseline="30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? Porque é também o quadrado da correlação amostral        (Coeficiente de Pearson) entre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e </a:t>
            </a:r>
          </a:p>
          <a:p>
            <a:pPr>
              <a:buFont typeface="Wingdings" pitchFamily="2" charset="2"/>
              <a:buNone/>
            </a:pPr>
            <a:endParaRPr lang="pt-BR" altLang="zh-CN" sz="20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Isto é: </a:t>
            </a:r>
          </a:p>
          <a:p>
            <a:pPr lvl="1"/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Coeficiente de Determinação = {Coeficiente de correlação (</a:t>
            </a:r>
            <a:r>
              <a:rPr lang="pt-BR" altLang="zh-CN" sz="24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 ,y)}</a:t>
            </a:r>
            <a:r>
              <a:rPr lang="pt-BR" altLang="zh-CN" sz="2400" baseline="30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endParaRPr lang="pt-BR" altLang="zh-CN" sz="2400" baseline="30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26</a:t>
            </a:fld>
            <a:endParaRPr lang="pt-BR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091044"/>
              </p:ext>
            </p:extLst>
          </p:nvPr>
        </p:nvGraphicFramePr>
        <p:xfrm>
          <a:off x="9144000" y="383540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4" imgW="127000" imgH="203200" progId="Equation.3">
                  <p:embed/>
                </p:oleObj>
              </mc:Choice>
              <mc:Fallback>
                <p:oleObj name="Equation" r:id="rId4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0" y="3835400"/>
                        <a:ext cx="381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17962"/>
              </p:ext>
            </p:extLst>
          </p:nvPr>
        </p:nvGraphicFramePr>
        <p:xfrm>
          <a:off x="3657600" y="3848100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6" imgW="228600" imgH="228600" progId="Equation.3">
                  <p:embed/>
                </p:oleObj>
              </mc:Choice>
              <mc:Fallback>
                <p:oleObj name="Equation" r:id="rId6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7600" y="3848100"/>
                        <a:ext cx="571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82409"/>
              </p:ext>
            </p:extLst>
          </p:nvPr>
        </p:nvGraphicFramePr>
        <p:xfrm>
          <a:off x="8382000" y="5181600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8" imgW="127000" imgH="203200" progId="Equation.3">
                  <p:embed/>
                </p:oleObj>
              </mc:Choice>
              <mc:Fallback>
                <p:oleObj name="Equation" r:id="rId8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0" y="5181600"/>
                        <a:ext cx="32385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6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267494"/>
            <a:ext cx="8915400" cy="1180306"/>
          </a:xfrm>
        </p:spPr>
        <p:txBody>
          <a:bodyPr/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Exemplo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14117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95250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Para os dados de IO de disco e CPU usados anteriormente:</a:t>
            </a:r>
          </a:p>
          <a:p>
            <a:pPr>
              <a:lnSpc>
                <a:spcPct val="90000"/>
              </a:lnSpc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pt-BR" altLang="zh-CN" sz="36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pt-BR" altLang="zh-CN" sz="40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A regressão explica 97% da variação de tempo de CPU 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1114121" name="Picture 9" descr="D:\POWERPNT\9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3442" y="3048000"/>
            <a:ext cx="7771738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14122" name="Picture 10" descr="D:\POWERPNT\9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3442" y="1981200"/>
            <a:ext cx="5536009" cy="889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14120" name="Picture 8" descr="C:\Documents and Settings\Video\My Documents\ritun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83442" y="4033837"/>
            <a:ext cx="6602281" cy="1300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variância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regressão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3124200"/>
            <a:ext cx="8915400" cy="300196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Faremos</a:t>
            </a:r>
            <a:r>
              <a:rPr lang="en-US" sz="2800" dirty="0" smtClean="0"/>
              <a:t> um F </a:t>
            </a:r>
            <a:r>
              <a:rPr lang="en-US" sz="2800" dirty="0" err="1" smtClean="0"/>
              <a:t>teste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vimos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aula </a:t>
            </a:r>
            <a:r>
              <a:rPr lang="en-US" sz="2800" dirty="0" err="1" smtClean="0"/>
              <a:t>passada</a:t>
            </a:r>
            <a:r>
              <a:rPr lang="en-US" sz="2800" dirty="0" smtClean="0"/>
              <a:t>, com </a:t>
            </a:r>
            <a:r>
              <a:rPr lang="en-US" sz="2800" dirty="0" err="1" smtClean="0"/>
              <a:t>estatística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segue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distrbuição</a:t>
            </a:r>
            <a:r>
              <a:rPr lang="en-US" sz="2800" dirty="0" smtClean="0"/>
              <a:t> F </a:t>
            </a:r>
            <a:r>
              <a:rPr lang="en-US" sz="2800" dirty="0" err="1" smtClean="0"/>
              <a:t>caso</a:t>
            </a:r>
            <a:r>
              <a:rPr lang="en-US" sz="2800" dirty="0" smtClean="0"/>
              <a:t>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 err="1" smtClean="0"/>
              <a:t>seja</a:t>
            </a:r>
            <a:r>
              <a:rPr lang="en-US" sz="2800" dirty="0" smtClean="0"/>
              <a:t> </a:t>
            </a:r>
            <a:r>
              <a:rPr lang="en-US" sz="2800" dirty="0" err="1" smtClean="0"/>
              <a:t>verdadeira</a:t>
            </a:r>
            <a:endParaRPr lang="en-US" sz="2800" dirty="0" smtClean="0"/>
          </a:p>
          <a:p>
            <a:r>
              <a:rPr lang="en-US" sz="2800" dirty="0" smtClean="0"/>
              <a:t>p-valor &lt; </a:t>
            </a:r>
            <a:r>
              <a:rPr lang="en-US" sz="2800" dirty="0" smtClean="0">
                <a:sym typeface="Symbol"/>
              </a:rPr>
              <a:t> </a:t>
            </a:r>
            <a:r>
              <a:rPr lang="en-US" sz="2800" dirty="0" err="1" smtClean="0">
                <a:sym typeface="Symbol"/>
              </a:rPr>
              <a:t>indica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que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nossa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regressão</a:t>
            </a:r>
            <a:r>
              <a:rPr lang="en-US" sz="2800" dirty="0" smtClean="0">
                <a:sym typeface="Symbol"/>
              </a:rPr>
              <a:t> é </a:t>
            </a:r>
            <a:r>
              <a:rPr lang="en-US" sz="2800" dirty="0" err="1" smtClean="0">
                <a:sym typeface="Symbol"/>
              </a:rPr>
              <a:t>estatisticamente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significativa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86200" y="1712893"/>
            <a:ext cx="2100255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H</a:t>
            </a:r>
            <a:r>
              <a:rPr lang="en-US" sz="2800" baseline="-25000" dirty="0" smtClean="0">
                <a:latin typeface="+mn-lt"/>
              </a:rPr>
              <a:t>0</a:t>
            </a:r>
            <a:r>
              <a:rPr lang="en-US" sz="2800" dirty="0" smtClean="0">
                <a:latin typeface="+mn-lt"/>
              </a:rPr>
              <a:t>: SSR </a:t>
            </a:r>
            <a:r>
              <a:rPr lang="en-US" sz="2800" dirty="0" smtClean="0">
                <a:latin typeface="+mn-lt"/>
                <a:sym typeface="Symbol"/>
              </a:rPr>
              <a:t> SSE</a:t>
            </a:r>
          </a:p>
          <a:p>
            <a:r>
              <a:rPr lang="en-US" sz="2800" dirty="0" smtClean="0">
                <a:latin typeface="+mn-lt"/>
                <a:sym typeface="Symbol"/>
              </a:rPr>
              <a:t>H</a:t>
            </a:r>
            <a:r>
              <a:rPr lang="en-US" sz="2800" baseline="-25000" dirty="0" smtClean="0">
                <a:latin typeface="+mn-lt"/>
                <a:sym typeface="Symbol"/>
              </a:rPr>
              <a:t>1</a:t>
            </a:r>
            <a:r>
              <a:rPr lang="en-US" sz="2800" dirty="0" smtClean="0">
                <a:latin typeface="+mn-lt"/>
                <a:sym typeface="Symbol"/>
              </a:rPr>
              <a:t>: SSR &gt; SSE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Para </a:t>
            </a:r>
            <a:r>
              <a:rPr lang="en-US" sz="4000" dirty="0" err="1" smtClean="0">
                <a:solidFill>
                  <a:schemeClr val="accent2"/>
                </a:solidFill>
              </a:rPr>
              <a:t>nosso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err="1" smtClean="0">
                <a:solidFill>
                  <a:schemeClr val="accent2"/>
                </a:solidFill>
              </a:rPr>
              <a:t>exemplo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err="1" smtClean="0">
                <a:solidFill>
                  <a:schemeClr val="accent2"/>
                </a:solidFill>
              </a:rPr>
              <a:t>bobo</a:t>
            </a:r>
            <a:r>
              <a:rPr lang="en-US" sz="4000" dirty="0" smtClean="0">
                <a:solidFill>
                  <a:schemeClr val="accent2"/>
                </a:solidFill>
              </a:rPr>
              <a:t> (</a:t>
            </a:r>
            <a:r>
              <a:rPr lang="en-US" sz="4000" dirty="0" err="1" smtClean="0">
                <a:solidFill>
                  <a:schemeClr val="accent2"/>
                </a:solidFill>
              </a:rPr>
              <a:t>em</a:t>
            </a:r>
            <a:r>
              <a:rPr lang="en-US" sz="4000" dirty="0" smtClean="0">
                <a:solidFill>
                  <a:schemeClr val="accent2"/>
                </a:solidFill>
              </a:rPr>
              <a:t> R)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38200"/>
            <a:ext cx="9296400" cy="55625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r=lm(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y~x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summary(r)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lm(formula = y ~ x)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Min         1Q     Median         3Q        Max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-1.132e-15 -2.314e-16  8.545e-17  4.306e-16  8.334e-16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 standard error: 7.195e-16 on 8 degrees of freedom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Multiple R-squared:     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  Adjusted R-squared:     1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F-statistic: 6.374e+32 on 1 and 8 DF,  p-value: &lt; 2.2e-16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Motivação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4678364"/>
          </a:xfrm>
        </p:spPr>
        <p:txBody>
          <a:bodyPr>
            <a:normAutofit/>
          </a:bodyPr>
          <a:lstStyle/>
          <a:p>
            <a:r>
              <a:rPr lang="pt-BR" sz="2800" smtClean="0"/>
              <a:t>Coeficientes de correlação identificam o grau e a direção da correlação entre DUAS variáveis</a:t>
            </a:r>
          </a:p>
          <a:p>
            <a:pPr lvl="1"/>
            <a:r>
              <a:rPr lang="pt-BR" sz="2400" smtClean="0"/>
              <a:t>Métrica bivariável (</a:t>
            </a:r>
            <a:r>
              <a:rPr lang="pt-BR" sz="2400" i="1" smtClean="0"/>
              <a:t>bivariate</a:t>
            </a:r>
            <a:r>
              <a:rPr lang="pt-BR" sz="2400" smtClean="0"/>
              <a:t>)</a:t>
            </a:r>
          </a:p>
          <a:p>
            <a:pPr lvl="1"/>
            <a:endParaRPr lang="pt-BR" sz="2400" smtClean="0"/>
          </a:p>
          <a:p>
            <a:r>
              <a:rPr lang="pt-BR" sz="2800" smtClean="0"/>
              <a:t>Podemos construir um modelo matemático e determinar precisamente o desvio do modelo para os dados reais</a:t>
            </a:r>
          </a:p>
          <a:p>
            <a:pPr lvl="1"/>
            <a:endParaRPr lang="pt-BR" sz="2400" smtClean="0"/>
          </a:p>
          <a:p>
            <a:r>
              <a:rPr lang="pt-BR" sz="2800" smtClean="0"/>
              <a:t>Depois podemos usar o modelo para prever o valor da variável dependente a partir dos valores das variáveis independentes (preditoras)</a:t>
            </a:r>
            <a:endParaRPr lang="pt-BR" sz="280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Intervalos de confiança para parâmetros de regressão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Os coeficientes b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 e b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 são na verdade estatísticas dos dados, e não parâmetros da população </a:t>
            </a:r>
          </a:p>
          <a:p>
            <a:pPr lvl="1"/>
            <a:r>
              <a:rPr lang="pt-BR" sz="2400" dirty="0" smtClean="0"/>
              <a:t>Ao usar outra amostra, estes coeficientes podem mudar</a:t>
            </a:r>
          </a:p>
          <a:p>
            <a:pPr lvl="1"/>
            <a:r>
              <a:rPr lang="pt-BR" sz="2400" dirty="0" smtClean="0"/>
              <a:t>Os coeficientes são aleatórios, assim como qualquer estatística derivada de uma amostra</a:t>
            </a:r>
          </a:p>
          <a:p>
            <a:pPr lvl="1"/>
            <a:endParaRPr lang="pt-BR" sz="2400" dirty="0" smtClean="0"/>
          </a:p>
          <a:p>
            <a:r>
              <a:rPr lang="pt-BR" sz="2800" dirty="0" smtClean="0"/>
              <a:t>De uma outra maneira; o modelo verdadeiro é </a:t>
            </a:r>
            <a:br>
              <a:rPr lang="pt-BR" sz="2800" dirty="0" smtClean="0"/>
            </a:br>
            <a:r>
              <a:rPr lang="pt-BR" sz="2800" dirty="0" smtClean="0"/>
              <a:t>                          e b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 e b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 são estimativas de </a:t>
            </a:r>
            <a:r>
              <a:rPr lang="pt-BR" sz="2800" dirty="0" smtClean="0">
                <a:sym typeface="Symbol"/>
              </a:rPr>
              <a:t></a:t>
            </a:r>
            <a:r>
              <a:rPr lang="pt-BR" sz="2800" baseline="-25000" dirty="0" smtClean="0">
                <a:sym typeface="Symbol"/>
              </a:rPr>
              <a:t>0</a:t>
            </a:r>
            <a:r>
              <a:rPr lang="pt-BR" sz="2800" dirty="0" smtClean="0">
                <a:sym typeface="Symbol"/>
              </a:rPr>
              <a:t> e </a:t>
            </a:r>
            <a:r>
              <a:rPr lang="pt-BR" sz="2800" baseline="-25000" dirty="0" smtClean="0">
                <a:sym typeface="Symbol"/>
              </a:rPr>
              <a:t>1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30</a:t>
            </a:fld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928468" y="4662268"/>
          <a:ext cx="1905000" cy="55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6" name="Equação" r:id="rId3" imgW="787320" imgH="228600" progId="Equation.3">
                  <p:embed/>
                </p:oleObj>
              </mc:Choice>
              <mc:Fallback>
                <p:oleObj name="Equação" r:id="rId3" imgW="7873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468" y="4662268"/>
                        <a:ext cx="1905000" cy="553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altLang="zh-CN" sz="3600" dirty="0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Intervalos de Confiança para Parâmetros da Regressão</a:t>
            </a:r>
            <a:endParaRPr lang="pt-BR" altLang="zh-CN" sz="3600" dirty="0">
              <a:solidFill>
                <a:schemeClr val="accent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2309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pt-BR" altLang="zh-CN" sz="2400" dirty="0" smtClean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609600" y="1722438"/>
            <a:ext cx="8801100" cy="4525963"/>
          </a:xfrm>
        </p:spPr>
        <p:txBody>
          <a:bodyPr/>
          <a:lstStyle/>
          <a:p>
            <a:r>
              <a:rPr lang="pt-BR" dirty="0" smtClean="0"/>
              <a:t>b</a:t>
            </a:r>
            <a:r>
              <a:rPr lang="pt-BR" baseline="-25000" dirty="0" smtClean="0"/>
              <a:t>0</a:t>
            </a:r>
            <a:r>
              <a:rPr lang="pt-BR" dirty="0" smtClean="0"/>
              <a:t> e b</a:t>
            </a:r>
            <a:r>
              <a:rPr lang="pt-BR" baseline="-25000" dirty="0" smtClean="0"/>
              <a:t>1</a:t>
            </a:r>
            <a:r>
              <a:rPr lang="pt-BR" dirty="0" smtClean="0"/>
              <a:t> são valores “médios” computados a partir da amostra que temos em mãos</a:t>
            </a:r>
          </a:p>
          <a:p>
            <a:r>
              <a:rPr lang="pt-BR" dirty="0" smtClean="0"/>
              <a:t>Os seus desvios padrão são: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smtClean="0"/>
              <a:t>Onde s</a:t>
            </a:r>
            <a:r>
              <a:rPr lang="pt-BR" baseline="-25000" dirty="0" smtClean="0"/>
              <a:t>e</a:t>
            </a:r>
            <a:r>
              <a:rPr lang="pt-BR" dirty="0" smtClean="0"/>
              <a:t> é o desvio padrão dos erros =[SSE/(n-2)]</a:t>
            </a:r>
            <a:r>
              <a:rPr lang="pt-BR" baseline="30000" dirty="0" smtClean="0"/>
              <a:t>.5</a:t>
            </a:r>
            <a:endParaRPr lang="pt-BR" baseline="3000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31</a:t>
            </a:fld>
            <a:endParaRPr lang="pt-BR" dirty="0"/>
          </a:p>
        </p:txBody>
      </p:sp>
      <p:pic>
        <p:nvPicPr>
          <p:cNvPr id="1122311" name="Picture 7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200400"/>
            <a:ext cx="5898885" cy="209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zh-CN" sz="4000" dirty="0" smtClean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Intervalos de Confiança (Cont.)</a:t>
            </a:r>
            <a:endParaRPr lang="pt-BR" altLang="zh-CN" sz="4000" dirty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82723" name="Rectangle 1027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15400" cy="5007008"/>
          </a:xfrm>
        </p:spPr>
        <p:txBody>
          <a:bodyPr>
            <a:no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Os intervalos de confiança de 100(1-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)% para b</a:t>
            </a:r>
            <a:r>
              <a:rPr lang="pt-BR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e  b</a:t>
            </a:r>
            <a:r>
              <a:rPr lang="pt-BR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podem ser calculados usando t</a:t>
            </a:r>
            <a:r>
              <a:rPr lang="pt-BR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[1-</a:t>
            </a:r>
            <a:r>
              <a:rPr lang="pt-BR" altLang="zh-CN" sz="2800" baseline="-250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/2; n-2]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(ou z</a:t>
            </a:r>
            <a:r>
              <a:rPr lang="pt-BR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1-</a:t>
            </a:r>
            <a:r>
              <a:rPr lang="pt-BR" altLang="zh-CN" sz="2800" baseline="-250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/2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se n≥30)</a:t>
            </a: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lvl="1">
              <a:buFont typeface="Wingdings" pitchFamily="2" charset="2"/>
              <a:buNone/>
            </a:pPr>
            <a:endParaRPr lang="pt-BR" altLang="zh-CN" dirty="0" smtClean="0">
              <a:ea typeface="Arial Unicode MS" pitchFamily="34" charset="-128"/>
              <a:cs typeface="Arial Unicode MS" pitchFamily="34" charset="-128"/>
            </a:endParaRPr>
          </a:p>
          <a:p>
            <a:pPr lvl="1">
              <a:buFont typeface="Wingdings" pitchFamily="2" charset="2"/>
              <a:buNone/>
            </a:pPr>
            <a:endParaRPr lang="pt-BR" altLang="zh-CN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Se um intervalo de confiança incluir zero, então o parâmetro  de regressão não pode ser considerado diferente de zero no nível de confiança 100(1-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)%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E o que isso significa?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32</a:t>
            </a:fld>
            <a:endParaRPr lang="pt-BR" dirty="0"/>
          </a:p>
        </p:txBody>
      </p:sp>
      <p:pic>
        <p:nvPicPr>
          <p:cNvPr id="1182724" name="Picture 1028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819400"/>
            <a:ext cx="1504818" cy="423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82725" name="Picture 1029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819400"/>
            <a:ext cx="1504818" cy="423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4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267494"/>
            <a:ext cx="8915400" cy="1104106"/>
          </a:xfrm>
        </p:spPr>
        <p:txBody>
          <a:bodyPr/>
          <a:lstStyle/>
          <a:p>
            <a:r>
              <a:rPr lang="pt-BR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Exemplo 14.4</a:t>
            </a:r>
            <a:endParaRPr lang="pt-BR" altLang="zh-CN" dirty="0">
              <a:solidFill>
                <a:schemeClr val="accent4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26405" name="Rectangle 5"/>
          <p:cNvSpPr>
            <a:spLocks noGrp="1" noChangeArrowheads="1"/>
          </p:cNvSpPr>
          <p:nvPr>
            <p:ph idx="1"/>
          </p:nvPr>
        </p:nvSpPr>
        <p:spPr>
          <a:xfrm>
            <a:off x="603679" y="1285861"/>
            <a:ext cx="8915400" cy="4525963"/>
          </a:xfrm>
        </p:spPr>
        <p:txBody>
          <a:bodyPr/>
          <a:lstStyle/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Para os dados de IO de disco e CPU do Exemplo 14.1, temos n=7, </a:t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           =38.71,       =13,855, e s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=1.0834.   </a:t>
            </a:r>
          </a:p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Desvios padrão de b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e b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são:</a:t>
            </a: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33</a:t>
            </a:fld>
            <a:endParaRPr lang="pt-BR" dirty="0"/>
          </a:p>
        </p:txBody>
      </p:sp>
      <p:pic>
        <p:nvPicPr>
          <p:cNvPr id="1126406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1716230"/>
            <a:ext cx="247650" cy="266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26407" name="Picture 7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676400"/>
            <a:ext cx="699955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26410" name="Picture 10" descr="D:\POWERPNT\97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2514600"/>
            <a:ext cx="8636794" cy="1897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26411" name="Picture 11" descr="D:\POWERPNT\97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0835" y="4572000"/>
            <a:ext cx="6896365" cy="1547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67494"/>
            <a:ext cx="8915400" cy="1256506"/>
          </a:xfrm>
        </p:spPr>
        <p:txBody>
          <a:bodyPr/>
          <a:lstStyle/>
          <a:p>
            <a:r>
              <a:rPr lang="pt-BR" altLang="zh-CN" dirty="0" smtClea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Exemplo 14.4 (Cont.)</a:t>
            </a:r>
            <a:endParaRPr lang="pt-BR" altLang="zh-CN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357299"/>
            <a:ext cx="8915400" cy="51197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O 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quantil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0.95 de uma variável </a:t>
            </a:r>
            <a:r>
              <a:rPr lang="pt-BR" altLang="zh-CN" sz="2400" i="1" dirty="0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com 5 graus de liberdade é 2.015 </a:t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20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Intervalo de confiança de 90% para b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é:</a:t>
            </a:r>
          </a:p>
          <a:p>
            <a:pPr>
              <a:lnSpc>
                <a:spcPct val="90000"/>
              </a:lnSpc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pt-BR" altLang="zh-CN" sz="36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Já que o IC inclui zero, a hipótese de que o parâmetro é zero não pode ser rejeitada no nível de significância de 0.10. </a:t>
            </a:r>
            <a:r>
              <a:rPr lang="pt-BR" altLang="zh-CN" sz="20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b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é essencialmente zero</a:t>
            </a:r>
          </a:p>
          <a:p>
            <a:pPr>
              <a:lnSpc>
                <a:spcPct val="90000"/>
              </a:lnSpc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IC de 90% para b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é:</a:t>
            </a:r>
          </a:p>
          <a:p>
            <a:pPr>
              <a:lnSpc>
                <a:spcPct val="90000"/>
              </a:lnSpc>
            </a:pP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pt-BR" altLang="zh-CN" sz="36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Já que o IC não inclui zero, a inclinação b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é significativamente diferente de zero neste nível de confiança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34</a:t>
            </a:fld>
            <a:endParaRPr lang="pt-BR" dirty="0"/>
          </a:p>
        </p:txBody>
      </p:sp>
      <p:pic>
        <p:nvPicPr>
          <p:cNvPr id="1184774" name="Picture 6" descr="D:\POWERPNT\9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1" y="2133600"/>
            <a:ext cx="7530968" cy="8239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84775" name="Picture 7" descr="D:\POWERPNT\9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586287"/>
            <a:ext cx="6978915" cy="823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9154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Para a </a:t>
            </a:r>
            <a:r>
              <a:rPr lang="en-US" sz="3600" dirty="0" err="1" smtClean="0"/>
              <a:t>regressão</a:t>
            </a:r>
            <a:r>
              <a:rPr lang="en-US" sz="3600" dirty="0" smtClean="0"/>
              <a:t> de t.cpu ~ </a:t>
            </a:r>
            <a:r>
              <a:rPr lang="en-US" sz="3600" dirty="0" err="1" smtClean="0"/>
              <a:t>io</a:t>
            </a:r>
            <a:endParaRPr lang="en-US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38200"/>
            <a:ext cx="9296400" cy="5562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r=lm(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y~x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summary(r)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lm(formula = y ~ x)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1       2       3       4       5       6       7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-1.4043  1.1082  0.4269 -1.2295  0.5018  0.8205 -0.2235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Estimate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Std. Error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 value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Pr(&gt;|t|)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(Intercept) -0.008282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0.831105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-0.01    </a:t>
            </a:r>
            <a:r>
              <a:rPr lang="en-US" b="1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0.992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           0.243756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0.018681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13.05 </a:t>
            </a:r>
            <a:r>
              <a:rPr lang="en-US" b="1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4.72e-05 ***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 standard error: 1.083 on 5 degrees of freedom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Multiple R-squared: 0.9715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 Adjusted R-squared: 0.9658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F-statistic: 170.3 on 1 and 5 DF,  p-value: 4.716e-05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6" name="Texto Explicativo 1 5"/>
          <p:cNvSpPr/>
          <p:nvPr/>
        </p:nvSpPr>
        <p:spPr>
          <a:xfrm>
            <a:off x="5410200" y="914400"/>
            <a:ext cx="4191000" cy="1524000"/>
          </a:xfrm>
          <a:prstGeom prst="borderCallout1">
            <a:avLst>
              <a:gd name="adj1" fmla="val 99981"/>
              <a:gd name="adj2" fmla="val 50744"/>
              <a:gd name="adj3" fmla="val 212192"/>
              <a:gd name="adj4" fmla="val 4289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t-test </a:t>
            </a:r>
            <a:r>
              <a:rPr lang="en-US" sz="2400" dirty="0" err="1" smtClean="0"/>
              <a:t>realizados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verificar</a:t>
            </a:r>
            <a:r>
              <a:rPr lang="en-US" sz="2400" dirty="0" smtClean="0"/>
              <a:t> se o zero </a:t>
            </a:r>
            <a:r>
              <a:rPr lang="en-US" sz="2400" dirty="0" err="1" smtClean="0"/>
              <a:t>está</a:t>
            </a:r>
            <a:r>
              <a:rPr lang="en-US" sz="2400" dirty="0" smtClean="0"/>
              <a:t> no IC dos </a:t>
            </a:r>
            <a:r>
              <a:rPr lang="en-US" sz="2400" dirty="0" err="1" smtClean="0"/>
              <a:t>parâmetros</a:t>
            </a:r>
            <a:r>
              <a:rPr lang="en-US" sz="2400" dirty="0" smtClean="0"/>
              <a:t> de </a:t>
            </a:r>
            <a:r>
              <a:rPr lang="en-US" sz="2400" dirty="0" err="1" smtClean="0"/>
              <a:t>regressão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ci = function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xbar</a:t>
            </a:r>
            <a:r>
              <a:rPr lang="en-US" dirty="0" smtClean="0">
                <a:latin typeface="Courier"/>
                <a:cs typeface="Courier"/>
              </a:rPr>
              <a:t>, s , n, alpha </a:t>
            </a:r>
            <a:r>
              <a:rPr lang="en-US" dirty="0">
                <a:latin typeface="Courier"/>
                <a:cs typeface="Courier"/>
              </a:rPr>
              <a:t>= 0.05)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q = 1 - alpha/2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if (n &gt;= 30)</a:t>
            </a:r>
          </a:p>
          <a:p>
            <a:pPr marL="0" indent="0">
              <a:buNone/>
            </a:pPr>
            <a:r>
              <a:rPr lang="fr-FR" dirty="0" smtClean="0">
                <a:latin typeface="Courier"/>
                <a:cs typeface="Courier"/>
              </a:rPr>
              <a:t>        </a:t>
            </a:r>
            <a:r>
              <a:rPr lang="fr-FR" dirty="0" err="1">
                <a:latin typeface="Courier"/>
                <a:cs typeface="Courier"/>
              </a:rPr>
              <a:t>error</a:t>
            </a:r>
            <a:r>
              <a:rPr lang="fr-FR" dirty="0">
                <a:latin typeface="Courier"/>
                <a:cs typeface="Courier"/>
              </a:rPr>
              <a:t> = </a:t>
            </a:r>
            <a:r>
              <a:rPr lang="fr-FR" dirty="0" err="1">
                <a:latin typeface="Courier"/>
                <a:cs typeface="Courier"/>
              </a:rPr>
              <a:t>qnorm</a:t>
            </a:r>
            <a:r>
              <a:rPr lang="fr-FR" dirty="0">
                <a:latin typeface="Courier"/>
                <a:cs typeface="Courier"/>
              </a:rPr>
              <a:t>(q)*</a:t>
            </a:r>
            <a:r>
              <a:rPr lang="fr-FR" dirty="0" smtClean="0">
                <a:latin typeface="Courier"/>
                <a:cs typeface="Courier"/>
              </a:rPr>
              <a:t>s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    else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    </a:t>
            </a:r>
            <a:r>
              <a:rPr lang="de-DE" dirty="0" err="1">
                <a:latin typeface="Courier"/>
                <a:cs typeface="Courier"/>
              </a:rPr>
              <a:t>error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qt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q</a:t>
            </a:r>
            <a:r>
              <a:rPr lang="de-DE" dirty="0">
                <a:latin typeface="Courier"/>
                <a:cs typeface="Courier"/>
              </a:rPr>
              <a:t>, </a:t>
            </a:r>
            <a:r>
              <a:rPr lang="de-DE" dirty="0" err="1">
                <a:latin typeface="Courier"/>
                <a:cs typeface="Courier"/>
              </a:rPr>
              <a:t>df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smtClean="0">
                <a:latin typeface="Courier"/>
                <a:cs typeface="Courier"/>
              </a:rPr>
              <a:t>n-2)</a:t>
            </a:r>
            <a:r>
              <a:rPr lang="de-DE" dirty="0">
                <a:latin typeface="Courier"/>
                <a:cs typeface="Courier"/>
              </a:rPr>
              <a:t>*</a:t>
            </a:r>
            <a:r>
              <a:rPr lang="de-DE" dirty="0" smtClean="0">
                <a:latin typeface="Courier"/>
                <a:cs typeface="Courier"/>
              </a:rPr>
              <a:t>s</a:t>
            </a: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lower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xbar</a:t>
            </a:r>
            <a:r>
              <a:rPr lang="de-DE" dirty="0">
                <a:latin typeface="Courier"/>
                <a:cs typeface="Courier"/>
              </a:rPr>
              <a:t>-error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upper</a:t>
            </a:r>
            <a:r>
              <a:rPr lang="de-DE" dirty="0">
                <a:latin typeface="Courier"/>
                <a:cs typeface="Courier"/>
              </a:rPr>
              <a:t> = </a:t>
            </a:r>
            <a:r>
              <a:rPr lang="de-DE" dirty="0" err="1">
                <a:latin typeface="Courier"/>
                <a:cs typeface="Courier"/>
              </a:rPr>
              <a:t>xbar+error</a:t>
            </a: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  </a:t>
            </a:r>
            <a:r>
              <a:rPr lang="de-DE" dirty="0" err="1">
                <a:latin typeface="Courier"/>
                <a:cs typeface="Courier"/>
              </a:rPr>
              <a:t>return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data.frame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lower</a:t>
            </a:r>
            <a:r>
              <a:rPr lang="de-DE" dirty="0">
                <a:latin typeface="Courier"/>
                <a:cs typeface="Courier"/>
              </a:rPr>
              <a:t>, </a:t>
            </a:r>
            <a:r>
              <a:rPr lang="de-DE" dirty="0" err="1" smtClean="0">
                <a:latin typeface="Courier"/>
                <a:cs typeface="Courier"/>
              </a:rPr>
              <a:t>upper</a:t>
            </a:r>
            <a:r>
              <a:rPr lang="de-DE" dirty="0" smtClean="0">
                <a:latin typeface="Courier"/>
                <a:cs typeface="Courier"/>
              </a:rPr>
              <a:t>)</a:t>
            </a:r>
            <a:r>
              <a:rPr lang="de-DE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57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Ics</a:t>
            </a:r>
            <a:r>
              <a:rPr lang="en-US" dirty="0" smtClean="0"/>
              <a:t> do </a:t>
            </a:r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ci(-0.008282,0.831105,7,.1)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      lower    upper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1 -1.682999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"/>
                <a:cs typeface="Courier"/>
              </a:rPr>
              <a:t>1.666435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ci(0.243756,0.018681,7,.1)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lower     upper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1 0.2061129 0.2813991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50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00" name="Rectangle 4"/>
          <p:cNvSpPr>
            <a:spLocks noGrp="1" noChangeArrowheads="1"/>
          </p:cNvSpPr>
          <p:nvPr>
            <p:ph type="title"/>
          </p:nvPr>
        </p:nvSpPr>
        <p:spPr>
          <a:xfrm>
            <a:off x="232139" y="274638"/>
            <a:ext cx="9441722" cy="1143000"/>
          </a:xfrm>
        </p:spPr>
        <p:txBody>
          <a:bodyPr>
            <a:normAutofit fontScale="90000"/>
          </a:bodyPr>
          <a:lstStyle/>
          <a:p>
            <a:r>
              <a:rPr lang="pt-BR" altLang="zh-CN" dirty="0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Estudo de Caso 14.1: Chamada Remota de Procedimento</a:t>
            </a:r>
            <a:endParaRPr lang="pt-BR" altLang="zh-CN" dirty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38</a:t>
            </a:fld>
            <a:endParaRPr lang="pt-BR" dirty="0"/>
          </a:p>
        </p:txBody>
      </p:sp>
      <p:pic>
        <p:nvPicPr>
          <p:cNvPr id="1130502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76400"/>
            <a:ext cx="4015714" cy="5029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67494"/>
            <a:ext cx="8915400" cy="1027906"/>
          </a:xfrm>
        </p:spPr>
        <p:txBody>
          <a:bodyPr/>
          <a:lstStyle/>
          <a:p>
            <a:r>
              <a:rPr lang="pt-BR" altLang="zh-CN" dirty="0" smtClea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Estudo de Caso 14.1 (Cont.)</a:t>
            </a:r>
            <a:endParaRPr lang="pt-BR" altLang="zh-CN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8989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2255837"/>
            <a:ext cx="8915400" cy="4525963"/>
          </a:xfrm>
        </p:spPr>
        <p:txBody>
          <a:bodyPr>
            <a:normAutofit fontScale="92500" lnSpcReduction="10000"/>
          </a:bodyPr>
          <a:lstStyle/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Intervalos para b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(setup time) têm sobreposição mas as inclinações (b</a:t>
            </a:r>
            <a:r>
              <a:rPr lang="pt-BR" altLang="zh-CN" sz="24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ou tempo por byte) não têm sobreposição </a:t>
            </a:r>
            <a:r>
              <a:rPr lang="pt-BR" altLang="zh-CN" sz="24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Tempo de setup não são significativamente diferentes mas o tempo por byte é diferente entre sistemas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39</a:t>
            </a:fld>
            <a:endParaRPr lang="pt-BR" dirty="0"/>
          </a:p>
        </p:txBody>
      </p:sp>
      <p:pic>
        <p:nvPicPr>
          <p:cNvPr id="1189895" name="Picture 7" descr="D:\POWERPNT\9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219200"/>
            <a:ext cx="7016750" cy="3786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066800"/>
            <a:ext cx="5181600" cy="517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Exemplo</a:t>
            </a:r>
            <a:r>
              <a:rPr lang="en-US" dirty="0" smtClean="0">
                <a:solidFill>
                  <a:schemeClr val="accent4"/>
                </a:solidFill>
              </a:rPr>
              <a:t> de </a:t>
            </a:r>
            <a:r>
              <a:rPr lang="en-US" dirty="0" err="1" smtClean="0">
                <a:solidFill>
                  <a:schemeClr val="accent4"/>
                </a:solidFill>
              </a:rPr>
              <a:t>correlação</a:t>
            </a:r>
            <a:r>
              <a:rPr lang="en-US" dirty="0" smtClean="0">
                <a:solidFill>
                  <a:schemeClr val="accent4"/>
                </a:solidFill>
              </a:rPr>
              <a:t> linear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3124200" y="2362200"/>
            <a:ext cx="3657600" cy="2971800"/>
          </a:xfrm>
          <a:prstGeom prst="line">
            <a:avLst/>
          </a:prstGeom>
          <a:ln w="28575" cmpd="sng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3124200" y="2743200"/>
            <a:ext cx="3886200" cy="26670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3124200" y="2438400"/>
            <a:ext cx="3886200" cy="2895600"/>
          </a:xfrm>
          <a:prstGeom prst="line">
            <a:avLst/>
          </a:prstGeom>
          <a:ln w="28575" cmpd="sng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6"/>
                </a:solidFill>
                <a:ea typeface="Arial Unicode MS" pitchFamily="34" charset="-128"/>
                <a:cs typeface="Arial Unicode MS" pitchFamily="34" charset="-128"/>
              </a:rPr>
              <a:t>Estudo de Caso 14.1 (Cont.)</a:t>
            </a:r>
            <a:endParaRPr lang="pt-BR" altLang="zh-CN" dirty="0">
              <a:solidFill>
                <a:schemeClr val="accent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34597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4854608"/>
          </a:xfrm>
        </p:spPr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Os melhores modelos lineares são:</a:t>
            </a: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4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As regressões explicam 81% e 75% da variação, respectivamente</a:t>
            </a:r>
          </a:p>
          <a:p>
            <a:r>
              <a:rPr lang="pt-BR" altLang="zh-CN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  <a:t>ARGUS leva mais tempo por byte do que UNIX?</a:t>
            </a:r>
            <a:br>
              <a:rPr lang="pt-BR" altLang="zh-CN" sz="28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ARGUS tem um “setup time” por chamada maior que UNIX?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40</a:t>
            </a:fld>
            <a:endParaRPr lang="pt-BR" dirty="0"/>
          </a:p>
        </p:txBody>
      </p:sp>
      <p:graphicFrame>
        <p:nvGraphicFramePr>
          <p:cNvPr id="250882" name="Object 2"/>
          <p:cNvGraphicFramePr>
            <a:graphicFrameLocks noChangeAspect="1"/>
          </p:cNvGraphicFramePr>
          <p:nvPr/>
        </p:nvGraphicFramePr>
        <p:xfrm>
          <a:off x="990600" y="2209800"/>
          <a:ext cx="855784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6" name="Equation" r:id="rId4" imgW="4635360" imgH="495000" progId="Equation.3">
                  <p:embed/>
                </p:oleObj>
              </mc:Choice>
              <mc:Fallback>
                <p:oleObj name="Equation" r:id="rId4" imgW="463536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8557847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14.1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24000"/>
            <a:ext cx="8915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>
                <a:latin typeface="Courier New" pitchFamily="49" charset="0"/>
                <a:cs typeface="Courier New" pitchFamily="49" charset="0"/>
              </a:rPr>
              <a:t>unix.data=c(64, 64, 64, 64, 234, 590, 846, 1060, 1082, 1088, 1088, 1088, 1088)</a:t>
            </a:r>
          </a:p>
          <a:p>
            <a:pPr>
              <a:buNone/>
            </a:pPr>
            <a:r>
              <a:rPr lang="it-IT" sz="2400" dirty="0" smtClean="0">
                <a:latin typeface="Courier New" pitchFamily="49" charset="0"/>
                <a:cs typeface="Courier New" pitchFamily="49" charset="0"/>
              </a:rPr>
              <a:t>unix.time=c(26.4, 26.4, 26.4, 26.2, 33.8, 41.6, 50, 48.4, 49, 42, 41.8, 41.8, 42)</a:t>
            </a:r>
          </a:p>
          <a:p>
            <a:pPr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argus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.data=c(92, 92, 92, 92, 348, 604, 860, 1074, 1074, 1088, 1088, 1088, 1088)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argus.time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=c(32.8, 34.2, 32.4, 34.4, 41.4, 51.2, 76, 80.8, 79.8, 58.6, 57.6, 59.8, 57.4)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unix.data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unix.time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argus.data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argus.time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Gráficos</a:t>
            </a:r>
            <a:r>
              <a:rPr lang="en-US" dirty="0" smtClean="0"/>
              <a:t> de </a:t>
            </a:r>
            <a:r>
              <a:rPr lang="en-US" dirty="0" err="1" smtClean="0"/>
              <a:t>dispersão</a:t>
            </a:r>
            <a:r>
              <a:rPr lang="en-US" dirty="0" smtClean="0"/>
              <a:t> e </a:t>
            </a:r>
            <a:r>
              <a:rPr lang="en-US" dirty="0" err="1" smtClean="0"/>
              <a:t>curva</a:t>
            </a:r>
            <a:r>
              <a:rPr lang="en-US" dirty="0" smtClean="0"/>
              <a:t> </a:t>
            </a:r>
            <a:r>
              <a:rPr lang="en-US" dirty="0" err="1" smtClean="0"/>
              <a:t>ajustada</a:t>
            </a:r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42</a:t>
            </a:fld>
            <a:endParaRPr lang="pt-BR"/>
          </a:p>
        </p:txBody>
      </p:sp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60930"/>
            <a:ext cx="4953000" cy="494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8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3687" y="1371600"/>
            <a:ext cx="4942313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" y="228600"/>
            <a:ext cx="9753600" cy="60959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r.unix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unix.time~unix.data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summary(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r.unix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lm(formula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unix.time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unix.data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Min     1Q Median     3Q    Max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-3.980 -3.780 -1.609  3.106  8.420 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Estimate Std. Error t value Pr(&gt;|t|)  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(Intercept)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26.89781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2.00502  13.415 3.67e-08 ***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unix.data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0.01735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0.00253   6.859 2.73e-05 ***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Residual standard error: 4.166 on 11 degrees of freedom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Multiple R-squared: 0.8105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    Adjusted R-squared: 0.7933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F-statistic: 47.05 on 1 and 11 DF,  p-value: 2.73e-05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228600"/>
            <a:ext cx="9525000" cy="60959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r.argus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argus.time~argus.data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summary(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r.argus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lm(formula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argus.time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argus.data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-10.3338  -7.9338  -1.3682   0.2318  15.9499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(Intercept)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31.067729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4.710541   6.595 3.89e-05 ***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argus.data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0.033700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0.005895   5.717 0.000135 ***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codes:  0 ‘***’ 0.001 ‘**’ 0.01 ‘*’ 0.05 ‘.’ 0.1 ‘ ’ 1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Residual standard error: 9.331 on 11 degrees of freedom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Multiple R-squared: 0.7482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 Adjusted R-squared: 0.7253 </a:t>
            </a:r>
          </a:p>
          <a:p>
            <a:pPr>
              <a:buNone/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F-statistic: 32.68 on 1 and 11 DF,  p-value: 0.0001348</a:t>
            </a:r>
            <a:endPara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confiança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confint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r.unix,</a:t>
            </a:r>
            <a:r>
              <a:rPr lang="en-US" dirty="0" err="1">
                <a:latin typeface="Courier"/>
                <a:cs typeface="Courier"/>
              </a:rPr>
              <a:t>level</a:t>
            </a:r>
            <a:r>
              <a:rPr lang="en-US" dirty="0">
                <a:latin typeface="Courier"/>
                <a:cs typeface="Courier"/>
              </a:rPr>
              <a:t>=.9)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5 %        95 %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(Intercept) 23.2970203 30.49860554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unix.data</a:t>
            </a:r>
            <a:r>
              <a:rPr lang="en-US" dirty="0">
                <a:latin typeface="Courier"/>
                <a:cs typeface="Courier"/>
              </a:rPr>
              <a:t>    0.0128112  </a:t>
            </a:r>
            <a:r>
              <a:rPr lang="en-US" dirty="0" smtClean="0">
                <a:latin typeface="Courier"/>
                <a:cs typeface="Courier"/>
              </a:rPr>
              <a:t>0.02189864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confint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r.argus,</a:t>
            </a:r>
            <a:r>
              <a:rPr lang="en-US" dirty="0" err="1">
                <a:latin typeface="Courier"/>
                <a:cs typeface="Courier"/>
              </a:rPr>
              <a:t>level</a:t>
            </a:r>
            <a:r>
              <a:rPr lang="en-US" dirty="0">
                <a:latin typeface="Courier"/>
                <a:cs typeface="Courier"/>
              </a:rPr>
              <a:t>=.9)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 5 %        95 %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(Intercept) 22.60814061 39.52731836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argus.data</a:t>
            </a:r>
            <a:r>
              <a:rPr lang="en-US" dirty="0">
                <a:latin typeface="Courier"/>
                <a:cs typeface="Courier"/>
              </a:rPr>
              <a:t>   0.02311402  0.04428679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2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67494"/>
            <a:ext cx="8915400" cy="1027906"/>
          </a:xfrm>
        </p:spPr>
        <p:txBody>
          <a:bodyPr/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IC para Predições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3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4800600" cy="4930808"/>
          </a:xfrm>
        </p:spPr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A qualidade da predição piora à medida que nos afastamos da média das observações</a:t>
            </a:r>
          </a:p>
          <a:p>
            <a:pPr lvl="1"/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Melhor quando </a:t>
            </a:r>
            <a:r>
              <a:rPr lang="pt-BR" altLang="zh-CN" sz="2400" i="1" dirty="0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é perto da média</a:t>
            </a:r>
          </a:p>
          <a:p>
            <a:pPr lvl="1"/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Então não tentar predizer longe da faixa onde houve medição</a:t>
            </a:r>
          </a:p>
          <a:p>
            <a:pPr>
              <a:buFont typeface="Wingdings" pitchFamily="2" charset="2"/>
              <a:buNone/>
            </a:pP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46</a:t>
            </a:fld>
            <a:endParaRPr lang="pt-BR" dirty="0"/>
          </a:p>
        </p:txBody>
      </p:sp>
      <p:pic>
        <p:nvPicPr>
          <p:cNvPr id="1213444" name="Picture 4" descr="D:\perf\fignew\png\chp_14_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023667"/>
            <a:ext cx="4876800" cy="3615133"/>
          </a:xfrm>
          <a:prstGeom prst="rect">
            <a:avLst/>
          </a:prstGeom>
          <a:noFill/>
        </p:spPr>
      </p:pic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1930788" y="3764182"/>
          <a:ext cx="308504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4" name="Equação" r:id="rId5" imgW="139680" imgH="164880" progId="Equation.3">
                  <p:embed/>
                </p:oleObj>
              </mc:Choice>
              <mc:Fallback>
                <p:oleObj name="Equação" r:id="rId5" imgW="1396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788" y="3764182"/>
                        <a:ext cx="308504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zh-CN" dirty="0" smtClean="0">
                <a:solidFill>
                  <a:schemeClr val="accent5"/>
                </a:solidFill>
                <a:ea typeface="Arial Unicode MS" pitchFamily="34" charset="-128"/>
                <a:cs typeface="Arial Unicode MS" pitchFamily="34" charset="-128"/>
              </a:rPr>
              <a:t>Intervalos de Confiança para Predições</a:t>
            </a:r>
            <a:endParaRPr lang="pt-BR" altLang="zh-CN" dirty="0">
              <a:solidFill>
                <a:schemeClr val="accent5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35621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874837"/>
            <a:ext cx="8915400" cy="4525963"/>
          </a:xfrm>
        </p:spPr>
        <p:txBody>
          <a:bodyPr/>
          <a:lstStyle/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Isto é apenas a média da resposta estimada. O desvio padrão da média de m observações futuras é:</a:t>
            </a: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m =1 </a:t>
            </a:r>
            <a:r>
              <a:rPr lang="pt-BR" altLang="zh-CN" sz="24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 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Desvio padrão de uma única predição futura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: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47</a:t>
            </a:fld>
            <a:endParaRPr lang="pt-BR" dirty="0"/>
          </a:p>
        </p:txBody>
      </p:sp>
      <p:pic>
        <p:nvPicPr>
          <p:cNvPr id="1135622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600200"/>
            <a:ext cx="2447925" cy="3930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35623" name="Picture 7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200400"/>
            <a:ext cx="651801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35625" name="Picture 9" descr="C:\Documents and Settings\Video\My Documents\ritun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5029200"/>
            <a:ext cx="6149975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solidFill>
                  <a:schemeClr val="accent4"/>
                </a:solidFill>
                <a:ea typeface="Arial Unicode MS" pitchFamily="34" charset="-128"/>
                <a:cs typeface="Arial Unicode MS" pitchFamily="34" charset="-128"/>
              </a:rPr>
              <a:t>IC para Predições (Cont.)</a:t>
            </a:r>
            <a:endParaRPr lang="pt-BR" altLang="zh-CN" dirty="0">
              <a:solidFill>
                <a:schemeClr val="accent4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909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76400"/>
            <a:ext cx="8915400" cy="4778408"/>
          </a:xfrm>
        </p:spPr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m = ∞ </a:t>
            </a:r>
            <a:r>
              <a:rPr lang="pt-BR" altLang="zh-CN" sz="20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Desvio padrão da média de uma grande número de observações no valor x=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800" baseline="-25000" dirty="0" err="1" smtClean="0">
                <a:ea typeface="Arial Unicode MS" pitchFamily="34" charset="-128"/>
                <a:cs typeface="Arial Unicode MS" pitchFamily="34" charset="-128"/>
              </a:rPr>
              <a:t>p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IC de 100(1-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)% para a média pode ser calculado com um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quantil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t com </a:t>
            </a:r>
            <a:r>
              <a:rPr lang="pt-BR" altLang="zh-CN" sz="2800" i="1" dirty="0" smtClean="0">
                <a:ea typeface="Arial Unicode MS" pitchFamily="34" charset="-128"/>
                <a:cs typeface="Arial Unicode MS" pitchFamily="34" charset="-128"/>
              </a:rPr>
              <a:t>n-2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graus de liberdade.  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48</a:t>
            </a:fld>
            <a:endParaRPr lang="pt-BR" dirty="0"/>
          </a:p>
        </p:txBody>
      </p:sp>
      <p:pic>
        <p:nvPicPr>
          <p:cNvPr id="1190916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743200"/>
            <a:ext cx="5317596" cy="10652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6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267494"/>
            <a:ext cx="8915400" cy="1027906"/>
          </a:xfrm>
        </p:spPr>
        <p:txBody>
          <a:bodyPr/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Exemplo 14.5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39717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214422"/>
            <a:ext cx="8915400" cy="5262578"/>
          </a:xfrm>
        </p:spPr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Usando os dados de IO de disco e CPU do exemplo14.1, vamos estimar o tempo de CPU para um programa com 100 I/Os de disco</a:t>
            </a: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Para 100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IOs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de disco, o tempo médio de CPU é: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49</a:t>
            </a:fld>
            <a:endParaRPr lang="pt-BR" dirty="0"/>
          </a:p>
        </p:txBody>
      </p:sp>
      <p:pic>
        <p:nvPicPr>
          <p:cNvPr id="1139718" name="Picture 6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746452"/>
            <a:ext cx="8591550" cy="3666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39719" name="Picture 7" descr="C:\Documents and Settings\Video\My Documents\ritun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4518307"/>
            <a:ext cx="7545256" cy="108600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Outro </a:t>
            </a:r>
            <a:r>
              <a:rPr lang="en-US" dirty="0" err="1" smtClean="0">
                <a:solidFill>
                  <a:schemeClr val="accent3"/>
                </a:solidFill>
              </a:rPr>
              <a:t>cenário</a:t>
            </a:r>
            <a:r>
              <a:rPr lang="en-US" dirty="0" smtClean="0">
                <a:solidFill>
                  <a:schemeClr val="accent3"/>
                </a:solidFill>
              </a:rPr>
              <a:t> de </a:t>
            </a:r>
            <a:r>
              <a:rPr lang="en-US" dirty="0" err="1" smtClean="0">
                <a:solidFill>
                  <a:schemeClr val="accent3"/>
                </a:solidFill>
              </a:rPr>
              <a:t>pesquisa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876799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quer</a:t>
            </a:r>
            <a:r>
              <a:rPr lang="en-US" sz="2800" dirty="0" smtClean="0"/>
              <a:t> </a:t>
            </a:r>
            <a:r>
              <a:rPr lang="en-US" sz="2800" dirty="0" err="1" smtClean="0"/>
              <a:t>simplesmente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comparar</a:t>
            </a:r>
            <a:r>
              <a:rPr lang="en-US" sz="2800" dirty="0" smtClean="0"/>
              <a:t> </a:t>
            </a:r>
            <a:r>
              <a:rPr lang="en-US" sz="2800" dirty="0" err="1" smtClean="0"/>
              <a:t>alternativas</a:t>
            </a:r>
            <a:endParaRPr lang="en-US" sz="2400" dirty="0" smtClean="0"/>
          </a:p>
          <a:p>
            <a:r>
              <a:rPr lang="en-US" sz="2800" dirty="0" err="1" smtClean="0"/>
              <a:t>Você</a:t>
            </a:r>
            <a:r>
              <a:rPr lang="en-US" sz="2800" dirty="0" smtClean="0"/>
              <a:t> tem </a:t>
            </a:r>
            <a:r>
              <a:rPr lang="en-US" sz="2800" dirty="0" err="1" smtClean="0"/>
              <a:t>várias</a:t>
            </a:r>
            <a:r>
              <a:rPr lang="en-US" sz="2800" dirty="0" smtClean="0"/>
              <a:t> </a:t>
            </a:r>
            <a:r>
              <a:rPr lang="en-US" sz="2800" dirty="0" err="1" smtClean="0"/>
              <a:t>métricas</a:t>
            </a:r>
            <a:r>
              <a:rPr lang="en-US" sz="2800" dirty="0" smtClean="0"/>
              <a:t> </a:t>
            </a:r>
            <a:r>
              <a:rPr lang="en-US" sz="2800" dirty="0" err="1" smtClean="0"/>
              <a:t>coletadas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observar</a:t>
            </a:r>
            <a:r>
              <a:rPr lang="en-US" sz="2800" dirty="0" smtClean="0"/>
              <a:t> o </a:t>
            </a:r>
            <a:r>
              <a:rPr lang="en-US" sz="2800" dirty="0" err="1" smtClean="0"/>
              <a:t>mesmo</a:t>
            </a:r>
            <a:r>
              <a:rPr lang="en-US" sz="2800" dirty="0" smtClean="0"/>
              <a:t> </a:t>
            </a:r>
            <a:r>
              <a:rPr lang="en-US" sz="2800" dirty="0" err="1" smtClean="0"/>
              <a:t>fenômeno</a:t>
            </a:r>
            <a:endParaRPr lang="en-US" sz="2800" dirty="0" smtClean="0"/>
          </a:p>
          <a:p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/>
              <a:t>quer</a:t>
            </a:r>
            <a:r>
              <a:rPr lang="en-US" sz="2800" dirty="0" smtClean="0"/>
              <a:t> </a:t>
            </a:r>
            <a:r>
              <a:rPr lang="en-US" sz="2800" dirty="0" err="1" smtClean="0"/>
              <a:t>relacioná-las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equação</a:t>
            </a:r>
            <a:endParaRPr lang="en-US" sz="2800" dirty="0" smtClean="0"/>
          </a:p>
          <a:p>
            <a:r>
              <a:rPr lang="en-US" sz="2800" dirty="0" err="1" smtClean="0"/>
              <a:t>Exemplos</a:t>
            </a:r>
            <a:r>
              <a:rPr lang="en-US" sz="2800" dirty="0" smtClean="0"/>
              <a:t>: </a:t>
            </a:r>
          </a:p>
          <a:p>
            <a:pPr lvl="1"/>
            <a:r>
              <a:rPr lang="en-US" sz="2400" dirty="0" err="1" smtClean="0"/>
              <a:t>Relacionamento</a:t>
            </a:r>
            <a:r>
              <a:rPr lang="en-US" sz="2400" dirty="0" smtClean="0"/>
              <a:t> entre o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anos</a:t>
            </a:r>
            <a:r>
              <a:rPr lang="en-US" sz="2400" dirty="0" smtClean="0"/>
              <a:t> de </a:t>
            </a:r>
            <a:r>
              <a:rPr lang="en-US" sz="2400" dirty="0" err="1" smtClean="0"/>
              <a:t>experiência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programadores</a:t>
            </a:r>
            <a:r>
              <a:rPr lang="en-US" sz="2400" dirty="0" smtClean="0"/>
              <a:t> e </a:t>
            </a:r>
            <a:r>
              <a:rPr lang="en-US" sz="2400" dirty="0" err="1" smtClean="0"/>
              <a:t>sua</a:t>
            </a:r>
            <a:r>
              <a:rPr lang="en-US" sz="2400" dirty="0" smtClean="0"/>
              <a:t> performance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desenvolver</a:t>
            </a:r>
            <a:r>
              <a:rPr lang="en-US" sz="2400" dirty="0" smtClean="0"/>
              <a:t> um </a:t>
            </a:r>
            <a:r>
              <a:rPr lang="en-US" sz="2400" dirty="0" err="1" smtClean="0"/>
              <a:t>sistema</a:t>
            </a:r>
            <a:endParaRPr lang="en-US" sz="2400" dirty="0" smtClean="0"/>
          </a:p>
          <a:p>
            <a:pPr lvl="1"/>
            <a:r>
              <a:rPr lang="en-US" sz="2400" dirty="0" err="1" smtClean="0"/>
              <a:t>Relacionamento</a:t>
            </a:r>
            <a:r>
              <a:rPr lang="en-US" sz="2400" dirty="0" smtClean="0"/>
              <a:t> entre a </a:t>
            </a:r>
            <a:r>
              <a:rPr lang="en-US" sz="2400" dirty="0" err="1" smtClean="0"/>
              <a:t>carga</a:t>
            </a:r>
            <a:r>
              <a:rPr lang="en-US" sz="2400" dirty="0" smtClean="0"/>
              <a:t> </a:t>
            </a:r>
            <a:r>
              <a:rPr lang="en-US" sz="2400" dirty="0" err="1" smtClean="0"/>
              <a:t>submetida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um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e a </a:t>
            </a:r>
            <a:r>
              <a:rPr lang="en-US" sz="2400" dirty="0" err="1" smtClean="0"/>
              <a:t>sua</a:t>
            </a:r>
            <a:r>
              <a:rPr lang="en-US" sz="2400" dirty="0" smtClean="0"/>
              <a:t> </a:t>
            </a:r>
            <a:r>
              <a:rPr lang="en-US" sz="2400" dirty="0" err="1" smtClean="0"/>
              <a:t>probabilidade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falhar</a:t>
            </a:r>
            <a:endParaRPr lang="en-US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Exemplo 14.5 (Cont.)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9296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15400" cy="5007008"/>
          </a:xfrm>
        </p:spPr>
        <p:txBody>
          <a:bodyPr/>
          <a:lstStyle/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O desvio padrão da média estimada para muitas observações futuras:</a:t>
            </a: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quantil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0.95 de uma variável t com 5 graus de liberdade é 2.015.</a:t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24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IC de 90% para a média estimada</a:t>
            </a:r>
          </a:p>
          <a:p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50</a:t>
            </a:fld>
            <a:endParaRPr lang="pt-BR" dirty="0"/>
          </a:p>
        </p:txBody>
      </p:sp>
      <p:pic>
        <p:nvPicPr>
          <p:cNvPr id="1192964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286000"/>
            <a:ext cx="8915400" cy="1033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192967" name="Picture 7" descr="D:\POWERPNT\9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4953000"/>
            <a:ext cx="5200650" cy="974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15400" cy="79216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91440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 dirty="0">
                <a:latin typeface="Courier"/>
                <a:cs typeface="Courier"/>
              </a:rPr>
              <a:t>&gt; </a:t>
            </a:r>
            <a:r>
              <a:rPr lang="pl-PL" sz="2400" b="1" dirty="0" err="1">
                <a:latin typeface="Courier"/>
                <a:cs typeface="Courier"/>
              </a:rPr>
              <a:t>x.io</a:t>
            </a:r>
            <a:r>
              <a:rPr lang="pl-PL" sz="2400" b="1" dirty="0">
                <a:latin typeface="Courier"/>
                <a:cs typeface="Courier"/>
              </a:rPr>
              <a:t>=c(14, 16, 27, 42, 39, 50, 83)</a:t>
            </a:r>
          </a:p>
          <a:p>
            <a:pPr marL="0" indent="0">
              <a:buNone/>
            </a:pPr>
            <a:r>
              <a:rPr lang="pl-PL" sz="2400" b="1" dirty="0" smtClean="0">
                <a:latin typeface="Courier"/>
                <a:cs typeface="Courier"/>
              </a:rPr>
              <a:t>&gt; </a:t>
            </a:r>
            <a:r>
              <a:rPr lang="pl-PL" sz="2400" b="1" dirty="0" err="1" smtClean="0">
                <a:latin typeface="Courier"/>
                <a:cs typeface="Courier"/>
              </a:rPr>
              <a:t>y.time</a:t>
            </a:r>
            <a:r>
              <a:rPr lang="pl-PL" sz="2400" b="1" dirty="0">
                <a:latin typeface="Courier"/>
                <a:cs typeface="Courier"/>
              </a:rPr>
              <a:t>=c(2, 5, 7, 9, 10, 13, 20)</a:t>
            </a:r>
          </a:p>
          <a:p>
            <a:pPr marL="0" indent="0">
              <a:buNone/>
            </a:pPr>
            <a:endParaRPr lang="pl-PL" sz="24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urier"/>
                <a:cs typeface="Courier"/>
              </a:rPr>
              <a:t>&gt; </a:t>
            </a:r>
            <a:r>
              <a:rPr lang="pl-PL" sz="2400" b="1" dirty="0" err="1">
                <a:latin typeface="Courier"/>
                <a:cs typeface="Courier"/>
              </a:rPr>
              <a:t>predict</a:t>
            </a:r>
            <a:r>
              <a:rPr lang="pl-PL" sz="2400" b="1" dirty="0">
                <a:latin typeface="Courier"/>
                <a:cs typeface="Courier"/>
              </a:rPr>
              <a:t>(lm(</a:t>
            </a:r>
            <a:r>
              <a:rPr lang="pl-PL" sz="2400" b="1" dirty="0" err="1">
                <a:latin typeface="Courier"/>
                <a:cs typeface="Courier"/>
              </a:rPr>
              <a:t>y.time~x.io</a:t>
            </a:r>
            <a:r>
              <a:rPr lang="pl-PL" sz="2400" b="1" dirty="0">
                <a:latin typeface="Courier"/>
                <a:cs typeface="Courier"/>
              </a:rPr>
              <a:t>), </a:t>
            </a:r>
            <a:r>
              <a:rPr lang="pl-PL" sz="2400" b="1" dirty="0" err="1">
                <a:latin typeface="Courier"/>
                <a:cs typeface="Courier"/>
              </a:rPr>
              <a:t>data.frame</a:t>
            </a:r>
            <a:r>
              <a:rPr lang="pl-PL" sz="2400" b="1" dirty="0">
                <a:latin typeface="Courier"/>
                <a:cs typeface="Courier"/>
              </a:rPr>
              <a:t>(</a:t>
            </a:r>
            <a:r>
              <a:rPr lang="pl-PL" sz="2400" b="1" dirty="0" err="1">
                <a:latin typeface="Courier"/>
                <a:cs typeface="Courier"/>
              </a:rPr>
              <a:t>x.io</a:t>
            </a:r>
            <a:r>
              <a:rPr lang="pl-PL" sz="2400" b="1" dirty="0">
                <a:latin typeface="Courier"/>
                <a:cs typeface="Courier"/>
              </a:rPr>
              <a:t>=100), </a:t>
            </a:r>
            <a:r>
              <a:rPr lang="pl-PL" sz="2400" b="1" dirty="0" smtClean="0">
                <a:latin typeface="Courier"/>
                <a:cs typeface="Courier"/>
              </a:rPr>
              <a:t/>
            </a:r>
            <a:br>
              <a:rPr lang="pl-PL" sz="2400" b="1" dirty="0" smtClean="0">
                <a:latin typeface="Courier"/>
                <a:cs typeface="Courier"/>
              </a:rPr>
            </a:br>
            <a:r>
              <a:rPr lang="pl-PL" sz="2400" b="1" dirty="0" smtClean="0">
                <a:latin typeface="Courier"/>
                <a:cs typeface="Courier"/>
              </a:rPr>
              <a:t>          </a:t>
            </a:r>
            <a:r>
              <a:rPr lang="pl-PL" sz="2400" b="1" dirty="0" err="1" smtClean="0">
                <a:latin typeface="Courier"/>
                <a:cs typeface="Courier"/>
              </a:rPr>
              <a:t>interval</a:t>
            </a:r>
            <a:r>
              <a:rPr lang="pl-PL" sz="2400" b="1" dirty="0">
                <a:latin typeface="Courier"/>
                <a:cs typeface="Courier"/>
              </a:rPr>
              <a:t>="</a:t>
            </a:r>
            <a:r>
              <a:rPr lang="pl-PL" sz="2400" b="1" dirty="0" err="1">
                <a:latin typeface="Courier"/>
                <a:cs typeface="Courier"/>
              </a:rPr>
              <a:t>confidence</a:t>
            </a:r>
            <a:r>
              <a:rPr lang="pl-PL" sz="2400" b="1" dirty="0">
                <a:latin typeface="Courier"/>
                <a:cs typeface="Courier"/>
              </a:rPr>
              <a:t>", </a:t>
            </a:r>
            <a:r>
              <a:rPr lang="pl-PL" sz="2400" b="1" dirty="0" err="1">
                <a:latin typeface="Courier"/>
                <a:cs typeface="Courier"/>
              </a:rPr>
              <a:t>level</a:t>
            </a:r>
            <a:r>
              <a:rPr lang="pl-PL" sz="2400" b="1" dirty="0">
                <a:latin typeface="Courier"/>
                <a:cs typeface="Courier"/>
              </a:rPr>
              <a:t> = 0.9)</a:t>
            </a:r>
          </a:p>
          <a:p>
            <a:pPr marL="0" indent="0">
              <a:buNone/>
            </a:pPr>
            <a:r>
              <a:rPr lang="pl-PL" sz="2400" b="1" dirty="0">
                <a:latin typeface="Courier"/>
                <a:cs typeface="Courier"/>
              </a:rPr>
              <a:t>       </a:t>
            </a:r>
            <a:r>
              <a:rPr lang="pl-PL" sz="2400" b="1" dirty="0" err="1">
                <a:latin typeface="Courier"/>
                <a:cs typeface="Courier"/>
              </a:rPr>
              <a:t>fit</a:t>
            </a:r>
            <a:r>
              <a:rPr lang="pl-PL" sz="2400" b="1" dirty="0">
                <a:latin typeface="Courier"/>
                <a:cs typeface="Courier"/>
              </a:rPr>
              <a:t>      </a:t>
            </a:r>
            <a:r>
              <a:rPr lang="pl-PL" sz="2400" b="1" dirty="0" err="1">
                <a:latin typeface="Courier"/>
                <a:cs typeface="Courier"/>
              </a:rPr>
              <a:t>lwr</a:t>
            </a:r>
            <a:r>
              <a:rPr lang="pl-PL" sz="2400" b="1" dirty="0">
                <a:latin typeface="Courier"/>
                <a:cs typeface="Courier"/>
              </a:rPr>
              <a:t>      </a:t>
            </a:r>
            <a:r>
              <a:rPr lang="pl-PL" sz="2400" b="1" dirty="0" err="1">
                <a:latin typeface="Courier"/>
                <a:cs typeface="Courier"/>
              </a:rPr>
              <a:t>upr</a:t>
            </a:r>
            <a:endParaRPr lang="pl-PL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2400" b="1" dirty="0">
                <a:latin typeface="Courier"/>
                <a:cs typeface="Courier"/>
              </a:rPr>
              <a:t>1 24.36735 </a:t>
            </a:r>
            <a:r>
              <a:rPr lang="pl-PL" sz="2400" b="1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21.91724 </a:t>
            </a:r>
            <a:r>
              <a:rPr lang="pl-PL" sz="2400" b="1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26.81747</a:t>
            </a:r>
          </a:p>
          <a:p>
            <a:pPr marL="0" indent="0">
              <a:buNone/>
            </a:pPr>
            <a:endParaRPr lang="pl-PL" sz="2400" b="1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2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Exemplo 14.5 (Cont.)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95017" name="Rectangle 9"/>
          <p:cNvSpPr>
            <a:spLocks noGrp="1" noChangeArrowheads="1"/>
          </p:cNvSpPr>
          <p:nvPr>
            <p:ph idx="1"/>
          </p:nvPr>
        </p:nvSpPr>
        <p:spPr>
          <a:xfrm>
            <a:off x="495300" y="1524000"/>
            <a:ext cx="8915400" cy="5105400"/>
          </a:xfrm>
        </p:spPr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Tempo de CPU para uma única observação de um programa com 100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IOs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de disco:</a:t>
            </a: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IC de 90% para uma predição única</a:t>
            </a: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IC maior do que para muitas observações futuras</a:t>
            </a:r>
          </a:p>
          <a:p>
            <a:pPr>
              <a:buFont typeface="Wingdings" pitchFamily="2" charset="2"/>
              <a:buNone/>
            </a:pP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52</a:t>
            </a:fld>
            <a:endParaRPr lang="pt-BR" dirty="0"/>
          </a:p>
        </p:txBody>
      </p:sp>
      <p:pic>
        <p:nvPicPr>
          <p:cNvPr id="1195019" name="Picture 11" descr="D:\POWERPNT\9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93006" y="4114800"/>
            <a:ext cx="5778500" cy="10842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619094" y="2285992"/>
          <a:ext cx="86350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8" name="Equação" r:id="rId6" imgW="3187440" imgH="507960" progId="Equation.3">
                  <p:embed/>
                </p:oleObj>
              </mc:Choice>
              <mc:Fallback>
                <p:oleObj name="Equação" r:id="rId6" imgW="318744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94" y="2285992"/>
                        <a:ext cx="86350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3"/>
            <a:ext cx="9525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>
                <a:latin typeface="Courier"/>
                <a:cs typeface="Courier"/>
              </a:rPr>
              <a:t>&gt; </a:t>
            </a:r>
            <a:r>
              <a:rPr lang="pl-PL" sz="2400" b="1" dirty="0" err="1">
                <a:latin typeface="Courier"/>
                <a:cs typeface="Courier"/>
              </a:rPr>
              <a:t>predict</a:t>
            </a:r>
            <a:r>
              <a:rPr lang="pl-PL" sz="2400" b="1" dirty="0">
                <a:latin typeface="Courier"/>
                <a:cs typeface="Courier"/>
              </a:rPr>
              <a:t>(lm(</a:t>
            </a:r>
            <a:r>
              <a:rPr lang="pl-PL" sz="2400" b="1" dirty="0" err="1">
                <a:latin typeface="Courier"/>
                <a:cs typeface="Courier"/>
              </a:rPr>
              <a:t>y.time~x.io</a:t>
            </a:r>
            <a:r>
              <a:rPr lang="pl-PL" sz="2400" b="1" dirty="0">
                <a:latin typeface="Courier"/>
                <a:cs typeface="Courier"/>
              </a:rPr>
              <a:t>), </a:t>
            </a:r>
            <a:r>
              <a:rPr lang="pl-PL" sz="2400" b="1" dirty="0" err="1">
                <a:latin typeface="Courier"/>
                <a:cs typeface="Courier"/>
              </a:rPr>
              <a:t>data.frame</a:t>
            </a:r>
            <a:r>
              <a:rPr lang="pl-PL" sz="2400" b="1" dirty="0">
                <a:latin typeface="Courier"/>
                <a:cs typeface="Courier"/>
              </a:rPr>
              <a:t>(</a:t>
            </a:r>
            <a:r>
              <a:rPr lang="pl-PL" sz="2400" b="1" dirty="0" err="1">
                <a:latin typeface="Courier"/>
                <a:cs typeface="Courier"/>
              </a:rPr>
              <a:t>x.io</a:t>
            </a:r>
            <a:r>
              <a:rPr lang="pl-PL" sz="2400" b="1" dirty="0">
                <a:latin typeface="Courier"/>
                <a:cs typeface="Courier"/>
              </a:rPr>
              <a:t>=100), </a:t>
            </a:r>
            <a:r>
              <a:rPr lang="pl-PL" sz="2400" b="1" dirty="0" smtClean="0">
                <a:latin typeface="Courier"/>
                <a:cs typeface="Courier"/>
              </a:rPr>
              <a:t/>
            </a:r>
            <a:br>
              <a:rPr lang="pl-PL" sz="2400" b="1" dirty="0" smtClean="0">
                <a:latin typeface="Courier"/>
                <a:cs typeface="Courier"/>
              </a:rPr>
            </a:br>
            <a:r>
              <a:rPr lang="pl-PL" sz="2400" b="1" dirty="0" smtClean="0">
                <a:latin typeface="Courier"/>
                <a:cs typeface="Courier"/>
              </a:rPr>
              <a:t>          </a:t>
            </a:r>
            <a:r>
              <a:rPr lang="pl-PL" sz="2400" b="1" dirty="0" err="1" smtClean="0">
                <a:latin typeface="Courier"/>
                <a:cs typeface="Courier"/>
              </a:rPr>
              <a:t>interval</a:t>
            </a:r>
            <a:r>
              <a:rPr lang="pl-PL" sz="2400" b="1" dirty="0">
                <a:latin typeface="Courier"/>
                <a:cs typeface="Courier"/>
              </a:rPr>
              <a:t>="</a:t>
            </a:r>
            <a:r>
              <a:rPr lang="pl-PL" sz="2400" b="1" dirty="0" err="1">
                <a:latin typeface="Courier"/>
                <a:cs typeface="Courier"/>
              </a:rPr>
              <a:t>prediction</a:t>
            </a:r>
            <a:r>
              <a:rPr lang="pl-PL" sz="2400" b="1" dirty="0">
                <a:latin typeface="Courier"/>
                <a:cs typeface="Courier"/>
              </a:rPr>
              <a:t>", </a:t>
            </a:r>
            <a:r>
              <a:rPr lang="pl-PL" sz="2400" b="1" dirty="0" err="1">
                <a:latin typeface="Courier"/>
                <a:cs typeface="Courier"/>
              </a:rPr>
              <a:t>level</a:t>
            </a:r>
            <a:r>
              <a:rPr lang="pl-PL" sz="2400" b="1" dirty="0">
                <a:latin typeface="Courier"/>
                <a:cs typeface="Courier"/>
              </a:rPr>
              <a:t> = </a:t>
            </a:r>
            <a:r>
              <a:rPr lang="pl-PL" sz="2400" b="1" dirty="0" smtClean="0">
                <a:latin typeface="Courier"/>
                <a:cs typeface="Courier"/>
              </a:rPr>
              <a:t>0.9)</a:t>
            </a:r>
            <a:endParaRPr lang="pl-PL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2400" b="1" dirty="0">
                <a:latin typeface="Courier"/>
                <a:cs typeface="Courier"/>
              </a:rPr>
              <a:t>$</a:t>
            </a:r>
            <a:r>
              <a:rPr lang="pl-PL" sz="2400" b="1" dirty="0" err="1">
                <a:latin typeface="Courier"/>
                <a:cs typeface="Courier"/>
              </a:rPr>
              <a:t>fit</a:t>
            </a:r>
            <a:endParaRPr lang="pl-PL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2400" b="1" dirty="0">
                <a:latin typeface="Courier"/>
                <a:cs typeface="Courier"/>
              </a:rPr>
              <a:t>       </a:t>
            </a:r>
            <a:r>
              <a:rPr lang="pl-PL" sz="2400" b="1" dirty="0" err="1">
                <a:latin typeface="Courier"/>
                <a:cs typeface="Courier"/>
              </a:rPr>
              <a:t>fit</a:t>
            </a:r>
            <a:r>
              <a:rPr lang="pl-PL" sz="2400" b="1" dirty="0">
                <a:latin typeface="Courier"/>
                <a:cs typeface="Courier"/>
              </a:rPr>
              <a:t>      </a:t>
            </a:r>
            <a:r>
              <a:rPr lang="pl-PL" sz="2400" b="1" dirty="0" err="1">
                <a:latin typeface="Courier"/>
                <a:cs typeface="Courier"/>
              </a:rPr>
              <a:t>lwr</a:t>
            </a:r>
            <a:r>
              <a:rPr lang="pl-PL" sz="2400" b="1" dirty="0">
                <a:latin typeface="Courier"/>
                <a:cs typeface="Courier"/>
              </a:rPr>
              <a:t>      </a:t>
            </a:r>
            <a:r>
              <a:rPr lang="pl-PL" sz="2400" b="1" dirty="0" err="1">
                <a:latin typeface="Courier"/>
                <a:cs typeface="Courier"/>
              </a:rPr>
              <a:t>upr</a:t>
            </a:r>
            <a:endParaRPr lang="pl-PL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2400" b="1" dirty="0">
                <a:latin typeface="Courier"/>
                <a:cs typeface="Courier"/>
              </a:rPr>
              <a:t>1 24.36735 </a:t>
            </a:r>
            <a:r>
              <a:rPr lang="pl-PL" sz="2400" b="1" dirty="0">
                <a:solidFill>
                  <a:srgbClr val="1466C5"/>
                </a:solidFill>
                <a:latin typeface="Courier"/>
                <a:cs typeface="Courier"/>
              </a:rPr>
              <a:t>21.08572 </a:t>
            </a:r>
            <a:r>
              <a:rPr lang="pl-PL" sz="2400" b="1" dirty="0" smtClean="0">
                <a:solidFill>
                  <a:srgbClr val="1466C5"/>
                </a:solidFill>
                <a:latin typeface="Courier"/>
                <a:cs typeface="Courier"/>
              </a:rPr>
              <a:t>27.64899</a:t>
            </a:r>
            <a:endParaRPr lang="pl-PL" sz="2400" b="1" dirty="0">
              <a:solidFill>
                <a:srgbClr val="1466C5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3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Testes Visuais para as Suposições de Regressão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381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2" charset="2"/>
              <a:buNone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Suposições de regressão linear simples:</a:t>
            </a:r>
          </a:p>
          <a:p>
            <a:pPr marL="533400" indent="-533400">
              <a:buSzTx/>
              <a:buFont typeface="Wingdings" pitchFamily="2" charset="2"/>
              <a:buAutoNum type="arabicPeriod"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 verdadeiro relacionamento entre y e x é linear.</a:t>
            </a:r>
          </a:p>
          <a:p>
            <a:pPr marL="533400" indent="-533400">
              <a:buSzTx/>
              <a:buFont typeface="Wingdings" pitchFamily="2" charset="2"/>
              <a:buAutoNum type="arabicPeriod"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A variável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preditora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2800" i="1" dirty="0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não é estocástica e pode ser medida sem erro.</a:t>
            </a:r>
          </a:p>
          <a:p>
            <a:pPr marL="533400" indent="-533400">
              <a:buSzTx/>
              <a:buFont typeface="Wingdings" pitchFamily="2" charset="2"/>
              <a:buAutoNum type="arabicPeriod"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Os erros do modelo são estatisticamente independentes.</a:t>
            </a:r>
          </a:p>
          <a:p>
            <a:pPr marL="533400" indent="-533400">
              <a:buSzTx/>
              <a:buFont typeface="Wingdings" pitchFamily="2" charset="2"/>
              <a:buAutoNum type="arabicPeriod"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Os erros têm distribuição normal com média zero e desvio padrão constante.</a:t>
            </a:r>
          </a:p>
          <a:p>
            <a:pPr marL="533400" indent="-533400"/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Como verificar se as suposições se aplicam?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54</a:t>
            </a:fld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46" name="Rectangle 1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/>
          </a:bodyPr>
          <a:lstStyle/>
          <a:p>
            <a:pPr marL="0"/>
            <a:r>
              <a:rPr lang="pt-BR" altLang="zh-CN" sz="4000" dirty="0" smtClean="0">
                <a:ea typeface="Arial Unicode MS" pitchFamily="34" charset="-128"/>
                <a:cs typeface="Arial Unicode MS" pitchFamily="34" charset="-128"/>
              </a:rPr>
              <a:t>1. Relacionamento Linear: Teste Visual</a:t>
            </a:r>
            <a:endParaRPr lang="pt-BR" altLang="zh-CN" sz="4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4847" name="Rectangle 15"/>
          <p:cNvSpPr>
            <a:spLocks noGrp="1" noChangeArrowheads="1"/>
          </p:cNvSpPr>
          <p:nvPr>
            <p:ph idx="1"/>
          </p:nvPr>
        </p:nvSpPr>
        <p:spPr>
          <a:xfrm>
            <a:off x="411031" y="990600"/>
            <a:ext cx="8999669" cy="4810125"/>
          </a:xfrm>
        </p:spPr>
        <p:txBody>
          <a:bodyPr/>
          <a:lstStyle/>
          <a:p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Gráfico de dispersão de y versus x </a:t>
            </a:r>
            <a:r>
              <a:rPr lang="pt-BR" altLang="zh-CN" sz="24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relacionamento é linear ou não linear?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55</a:t>
            </a:fld>
            <a:endParaRPr lang="pt-BR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98650" y="2179638"/>
            <a:ext cx="5861050" cy="4602162"/>
            <a:chOff x="432" y="1056"/>
            <a:chExt cx="4985" cy="4240"/>
          </a:xfrm>
        </p:grpSpPr>
        <p:pic>
          <p:nvPicPr>
            <p:cNvPr id="1144840" name="Picture 8" descr="D:\perf\fignew\png\chp_14_06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1056"/>
              <a:ext cx="2144" cy="2160"/>
            </a:xfrm>
            <a:prstGeom prst="rect">
              <a:avLst/>
            </a:prstGeom>
            <a:noFill/>
          </p:spPr>
        </p:pic>
        <p:pic>
          <p:nvPicPr>
            <p:cNvPr id="1144841" name="Picture 9" descr="D:\perf\fignew\png\chp_14_06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0" y="1056"/>
              <a:ext cx="2252" cy="2189"/>
            </a:xfrm>
            <a:prstGeom prst="rect">
              <a:avLst/>
            </a:prstGeom>
            <a:noFill/>
          </p:spPr>
        </p:pic>
        <p:pic>
          <p:nvPicPr>
            <p:cNvPr id="1144842" name="Picture 10" descr="D:\perf\fignew\png\chp_14_06c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" y="3024"/>
              <a:ext cx="2304" cy="2272"/>
            </a:xfrm>
            <a:prstGeom prst="rect">
              <a:avLst/>
            </a:prstGeom>
            <a:noFill/>
          </p:spPr>
        </p:pic>
        <p:pic>
          <p:nvPicPr>
            <p:cNvPr id="1144844" name="Picture 12" descr="D:\perf\fignew\png\chp_14_06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20" y="2880"/>
              <a:ext cx="2297" cy="237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0"/>
            <a:ext cx="9410700" cy="1399032"/>
          </a:xfrm>
        </p:spPr>
        <p:txBody>
          <a:bodyPr>
            <a:normAutofit/>
          </a:bodyPr>
          <a:lstStyle/>
          <a:p>
            <a:pPr marL="0"/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2. Erros Independentes: Teste Visual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44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753600" cy="523560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1.  Gráfico de dispersão de 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pt-BR" altLang="zh-CN" sz="2800" baseline="-25000" dirty="0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versus a resposta estimada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endParaRPr lang="pt-BR" altLang="zh-CN" sz="2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Todos os testes de independência tentam achar dependência</a:t>
            </a:r>
          </a:p>
          <a:p>
            <a:pPr lvl="1"/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Não tem teste “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fool-proof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”para independência</a:t>
            </a:r>
          </a:p>
          <a:p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56</a:t>
            </a:fld>
            <a:endParaRPr lang="pt-BR" dirty="0"/>
          </a:p>
        </p:txBody>
      </p:sp>
      <p:pic>
        <p:nvPicPr>
          <p:cNvPr id="1214468" name="Picture 4" descr="C:\Documents and Settings\Video\My Documents\ritun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1295400"/>
            <a:ext cx="316442" cy="323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77850" y="2244736"/>
            <a:ext cx="9080500" cy="2827338"/>
            <a:chOff x="0" y="1092"/>
            <a:chExt cx="7200" cy="2428"/>
          </a:xfrm>
        </p:grpSpPr>
        <p:pic>
          <p:nvPicPr>
            <p:cNvPr id="1214469" name="Picture 5" descr="D:\perf\fignew\png\chp_14_07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1152"/>
              <a:ext cx="2784" cy="2174"/>
            </a:xfrm>
            <a:prstGeom prst="rect">
              <a:avLst/>
            </a:prstGeom>
            <a:noFill/>
          </p:spPr>
        </p:pic>
        <p:pic>
          <p:nvPicPr>
            <p:cNvPr id="1214470" name="Picture 6" descr="D:\perf\fignew\png\chp_14_07b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12" y="1152"/>
              <a:ext cx="2832" cy="2368"/>
            </a:xfrm>
            <a:prstGeom prst="rect">
              <a:avLst/>
            </a:prstGeom>
            <a:noFill/>
          </p:spPr>
        </p:pic>
        <p:pic>
          <p:nvPicPr>
            <p:cNvPr id="1214471" name="Picture 7" descr="D:\perf\fignew\png\chp_14_07c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68" y="1092"/>
              <a:ext cx="2832" cy="212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Erros Independentes (Cont.)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368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24000"/>
            <a:ext cx="8915400" cy="49308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2. Traçar gráfico dos resíduos como função do número do experimento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57</a:t>
            </a:fld>
            <a:endParaRPr lang="pt-BR" dirty="0"/>
          </a:p>
        </p:txBody>
      </p:sp>
      <p:pic>
        <p:nvPicPr>
          <p:cNvPr id="1223684" name="Picture 4" descr="D:\perf\fignew\png\chp_14_08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100" y="2895030"/>
            <a:ext cx="4292600" cy="3532188"/>
          </a:xfrm>
          <a:prstGeom prst="rect">
            <a:avLst/>
          </a:prstGeom>
          <a:noFill/>
        </p:spPr>
      </p:pic>
      <p:pic>
        <p:nvPicPr>
          <p:cNvPr id="1223685" name="Picture 5" descr="D:\perf\fignew\png\chp_14_08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4200" y="2882900"/>
            <a:ext cx="4292600" cy="35941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9677400" cy="1399032"/>
          </a:xfrm>
        </p:spPr>
        <p:txBody>
          <a:bodyPr>
            <a:normAutofit fontScale="90000"/>
          </a:bodyPr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3. Erros com Distribuição Normal: Teste Visual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265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76400"/>
            <a:ext cx="8915400" cy="4778408"/>
          </a:xfrm>
        </p:spPr>
        <p:txBody>
          <a:bodyPr>
            <a:normAutofit/>
          </a:bodyPr>
          <a:lstStyle/>
          <a:p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Traçar um gráfico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quantil-quantil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normal dos erros.  </a:t>
            </a:r>
            <a:b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Linear 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a suposição está satisfeita.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58</a:t>
            </a:fld>
            <a:endParaRPr lang="pt-BR" dirty="0"/>
          </a:p>
        </p:txBody>
      </p:sp>
      <p:pic>
        <p:nvPicPr>
          <p:cNvPr id="1222660" name="Picture 4" descr="D:\perf\fignew\png\chp_14_09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" y="3043237"/>
            <a:ext cx="4870450" cy="3660775"/>
          </a:xfrm>
          <a:prstGeom prst="rect">
            <a:avLst/>
          </a:prstGeom>
          <a:noFill/>
        </p:spPr>
      </p:pic>
      <p:pic>
        <p:nvPicPr>
          <p:cNvPr id="1222661" name="Picture 5" descr="D:\perf\fignew\png\chp_14_09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8100" y="3195637"/>
            <a:ext cx="4292600" cy="35099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601200" cy="1399032"/>
          </a:xfrm>
        </p:spPr>
        <p:txBody>
          <a:bodyPr>
            <a:normAutofit/>
          </a:bodyPr>
          <a:lstStyle/>
          <a:p>
            <a:pPr marL="0"/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4. Desvio Padrão de Erros Constante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573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0"/>
            <a:ext cx="9258300" cy="52356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Chamado de </a:t>
            </a:r>
            <a:r>
              <a:rPr lang="pt-BR" altLang="zh-CN" sz="2800" b="1" dirty="0" err="1" smtClean="0">
                <a:ea typeface="Arial Unicode MS" pitchFamily="34" charset="-128"/>
                <a:cs typeface="Arial Unicode MS" pitchFamily="34" charset="-128"/>
              </a:rPr>
              <a:t>homoscedasticidade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800" b="1" dirty="0" smtClean="0">
                <a:ea typeface="Arial Unicode MS" pitchFamily="34" charset="-128"/>
                <a:cs typeface="Arial Unicode MS" pitchFamily="34" charset="-128"/>
              </a:rPr>
            </a:br>
            <a:endParaRPr lang="pt-BR" altLang="zh-CN" sz="2800" b="1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Tendência </a:t>
            </a:r>
            <a:r>
              <a:rPr lang="pt-BR" altLang="zh-CN" sz="28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Tentar regressão </a:t>
            </a:r>
            <a:r>
              <a:rPr lang="pt-BR" altLang="zh-CN" sz="2800" dirty="0" err="1" smtClean="0">
                <a:ea typeface="Arial Unicode MS" pitchFamily="34" charset="-128"/>
                <a:cs typeface="Arial Unicode MS" pitchFamily="34" charset="-128"/>
              </a:rPr>
              <a:t>curvilinear</a:t>
            </a:r>
            <a:r>
              <a:rPr lang="pt-BR" altLang="zh-CN" sz="2800" dirty="0" smtClean="0">
                <a:ea typeface="Arial Unicode MS" pitchFamily="34" charset="-128"/>
                <a:cs typeface="Arial Unicode MS" pitchFamily="34" charset="-128"/>
              </a:rPr>
              <a:t> ou transformação</a:t>
            </a:r>
            <a:endParaRPr lang="pt-BR" altLang="zh-CN" sz="28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59</a:t>
            </a:fld>
            <a:endParaRPr lang="pt-BR" dirty="0"/>
          </a:p>
        </p:txBody>
      </p:sp>
      <p:pic>
        <p:nvPicPr>
          <p:cNvPr id="1225732" name="Picture 4" descr="D:\perf\fignew\png\chp_14_10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" y="1852612"/>
            <a:ext cx="4375150" cy="3478213"/>
          </a:xfrm>
          <a:prstGeom prst="rect">
            <a:avLst/>
          </a:prstGeom>
          <a:noFill/>
        </p:spPr>
      </p:pic>
      <p:pic>
        <p:nvPicPr>
          <p:cNvPr id="1225733" name="Picture 5" descr="D:\perf\fignew\png\chp_14_10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0250" y="1852612"/>
            <a:ext cx="4457700" cy="355758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Objetivo</a:t>
            </a:r>
            <a:r>
              <a:rPr lang="en-US" dirty="0" smtClean="0">
                <a:solidFill>
                  <a:schemeClr val="accent2"/>
                </a:solidFill>
              </a:rPr>
              <a:t> da </a:t>
            </a:r>
            <a:r>
              <a:rPr lang="en-US" dirty="0" err="1" smtClean="0">
                <a:solidFill>
                  <a:schemeClr val="accent2"/>
                </a:solidFill>
              </a:rPr>
              <a:t>regressão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524000"/>
            <a:ext cx="6210300" cy="493080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Permite que o analista estime o valor de uma variável aleatória </a:t>
            </a:r>
            <a:r>
              <a:rPr lang="pt-BR" sz="2800" dirty="0" err="1" smtClean="0"/>
              <a:t>Y</a:t>
            </a:r>
            <a:r>
              <a:rPr lang="pt-BR" sz="2800" dirty="0" smtClean="0"/>
              <a:t> como função de outras variáveis X</a:t>
            </a:r>
            <a:r>
              <a:rPr lang="pt-BR" sz="2800" baseline="-25000" dirty="0" smtClean="0"/>
              <a:t>i</a:t>
            </a:r>
            <a:r>
              <a:rPr lang="pt-BR" sz="2800" dirty="0" smtClean="0"/>
              <a:t>, </a:t>
            </a:r>
            <a:r>
              <a:rPr lang="pt-BR" sz="2800" dirty="0" err="1" smtClean="0"/>
              <a:t>i</a:t>
            </a:r>
            <a:r>
              <a:rPr lang="pt-BR" sz="2800" dirty="0" smtClean="0"/>
              <a:t> = 1, 2, … </a:t>
            </a:r>
          </a:p>
          <a:p>
            <a:endParaRPr lang="pt-BR" sz="2800" dirty="0" smtClean="0"/>
          </a:p>
          <a:p>
            <a:r>
              <a:rPr lang="pt-BR" sz="2800" dirty="0" smtClean="0"/>
              <a:t>Variáveis envolvidas são </a:t>
            </a:r>
            <a:r>
              <a:rPr lang="pt-BR" sz="2800" dirty="0" smtClean="0">
                <a:solidFill>
                  <a:srgbClr val="0000FF"/>
                </a:solidFill>
              </a:rPr>
              <a:t>numéricas</a:t>
            </a:r>
            <a:r>
              <a:rPr lang="pt-BR" sz="2800" dirty="0" smtClean="0"/>
              <a:t> e portanto faz sentido realizar operações aritméticas sobre elas</a:t>
            </a:r>
          </a:p>
          <a:p>
            <a:pPr lvl="1"/>
            <a:r>
              <a:rPr lang="pt-BR" sz="2400" dirty="0" smtClean="0"/>
              <a:t>Falaremos mais adiante sobre isso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111617" name="Picture 1" descr="C:\Users\user\AppData\Local\Microsoft\Windows\Temporary Internet Files\Content.IE5\5QOA5OJ2\MC90008988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209800"/>
            <a:ext cx="3056626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Homoscedasticidade</a:t>
            </a:r>
            <a:r>
              <a:rPr lang="en-US" dirty="0" smtClean="0"/>
              <a:t> e </a:t>
            </a:r>
            <a:r>
              <a:rPr lang="en-US" dirty="0" err="1" smtClean="0"/>
              <a:t>normalidade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discutidos</a:t>
            </a:r>
            <a:r>
              <a:rPr lang="en-US" dirty="0" smtClean="0"/>
              <a:t> de Anderson Darling e Shapiro </a:t>
            </a:r>
            <a:r>
              <a:rPr lang="en-US" dirty="0" err="1" smtClean="0"/>
              <a:t>Wilke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normalidade</a:t>
            </a:r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Levene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homoscedasticidade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passaremos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resíduos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endParaRPr lang="en-US" dirty="0" smtClean="0"/>
          </a:p>
          <a:p>
            <a:pPr lvl="1"/>
            <a:r>
              <a:rPr lang="en-US" dirty="0" smtClean="0"/>
              <a:t>No R é simples: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result=lm(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y~x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residuos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result$residuals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Exemplo 14.6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5861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260491"/>
            <a:ext cx="89154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Usando os dados de IO de disco e CPU do Exemplo 14.1</a:t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</a:br>
            <a:endParaRPr lang="pt-BR" altLang="zh-CN" sz="24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1. Relacionamento é linear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2. Não há tendência nos resíduos </a:t>
            </a:r>
            <a:r>
              <a:rPr lang="pt-BR" altLang="zh-CN" sz="20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Parecem independentes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3. Gráfico </a:t>
            </a:r>
            <a:r>
              <a:rPr lang="pt-BR" altLang="zh-CN" sz="2400" dirty="0" err="1" smtClean="0">
                <a:ea typeface="Arial Unicode MS" pitchFamily="34" charset="-128"/>
                <a:cs typeface="Arial Unicode MS" pitchFamily="34" charset="-128"/>
              </a:rPr>
              <a:t>quantil-quantil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normal linear </a:t>
            </a:r>
            <a:r>
              <a:rPr lang="pt-BR" altLang="zh-CN" sz="2000" dirty="0" smtClean="0">
                <a:latin typeface="Symbol" pitchFamily="18" charset="2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</a:t>
            </a: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 Há desvios maiores para valores menores mas todos os valores são pequenos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61</a:t>
            </a:fld>
            <a:endParaRPr lang="pt-BR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25500" y="1571613"/>
            <a:ext cx="8337550" cy="2436813"/>
            <a:chOff x="432" y="952"/>
            <a:chExt cx="7632" cy="2416"/>
          </a:xfrm>
        </p:grpSpPr>
        <p:pic>
          <p:nvPicPr>
            <p:cNvPr id="1145865" name="Picture 9" descr="D:\perf\fignew\png\chp_14_0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960"/>
              <a:ext cx="2720" cy="2408"/>
            </a:xfrm>
            <a:prstGeom prst="rect">
              <a:avLst/>
            </a:prstGeom>
            <a:noFill/>
          </p:spPr>
        </p:pic>
        <p:pic>
          <p:nvPicPr>
            <p:cNvPr id="1145866" name="Picture 10" descr="D:\perf\fignew\png\chp_14_1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6" y="1200"/>
              <a:ext cx="2352" cy="2107"/>
            </a:xfrm>
            <a:prstGeom prst="rect">
              <a:avLst/>
            </a:prstGeom>
            <a:noFill/>
          </p:spPr>
        </p:pic>
        <p:pic>
          <p:nvPicPr>
            <p:cNvPr id="1145867" name="Picture 11" descr="D:\perf\fignew\png\chp_14_1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60" y="952"/>
              <a:ext cx="2704" cy="2408"/>
            </a:xfrm>
            <a:prstGeom prst="rect">
              <a:avLst/>
            </a:prstGeom>
            <a:noFill/>
          </p:spPr>
        </p:pic>
      </p:grpSp>
      <p:sp>
        <p:nvSpPr>
          <p:cNvPr id="1145869" name="Text Box 13"/>
          <p:cNvSpPr txBox="1">
            <a:spLocks noChangeArrowheads="1"/>
          </p:cNvSpPr>
          <p:nvPr/>
        </p:nvSpPr>
        <p:spPr bwMode="auto">
          <a:xfrm>
            <a:off x="908050" y="3827445"/>
            <a:ext cx="2089033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Number of disk I/Os</a:t>
            </a:r>
          </a:p>
        </p:txBody>
      </p:sp>
      <p:sp>
        <p:nvSpPr>
          <p:cNvPr id="1145870" name="Text Box 14"/>
          <p:cNvSpPr txBox="1">
            <a:spLocks noChangeArrowheads="1"/>
          </p:cNvSpPr>
          <p:nvPr/>
        </p:nvSpPr>
        <p:spPr bwMode="auto">
          <a:xfrm>
            <a:off x="3962400" y="3792520"/>
            <a:ext cx="1999265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Predicted Response</a:t>
            </a:r>
          </a:p>
        </p:txBody>
      </p:sp>
      <p:sp>
        <p:nvSpPr>
          <p:cNvPr id="1145871" name="Text Box 15"/>
          <p:cNvSpPr txBox="1">
            <a:spLocks noChangeArrowheads="1"/>
          </p:cNvSpPr>
          <p:nvPr/>
        </p:nvSpPr>
        <p:spPr bwMode="auto">
          <a:xfrm>
            <a:off x="6999553" y="3827445"/>
            <a:ext cx="1742785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Normal Quantile</a:t>
            </a:r>
          </a:p>
        </p:txBody>
      </p:sp>
      <p:sp>
        <p:nvSpPr>
          <p:cNvPr id="1145872" name="Text Box 16"/>
          <p:cNvSpPr txBox="1">
            <a:spLocks noChangeArrowheads="1"/>
          </p:cNvSpPr>
          <p:nvPr/>
        </p:nvSpPr>
        <p:spPr bwMode="auto">
          <a:xfrm rot="-5400000">
            <a:off x="-89971" y="2708553"/>
            <a:ext cx="166584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CPU time in ms</a:t>
            </a:r>
          </a:p>
        </p:txBody>
      </p:sp>
      <p:sp>
        <p:nvSpPr>
          <p:cNvPr id="1145873" name="Text Box 17"/>
          <p:cNvSpPr txBox="1">
            <a:spLocks noChangeArrowheads="1"/>
          </p:cNvSpPr>
          <p:nvPr/>
        </p:nvSpPr>
        <p:spPr bwMode="auto">
          <a:xfrm rot="-5400000">
            <a:off x="3200030" y="2726016"/>
            <a:ext cx="864339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resíduo</a:t>
            </a:r>
            <a:endParaRPr lang="en-US" dirty="0"/>
          </a:p>
        </p:txBody>
      </p:sp>
      <p:sp>
        <p:nvSpPr>
          <p:cNvPr id="1145874" name="Text Box 18"/>
          <p:cNvSpPr txBox="1">
            <a:spLocks noChangeArrowheads="1"/>
          </p:cNvSpPr>
          <p:nvPr/>
        </p:nvSpPr>
        <p:spPr bwMode="auto">
          <a:xfrm rot="-5400000">
            <a:off x="5415232" y="2678391"/>
            <a:ext cx="1717137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resíduo</a:t>
            </a:r>
            <a:r>
              <a:rPr lang="en-US" dirty="0" smtClean="0"/>
              <a:t> </a:t>
            </a:r>
            <a:r>
              <a:rPr lang="en-US" dirty="0" err="1"/>
              <a:t>Quantile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o </a:t>
            </a:r>
            <a:r>
              <a:rPr lang="en-US" dirty="0" err="1" smtClean="0"/>
              <a:t>exemplo</a:t>
            </a:r>
            <a:r>
              <a:rPr lang="en-US" dirty="0" smtClean="0"/>
              <a:t> de CPU e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8915400" cy="114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plot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r$fitted.values,r$residuals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qqnorm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r$residuals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4724400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336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6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0"/>
            <a:ext cx="8915400" cy="1143000"/>
          </a:xfrm>
        </p:spPr>
        <p:txBody>
          <a:bodyPr/>
          <a:lstStyle/>
          <a:p>
            <a:r>
              <a:rPr lang="en-US" dirty="0" err="1" smtClean="0"/>
              <a:t>Homoscedasticidade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066800"/>
            <a:ext cx="9677400" cy="12191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 smtClean="0">
                <a:latin typeface="Courier"/>
                <a:cs typeface="Courier"/>
              </a:rPr>
              <a:t>&gt; </a:t>
            </a:r>
            <a:r>
              <a:rPr lang="en-US" sz="2800" dirty="0">
                <a:latin typeface="Courier"/>
                <a:cs typeface="Courier"/>
              </a:rPr>
              <a:t>plot(</a:t>
            </a:r>
            <a:r>
              <a:rPr lang="en-US" sz="2800" dirty="0" err="1">
                <a:latin typeface="Courier"/>
                <a:cs typeface="Courier"/>
              </a:rPr>
              <a:t>r.unix$fitted.values,r.unix$residuals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&gt; plot(</a:t>
            </a:r>
            <a:r>
              <a:rPr lang="en-US" sz="2800" dirty="0" err="1">
                <a:latin typeface="Courier"/>
                <a:cs typeface="Courier"/>
              </a:rPr>
              <a:t>r.argus$fitted.values,r.argus$residuals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63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752600"/>
            <a:ext cx="4724400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1"/>
            <a:ext cx="4648199" cy="4648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9905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qqnorm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r.unix$residuals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qqnorm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r.argus$residuals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64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057400"/>
            <a:ext cx="4648200" cy="464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7494"/>
            <a:ext cx="9906000" cy="1399032"/>
          </a:xfrm>
        </p:spPr>
        <p:txBody>
          <a:bodyPr>
            <a:normAutofit fontScale="90000"/>
          </a:bodyPr>
          <a:lstStyle/>
          <a:p>
            <a:r>
              <a:rPr lang="pt-BR" altLang="zh-CN" dirty="0" smtClean="0">
                <a:ea typeface="Arial Unicode MS" pitchFamily="34" charset="-128"/>
                <a:cs typeface="Arial Unicode MS" pitchFamily="34" charset="-128"/>
              </a:rPr>
              <a:t>Exemplo 14.7: Performance de RPC (Chamada Remota de Procedimentos)</a:t>
            </a:r>
            <a:endParaRPr lang="pt-BR" altLang="zh-CN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6885" name="Rectangle 5"/>
          <p:cNvSpPr>
            <a:spLocks noGrp="1" noChangeArrowheads="1"/>
          </p:cNvSpPr>
          <p:nvPr>
            <p:ph idx="1"/>
          </p:nvPr>
        </p:nvSpPr>
        <p:spPr>
          <a:xfrm>
            <a:off x="411031" y="5400676"/>
            <a:ext cx="8999669" cy="847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1. Erros maiores quando a resposta é maior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zh-CN" sz="2400" dirty="0" smtClean="0">
                <a:ea typeface="Arial Unicode MS" pitchFamily="34" charset="-128"/>
                <a:cs typeface="Arial Unicode MS" pitchFamily="34" charset="-128"/>
              </a:rPr>
              <a:t>2. Normalidade dos erros é questionável</a:t>
            </a:r>
            <a:endParaRPr lang="pt-BR" altLang="zh-CN" sz="24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B7C7-4BB2-490C-A196-C50A66279E16}" type="slidenum">
              <a:rPr lang="pt-BR" smtClean="0"/>
              <a:pPr/>
              <a:t>65</a:t>
            </a:fld>
            <a:endParaRPr lang="pt-BR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60400" y="1524000"/>
            <a:ext cx="8750300" cy="3702050"/>
            <a:chOff x="240" y="816"/>
            <a:chExt cx="6192" cy="2838"/>
          </a:xfrm>
        </p:grpSpPr>
        <p:pic>
          <p:nvPicPr>
            <p:cNvPr id="1146887" name="Picture 7" descr="D:\perf\fignew\png\chp_14_1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816"/>
              <a:ext cx="3168" cy="2838"/>
            </a:xfrm>
            <a:prstGeom prst="rect">
              <a:avLst/>
            </a:prstGeom>
            <a:noFill/>
          </p:spPr>
        </p:pic>
        <p:pic>
          <p:nvPicPr>
            <p:cNvPr id="1146888" name="Picture 8" descr="D:\perf\fignew\png\chp_14_1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8" y="915"/>
              <a:ext cx="3024" cy="2733"/>
            </a:xfrm>
            <a:prstGeom prst="rect">
              <a:avLst/>
            </a:prstGeom>
            <a:noFill/>
          </p:spPr>
        </p:pic>
      </p:grpSp>
      <p:sp>
        <p:nvSpPr>
          <p:cNvPr id="1146890" name="Text Box 10"/>
          <p:cNvSpPr txBox="1">
            <a:spLocks noChangeArrowheads="1"/>
          </p:cNvSpPr>
          <p:nvPr/>
        </p:nvSpPr>
        <p:spPr bwMode="auto">
          <a:xfrm>
            <a:off x="1898650" y="4953000"/>
            <a:ext cx="1999265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Predicted Response</a:t>
            </a:r>
          </a:p>
        </p:txBody>
      </p:sp>
      <p:sp>
        <p:nvSpPr>
          <p:cNvPr id="1146891" name="Text Box 11"/>
          <p:cNvSpPr txBox="1">
            <a:spLocks noChangeArrowheads="1"/>
          </p:cNvSpPr>
          <p:nvPr/>
        </p:nvSpPr>
        <p:spPr bwMode="auto">
          <a:xfrm>
            <a:off x="6504253" y="4953000"/>
            <a:ext cx="1742785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Normal Quantile</a:t>
            </a:r>
          </a:p>
        </p:txBody>
      </p:sp>
      <p:sp>
        <p:nvSpPr>
          <p:cNvPr id="1146892" name="Text Box 12"/>
          <p:cNvSpPr txBox="1">
            <a:spLocks noChangeArrowheads="1"/>
          </p:cNvSpPr>
          <p:nvPr/>
        </p:nvSpPr>
        <p:spPr bwMode="auto">
          <a:xfrm rot="-5400000">
            <a:off x="393331" y="3030816"/>
            <a:ext cx="864339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resíduo</a:t>
            </a:r>
            <a:endParaRPr lang="en-US" dirty="0"/>
          </a:p>
        </p:txBody>
      </p:sp>
      <p:sp>
        <p:nvSpPr>
          <p:cNvPr id="1146893" name="Text Box 13"/>
          <p:cNvSpPr txBox="1">
            <a:spLocks noChangeArrowheads="1"/>
          </p:cNvSpPr>
          <p:nvPr/>
        </p:nvSpPr>
        <p:spPr bwMode="auto">
          <a:xfrm rot="-5400000">
            <a:off x="4342082" y="2972078"/>
            <a:ext cx="1717137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/>
              <a:t>resíduo</a:t>
            </a:r>
            <a:r>
              <a:rPr lang="en-US" dirty="0" smtClean="0"/>
              <a:t> </a:t>
            </a:r>
            <a:r>
              <a:rPr lang="en-US" dirty="0" err="1"/>
              <a:t>Quantile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Modelos</a:t>
            </a:r>
            <a:r>
              <a:rPr lang="en-US" dirty="0" smtClean="0">
                <a:solidFill>
                  <a:schemeClr val="accent1"/>
                </a:solidFill>
              </a:rPr>
              <a:t> de </a:t>
            </a:r>
            <a:r>
              <a:rPr lang="en-US" dirty="0" err="1" smtClean="0">
                <a:solidFill>
                  <a:schemeClr val="accent1"/>
                </a:solidFill>
              </a:rPr>
              <a:t>regressão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371600"/>
            <a:ext cx="8915400" cy="50292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Predizer/conhecer </a:t>
            </a:r>
            <a:r>
              <a:rPr lang="pt-BR" sz="2800" dirty="0">
                <a:solidFill>
                  <a:schemeClr val="tx2"/>
                </a:solidFill>
              </a:rPr>
              <a:t>uma</a:t>
            </a:r>
            <a:r>
              <a:rPr lang="pt-BR" sz="2800" dirty="0">
                <a:solidFill>
                  <a:srgbClr val="465466"/>
                </a:solidFill>
              </a:rPr>
              <a:t> resposta </a:t>
            </a:r>
            <a:r>
              <a:rPr lang="pt-BR" sz="2800" dirty="0"/>
              <a:t>dado um </a:t>
            </a:r>
            <a:r>
              <a:rPr lang="pt-BR" sz="2800" dirty="0">
                <a:solidFill>
                  <a:schemeClr val="bg2">
                    <a:lumMod val="75000"/>
                  </a:schemeClr>
                </a:solidFill>
              </a:rPr>
              <a:t>conjunto de variáveis </a:t>
            </a:r>
            <a:r>
              <a:rPr lang="pt-BR" sz="2800" dirty="0" err="1">
                <a:solidFill>
                  <a:schemeClr val="bg2">
                    <a:lumMod val="75000"/>
                  </a:schemeClr>
                </a:solidFill>
              </a:rPr>
              <a:t>preditoras</a:t>
            </a:r>
            <a:endParaRPr lang="pt-BR" sz="2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pt-BR" sz="2400" dirty="0" smtClean="0"/>
              <a:t>Variável de Resposta (Y): Variável cujo valor é estimado, variável </a:t>
            </a:r>
            <a:r>
              <a:rPr lang="pt-BR" sz="2400" dirty="0" smtClean="0">
                <a:solidFill>
                  <a:srgbClr val="FF0066"/>
                </a:solidFill>
              </a:rPr>
              <a:t>dependente</a:t>
            </a:r>
          </a:p>
          <a:p>
            <a:pPr lvl="1"/>
            <a:r>
              <a:rPr lang="pt-BR" sz="2400" dirty="0" smtClean="0"/>
              <a:t>Variáveis </a:t>
            </a:r>
            <a:r>
              <a:rPr lang="pt-BR" sz="2400" dirty="0" err="1" smtClean="0"/>
              <a:t>preditoras</a:t>
            </a:r>
            <a:r>
              <a:rPr lang="pt-BR" sz="2400" dirty="0" smtClean="0"/>
              <a:t> (X</a:t>
            </a:r>
            <a:r>
              <a:rPr lang="pt-BR" sz="2400" baseline="-25000" dirty="0" smtClean="0"/>
              <a:t>i</a:t>
            </a:r>
            <a:r>
              <a:rPr lang="pt-BR" sz="2400" dirty="0" smtClean="0"/>
              <a:t>, </a:t>
            </a:r>
            <a:r>
              <a:rPr lang="pt-BR" sz="2400" dirty="0" err="1" smtClean="0"/>
              <a:t>i</a:t>
            </a:r>
            <a:r>
              <a:rPr lang="pt-BR" sz="2400" dirty="0" smtClean="0"/>
              <a:t>=1, 2, ...): Variáveis usadas para predizer o valor da variável de resposta, são </a:t>
            </a:r>
            <a:r>
              <a:rPr lang="pt-BR" sz="2400" dirty="0" smtClean="0">
                <a:solidFill>
                  <a:srgbClr val="FF0066"/>
                </a:solidFill>
              </a:rPr>
              <a:t>independentes</a:t>
            </a:r>
            <a:endParaRPr lang="pt-BR" sz="2000" dirty="0" smtClean="0">
              <a:solidFill>
                <a:srgbClr val="FF0066"/>
              </a:solidFill>
            </a:endParaRPr>
          </a:p>
          <a:p>
            <a:pPr>
              <a:spcBef>
                <a:spcPts val="1824"/>
              </a:spcBef>
            </a:pPr>
            <a:r>
              <a:rPr lang="pt-BR" sz="2800" dirty="0" smtClean="0"/>
              <a:t>y=f(x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,x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,...) indica que se você conhecer o valor de x, então você pode calcular o valor de y</a:t>
            </a:r>
          </a:p>
          <a:p>
            <a:pPr lvl="1"/>
            <a:r>
              <a:rPr lang="pt-BR" sz="2400" dirty="0" smtClean="0"/>
              <a:t>f( ) pode ser qualquer função</a:t>
            </a:r>
          </a:p>
          <a:p>
            <a:pPr lvl="1"/>
            <a:r>
              <a:rPr lang="pt-BR" sz="2400" dirty="0" smtClean="0"/>
              <a:t>Vamos começar considerando que y = f(x) = </a:t>
            </a:r>
            <a:r>
              <a:rPr lang="pt-BR" sz="2400" dirty="0" err="1" smtClean="0"/>
              <a:t>ax</a:t>
            </a:r>
            <a:r>
              <a:rPr lang="pt-BR" sz="2400" dirty="0" smtClean="0"/>
              <a:t> + b</a:t>
            </a:r>
          </a:p>
          <a:p>
            <a:pPr lvl="1"/>
            <a:r>
              <a:rPr lang="pt-BR" sz="2400" dirty="0" smtClean="0"/>
              <a:t>Nada impede que y = f(x) = x</a:t>
            </a:r>
            <a:r>
              <a:rPr lang="pt-BR" sz="2400" baseline="30000" dirty="0" smtClean="0"/>
              <a:t>2 </a:t>
            </a:r>
            <a:r>
              <a:rPr lang="pt-BR" sz="2400" dirty="0" smtClean="0"/>
              <a:t>– não é linear!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Modelos</a:t>
            </a:r>
            <a:r>
              <a:rPr lang="en-US" dirty="0" smtClean="0">
                <a:solidFill>
                  <a:schemeClr val="accent6"/>
                </a:solidFill>
              </a:rPr>
              <a:t> de </a:t>
            </a:r>
            <a:r>
              <a:rPr lang="en-US" dirty="0" err="1" smtClean="0">
                <a:solidFill>
                  <a:schemeClr val="accent6"/>
                </a:solidFill>
              </a:rPr>
              <a:t>regressão</a:t>
            </a:r>
            <a:r>
              <a:rPr lang="en-US" dirty="0" smtClean="0">
                <a:solidFill>
                  <a:schemeClr val="accent6"/>
                </a:solidFill>
              </a:rPr>
              <a:t> linear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371601"/>
            <a:ext cx="9296400" cy="4754564"/>
          </a:xfrm>
        </p:spPr>
        <p:txBody>
          <a:bodyPr>
            <a:normAutofit lnSpcReduction="10000"/>
          </a:bodyPr>
          <a:lstStyle/>
          <a:p>
            <a:r>
              <a:rPr lang="pt-BR" sz="2800" b="1" dirty="0" smtClean="0">
                <a:solidFill>
                  <a:srgbClr val="FF0066"/>
                </a:solidFill>
              </a:rPr>
              <a:t>Modelos de regressão linear: </a:t>
            </a:r>
            <a:r>
              <a:rPr lang="pt-BR" sz="2800" dirty="0" smtClean="0"/>
              <a:t>Resposta é linear em função dos </a:t>
            </a:r>
            <a:r>
              <a:rPr lang="pt-BR" sz="2800" dirty="0" err="1" smtClean="0"/>
              <a:t>preditores</a:t>
            </a:r>
            <a:endParaRPr lang="pt-BR" sz="2800" dirty="0" smtClean="0"/>
          </a:p>
          <a:p>
            <a:r>
              <a:rPr lang="pt-BR" sz="2800" b="1" dirty="0" smtClean="0">
                <a:solidFill>
                  <a:srgbClr val="FF0066"/>
                </a:solidFill>
              </a:rPr>
              <a:t>Modelos de regressão linear simples: </a:t>
            </a:r>
            <a:r>
              <a:rPr lang="pt-BR" sz="2800" dirty="0" smtClean="0"/>
              <a:t>só considera 1 </a:t>
            </a:r>
            <a:r>
              <a:rPr lang="pt-BR" sz="2800" dirty="0" err="1" smtClean="0"/>
              <a:t>preditor</a:t>
            </a:r>
            <a:r>
              <a:rPr lang="pt-BR" sz="2800" dirty="0" smtClean="0"/>
              <a:t>, então o modelo é </a:t>
            </a:r>
            <a:r>
              <a:rPr lang="pt-BR" sz="2800" i="1" dirty="0" smtClean="0"/>
              <a:t>y = f(x) = </a:t>
            </a:r>
            <a:r>
              <a:rPr lang="pt-BR" sz="2800" i="1" dirty="0" err="1" smtClean="0"/>
              <a:t>ax</a:t>
            </a:r>
            <a:r>
              <a:rPr lang="pt-BR" sz="2800" i="1" dirty="0" smtClean="0"/>
              <a:t> + b</a:t>
            </a:r>
          </a:p>
          <a:p>
            <a:pPr lvl="1"/>
            <a:r>
              <a:rPr lang="pt-BR" sz="2400" dirty="0" smtClean="0"/>
              <a:t>Vamos começar por aqui pra ir entendendo os conceitos da regressão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Começamos</a:t>
            </a:r>
            <a:r>
              <a:rPr lang="en-US" sz="2800" dirty="0" smtClean="0"/>
              <a:t> com um </a:t>
            </a:r>
            <a:r>
              <a:rPr lang="en-US" sz="2800" dirty="0" err="1" smtClean="0"/>
              <a:t>gráfico</a:t>
            </a:r>
            <a:r>
              <a:rPr lang="en-US" sz="2800" dirty="0" smtClean="0"/>
              <a:t> de </a:t>
            </a:r>
            <a:r>
              <a:rPr lang="en-US" sz="2800" dirty="0" err="1" smtClean="0"/>
              <a:t>dispersão</a:t>
            </a:r>
            <a:r>
              <a:rPr lang="en-US" sz="2800" dirty="0" smtClean="0"/>
              <a:t> das </a:t>
            </a:r>
            <a:r>
              <a:rPr lang="en-US" sz="2800" dirty="0" err="1" smtClean="0"/>
              <a:t>duas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r>
              <a:rPr lang="en-US" sz="2800" dirty="0" smtClean="0"/>
              <a:t> </a:t>
            </a:r>
            <a:r>
              <a:rPr lang="en-US" sz="2800" dirty="0" err="1" smtClean="0"/>
              <a:t>envolvidas</a:t>
            </a:r>
            <a:r>
              <a:rPr lang="en-US" sz="2800" dirty="0" smtClean="0"/>
              <a:t> e o </a:t>
            </a:r>
            <a:r>
              <a:rPr lang="en-US" sz="2800" dirty="0" err="1" smtClean="0"/>
              <a:t>estudo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correlação</a:t>
            </a:r>
            <a:r>
              <a:rPr lang="en-US" sz="2800" dirty="0" smtClean="0"/>
              <a:t> entre </a:t>
            </a:r>
            <a:r>
              <a:rPr lang="en-US" sz="2800" dirty="0" err="1" smtClean="0"/>
              <a:t>essas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endParaRPr lang="en-US" sz="2800" dirty="0" smtClean="0"/>
          </a:p>
          <a:p>
            <a:pPr lvl="1"/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adiante</a:t>
            </a:r>
            <a:r>
              <a:rPr lang="en-US" sz="2400" dirty="0" smtClean="0"/>
              <a:t> </a:t>
            </a:r>
            <a:r>
              <a:rPr lang="en-US" sz="2400" dirty="0" err="1" smtClean="0"/>
              <a:t>falaremos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o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complexo</a:t>
            </a:r>
            <a:r>
              <a:rPr lang="en-US" sz="2400" dirty="0" smtClean="0"/>
              <a:t> de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temos</a:t>
            </a:r>
            <a:r>
              <a:rPr lang="en-US" sz="2400" dirty="0" smtClean="0"/>
              <a:t> </a:t>
            </a:r>
            <a:r>
              <a:rPr lang="en-US" sz="2400" dirty="0" err="1" smtClean="0"/>
              <a:t>várias</a:t>
            </a:r>
            <a:r>
              <a:rPr lang="en-US" sz="2400" dirty="0" smtClean="0"/>
              <a:t> </a:t>
            </a:r>
            <a:r>
              <a:rPr lang="en-US" sz="2400" dirty="0" err="1" smtClean="0"/>
              <a:t>variáveis</a:t>
            </a:r>
            <a:r>
              <a:rPr lang="en-US" sz="2400" dirty="0" smtClean="0"/>
              <a:t> </a:t>
            </a:r>
            <a:r>
              <a:rPr lang="en-US" sz="2400" dirty="0" err="1" smtClean="0"/>
              <a:t>preditoras</a:t>
            </a:r>
            <a:endParaRPr lang="en-US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25A5-0361-4749-A958-F76C4270EF1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Modelos de adequação - Exemplo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9105900" cy="51053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pt-BR" sz="3000" dirty="0" smtClean="0"/>
              <a:t>Você tem um programa que processa uma grande massa de dados</a:t>
            </a:r>
          </a:p>
          <a:p>
            <a:pPr>
              <a:lnSpc>
                <a:spcPct val="120000"/>
              </a:lnSpc>
            </a:pPr>
            <a:r>
              <a:rPr lang="pt-BR" sz="3000" dirty="0" smtClean="0"/>
              <a:t>Você quer descobrir um modelo que relaciona o tempo de resposta desse programa (variável dependente) à quantidade de dados processados por este programa (variável independente)</a:t>
            </a:r>
          </a:p>
          <a:p>
            <a:pPr lvl="1">
              <a:lnSpc>
                <a:spcPct val="120000"/>
              </a:lnSpc>
            </a:pPr>
            <a:r>
              <a:rPr lang="pt-BR" sz="2600" dirty="0" smtClean="0">
                <a:solidFill>
                  <a:schemeClr val="accent6"/>
                </a:solidFill>
              </a:rPr>
              <a:t>Você realizou experimentos que informam como o tempo de resposta do programa se comportou para diferentes quantidades de dados que foram processados</a:t>
            </a:r>
          </a:p>
          <a:p>
            <a:pPr>
              <a:lnSpc>
                <a:spcPct val="120000"/>
              </a:lnSpc>
            </a:pPr>
            <a:r>
              <a:rPr lang="pt-BR" sz="3000" dirty="0" smtClean="0"/>
              <a:t>Você quer encontrar o modelo que melhor se adequa aos seus dados</a:t>
            </a:r>
            <a:endParaRPr lang="pt-BR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Raquel Lopes - UFCG/Copin - 2011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79D9-0D65-4F5F-90C9-522D95E3D06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3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b_0 = \bar{y}-b_1 \bar{x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4"/>
  <p:tag name="PICTUREFILESIZE" val="188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SSR} = \mbox{SST} - \mbox{SSE} = 205.71-5.87 = 199.84 \]&#10;\[ R^2=\frac{\mbox{SSR}}{\mbox{SST}} = \frac{199.84}{205.71} = 0.9715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92"/>
  <p:tag name="PICTUREFILESIZE" val="162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  s_{b_0}&amp;=&amp;s_e&#10;\left[\frac{1}{n}+\frac{\bar{x}^2}{\Sigma x^2 - n\bar{x}^2 }\right]^{1/2}\\&#10; s_{b_1} &amp;=&amp; \frac{s_e}{&#10;\left[\Sigma x^2 - n\bar{x}^2\right]^{1/2}}&#10;\end{eqnarray*}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43"/>
  <p:tag name="PICTUREFILESIZE" val="106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b_{0} \mp t s_{b_0}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6"/>
  <p:tag name="PICTUREFILESIZE" val="157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b_{1} \mp t s_{b_1}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6"/>
  <p:tag name="PICTUREFILESIZE" val="136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bar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4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Sigma x^2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7"/>
  <p:tag name="PICTUREFILESIZE" val="10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s_{b_0} &amp;=&amp; s_e&#10;\left[\frac{1}{n}+\frac{\bar{x}^2}{\Sigma x^2 - n\bar{x}^2 }\right]^{1/2}\\ &#10;&amp;=&amp; 1.0834&#10;\left[\frac{1}{7}+\frac{&#10;\left(38.71\right)^2}{13,855-7\times 38.71\times 38.71}\right]^{1/2}=0.8311 &#10;\end{eqnarray*}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73"/>
  <p:tag name="PICTUREFILESIZE" val="2182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s_{b_1} &amp;=&amp; \frac{s_e}{&#10;\left[\Sigma x^2 - n\bar{x}^2\right]^{1/2}} \\&#10;&amp;=&amp; \frac{1.0834}{&#10;\left[13,855-7\times 38.71\times 38.71\right]^{1/2}}=0.0187 &#10;\end{eqnarray*}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8"/>
  <p:tag name="PICTUREFILESIZE" val="151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-0.0083 \mp (2.015)(0.8311) &amp;=&amp; -0.0083 \mp 1.6747 \\&#10;&amp;=&amp; (-1.6830,\;  1.6663) &#10;\end{eqnarray*}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9"/>
  <p:tag name="PICTUREFILESIZE" val="1273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 0.2438 \mp (2.015)(0.0187) &amp;=&amp; 0.2438 &#10;\mp 0.0376 \\&#10;&amp;=&amp; (0.2061,\; 0.2814) &#10;\end{eqnarray*}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03"/>
  <p:tag name="PICTUREFILESIZE" val="119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b_1 = \frac{\Sigma xy - n\bar{x}\bar{y}}{\Sigma x^2 - n\bar{x}^2} &#10;\]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1"/>
  <p:tag name="PICTUREFILESIZE" val="485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|l|r|r|r|}&#10;\hline&#10;\multicolumn{2}{|c|}{UNIX} &amp; \multicolumn{2}{|c|}{ARGUS}\\&#10;\hline Data &amp; Time &amp; Data &amp; Time\\&#10; Bytes &amp; &amp; Bytes &amp; \\&#10;\hline 64 &amp; 26.4 &amp; 92 &amp; 32.8\\&#10; 64 &amp; 26.4 &amp; 92 &amp; 34.2\\&#10; 64 &amp; 26.4 &amp; 92 &amp; 32.4\\&#10; 64 &amp; 26.2 &amp; 92 &amp; 34.4\\&#10; 234 &amp; 33.8 &amp; 348 &amp; 41.4\\&#10; 590 &amp; 41.6 &amp; 604 &amp; 51.2\\&#10; 846 &amp; 50.0 &amp; 860 &amp; 76.0\\&#10; 1060 &amp; 48.4 &amp; 1074 &amp; 80.8\\&#10; 1082 &amp; 49.0 &amp; 1074 &amp; 79.8\\&#10; 1088 &amp; 42.0 &amp; 1088 &amp; 58.6\\&#10;1088 &amp; 41.8 &amp; 1088 &amp; 57.6\\&#10; 1088 &amp; 41.8 &amp; 1088 &amp; 59.8\\&#10; 1088 &amp; 42.0 &amp; 1088 &amp; 57.4\\&#10;\hline&#10;\end{tabular}\\&#10;\end{center} 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43"/>
  <p:tag name="PICTUREFILESIZE" val="673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UNIX:\\&#10;\begin{tabular}{rrrr}&#10;\hline Para- &amp; &amp; Std. &amp; Confidence\\&#10; meter &amp;Mean &amp; Dev. &amp; Interval\\&#10;\hline $b_{0}$ &amp; 26.898 &amp; 2.005 &amp; ( 23.2968, 30.4988) \\&#10; $b_{1}$ &amp; 0.017 &amp; 0.003 &amp; ( 0.0128, 0.0219) \\&#10;\hline&#10;\end{tabular} \\&#10;&#10;ARGUS:\\&#10;\begin{tabular}{rrrr}&#10;\hline Para- &amp; &amp; Std. &amp; Confidence\\&#10; meter &amp;Mean &amp; Dev. &amp; Interval\\&#10;\hline $b_{0}$ &amp; 31.068 &amp; 4.711 &amp; ( 22.6076, 39.5278) \\&#10; $b_{1}$ &amp; 0.034 &amp; 0.006 &amp; ( 0.0231, 0.0443) \\&#10;\hline&#10;\end{tabular}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07"/>
  <p:tag name="PICTUREFILESIZE" val="5175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hat{y}_p = b_{0} + b_{1} x_{p}&#10;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3"/>
  <p:tag name="PICTUREFILESIZE" val="254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s_{\hat{y}_{mp}}=s_e&#10;\left[\frac{1}{m}+\frac{1}{n}+\frac{(x_p-\bar{x})^2} {\Sigma x^2 -n \bar{x}^2}\right]^{1/2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58"/>
  <p:tag name="PICTUREFILESIZE" val="830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s_{\hat{y}_{1p}}=s_e&#10;\left[1+\frac{1}{n}+\frac{(x_p-\bar{x})^2} {\Sigma x^2 -n \bar{x}^2}\right]^{1/2}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49"/>
  <p:tag name="PICTUREFILESIZE" val="76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s_{\hat{y}_p}=s_e&#10;\left[\frac{1}{n}+\frac{(x_p-\bar{x})^2} {\Sigma x^2 -n \bar{x}^2}\right]^{1/2}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9"/>
  <p:tag name="PICTUREFILESIZE" val="72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CPU time }= -0.0083 + 0.2438 (\mbox{Number of disk I/O's}) 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37"/>
  <p:tag name="PICTUREFILESIZE" val="94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mbox{CPU time }= -0.0083 + 0.2438 (100) = 24.3674 \]&#10;\[ \mbox{Standard deviation of errors } s_e = 1.0834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05"/>
  <p:tag name="PICTUREFILESIZE" val="1565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s_{\hat{y}_p} =1.0834\left[\frac{1}{7}+\frac{(100-38.71)^2}{13,855- 7(38.71)^2}\right]^{1/2}=1.2159 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3"/>
  <p:tag name="PICTUREFILESIZE" val="1304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=&amp; 24.3674&#10;\mp (2.015)(1.2159) \\&#10; &amp;=&amp; (21.9174,\; 26.8174)\\&#10;\end{eqnarray*}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8"/>
  <p:tag name="PICTUREFILESIZE" val="98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bar{x} =\frac{1}{n}\sum_{i=1}^n x_i &amp;&amp;&#10;\bar{y} =  \frac{1}{n}\sum_{i=1}^n y_i\\&#10;\Sigma xy = \sum_{i=1}^n x_i y_i &amp;&amp;&#10;\Sigma x^2 = \sum_{i=1}^n x_i^2&#10;\end{eqnarray*}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41"/>
  <p:tag name="PICTUREFILESIZE" val="3058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&amp;=&amp; 24.3674&#10;\mp (2.015)(1.6286) \\&#10; &amp;=&amp; (21.0858,\; 27.6489)\\&#10;\end{eqnarray*}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8"/>
  <p:tag name="PICTUREFILESIZE" val="1113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hat{y}_i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"/>
  <p:tag name="PICTUREFILESIZE" val="75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bar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4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bar{y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4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  b_1 &amp;=&amp; \frac{\Sigma xy - n\bar{x}\bar{y}}{\Sigma x^2 -n(\bar{x})^2} = \frac{3375-7\times 38.71 \times 9.43}{13,855-7\times (38.71)^2}  = 0.2438 \\&#10;  b_0 &amp;=&amp;\bar{y}-b_1 \bar{x} = 9.43-0.2438\times 38.71=-0.0083 &#10;\end{eqnarray*} 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1"/>
  <p:tag name="PICTUREFILESIZE" val="2626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center}&#10;\begin{tabular}{rrrrrr}&#10;\hline &amp; Disk I/O's &amp; CPU Time &amp; Estimate &amp; Error &amp; $\mbox{Error}^2$\\&#10; &amp; $x_{i}$ &amp; $y_{i}$ &amp; $\hat{y}_i$=$b_{0}$+$b_{1}$ $x_{i}$ &amp; $e_{i}$=$y_{i}$-$\hat{y}_i$  &amp; $e_i^2$\\&#10;\hline  &amp; 14 &amp; 2 &amp; 3.4043 &amp; -1.4043 &amp; 1.9721\\&#10;  &amp; 16 &amp; 5 &amp; 3.8918 &amp; 1.1082 &amp; 1.2281\\&#10;  &amp; 27 &amp; 7 &amp; 6.5731 &amp; 0.4269 &amp; 0.1822\\&#10;  &amp; 42 &amp; 9 &amp; 10.2295 &amp; -1.2295 &amp; 1.5116\\&#10;  &amp; 39 &amp; 10 &amp; 9.4982 &amp; 0.5018 &amp; 0.2518\\&#10;  &amp; 50 &amp; 13 &amp; 12.1795 &amp; 0.8205 &amp; 0.6732\\&#10;  &amp; 83 &amp; 20 &amp; 20.2235 &amp; -0.2235 &amp; 0.0500\\&#10;\hline  $\Sigma$ &amp; 271 &amp; 66 &amp; 66.0000 &amp; 0.00 &amp; 5.8690\\&#10;\hline&#10;\end{tabular}&#10;\end{center}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90"/>
  <p:tag name="PICTUREFILESIZE" val="648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begin{array}{lcl}&#10; \mbox{SSE} &amp;=&amp; \Sigma y^2 - b_0\Sigma y - b_1 \Sigma xy \\&#10;&amp;= &amp; 828+0.0083\times  66-0.2438&#10;\times 3375 = 5.87 &#10;\end{array}&#10;\]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26"/>
  <p:tag name="PICTUREFILESIZE" val="143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 &#10;\mbox{SST} &amp;=&amp; \mbox{SSY} - \mbox{SS0} = \Sigma y^2 - n(\bar{y})^2\\&#10; &amp; =&amp; 828-7\times (9.43)^2 = 205.71 &#10;\end{eqnarray*}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61"/>
  <p:tag name="PICTUREFILESIZE" val="11901"/>
</p:tagLst>
</file>

<file path=ppt/theme/theme1.xml><?xml version="1.0" encoding="utf-8"?>
<a:theme xmlns:a="http://schemas.openxmlformats.org/drawingml/2006/main" name="Office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20395</TotalTime>
  <Words>3807</Words>
  <Application>Microsoft Macintosh PowerPoint</Application>
  <PresentationFormat>A4 Paper (210x297 mm)</PresentationFormat>
  <Paragraphs>579</Paragraphs>
  <Slides>65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Office Theme</vt:lpstr>
      <vt:lpstr>Equation</vt:lpstr>
      <vt:lpstr>Equação</vt:lpstr>
      <vt:lpstr>Modelos de regressão linear</vt:lpstr>
      <vt:lpstr>Técnicas usadas para dados normais que se relacionam linearmente</vt:lpstr>
      <vt:lpstr>Motivação</vt:lpstr>
      <vt:lpstr>Exemplo de correlação linear</vt:lpstr>
      <vt:lpstr>Outro cenário de pesquisa</vt:lpstr>
      <vt:lpstr>Objetivo da regressão</vt:lpstr>
      <vt:lpstr>Modelos de regressão</vt:lpstr>
      <vt:lpstr>Modelos de regressão linear</vt:lpstr>
      <vt:lpstr>Modelos de adequação - Exemplo</vt:lpstr>
      <vt:lpstr>Exemplo de correlação linear</vt:lpstr>
      <vt:lpstr>Exemplo de correlação linear</vt:lpstr>
      <vt:lpstr>O que é um bom modelo?</vt:lpstr>
      <vt:lpstr>Modelos de regressão (no geral)</vt:lpstr>
      <vt:lpstr>Sobre os modelos</vt:lpstr>
      <vt:lpstr>Método para obter um modelo linear</vt:lpstr>
      <vt:lpstr>Detalhes deste “bom” modelo</vt:lpstr>
      <vt:lpstr>Como estimar os parâmetros?</vt:lpstr>
      <vt:lpstr>Exemplo bobo em R</vt:lpstr>
      <vt:lpstr>Exemplo</vt:lpstr>
      <vt:lpstr>Exemplo (representação gráfica)</vt:lpstr>
      <vt:lpstr>Exemplo (Cont.)</vt:lpstr>
      <vt:lpstr>Em R:</vt:lpstr>
      <vt:lpstr>Qualidade do modelo</vt:lpstr>
      <vt:lpstr>Alocação de variação</vt:lpstr>
      <vt:lpstr>Alocação da variação</vt:lpstr>
      <vt:lpstr>Alocação da Variação (Cont.)</vt:lpstr>
      <vt:lpstr>Exemplo</vt:lpstr>
      <vt:lpstr>Análise de variância para valores de regressão</vt:lpstr>
      <vt:lpstr>Para nosso exemplo bobo (em R)</vt:lpstr>
      <vt:lpstr>Intervalos de confiança para parâmetros de regressão</vt:lpstr>
      <vt:lpstr>Intervalos de Confiança para Parâmetros da Regressão</vt:lpstr>
      <vt:lpstr>Intervalos de Confiança (Cont.)</vt:lpstr>
      <vt:lpstr>Exemplo 14.4</vt:lpstr>
      <vt:lpstr>Exemplo 14.4 (Cont.)</vt:lpstr>
      <vt:lpstr>Para a regressão de t.cpu ~ io</vt:lpstr>
      <vt:lpstr>Função para ICs</vt:lpstr>
      <vt:lpstr>Ics do exemplo</vt:lpstr>
      <vt:lpstr>Estudo de Caso 14.1: Chamada Remota de Procedimento</vt:lpstr>
      <vt:lpstr>Estudo de Caso 14.1 (Cont.)</vt:lpstr>
      <vt:lpstr>Estudo de Caso 14.1 (Cont.)</vt:lpstr>
      <vt:lpstr>Exemplo 14.1 em R</vt:lpstr>
      <vt:lpstr>Gráficos de dispersão e curva ajustada</vt:lpstr>
      <vt:lpstr>PowerPoint Presentation</vt:lpstr>
      <vt:lpstr>PowerPoint Presentation</vt:lpstr>
      <vt:lpstr>Intervalos de confiança</vt:lpstr>
      <vt:lpstr>IC para Predições</vt:lpstr>
      <vt:lpstr>Intervalos de Confiança para Predições</vt:lpstr>
      <vt:lpstr>IC para Predições (Cont.)</vt:lpstr>
      <vt:lpstr>Exemplo 14.5</vt:lpstr>
      <vt:lpstr>Exemplo 14.5 (Cont.)</vt:lpstr>
      <vt:lpstr>Exemplo em R</vt:lpstr>
      <vt:lpstr>Exemplo 14.5 (Cont.)</vt:lpstr>
      <vt:lpstr>Exemplo em R</vt:lpstr>
      <vt:lpstr>Testes Visuais para as Suposições de Regressão</vt:lpstr>
      <vt:lpstr>1. Relacionamento Linear: Teste Visual</vt:lpstr>
      <vt:lpstr>2. Erros Independentes: Teste Visual</vt:lpstr>
      <vt:lpstr>Erros Independentes (Cont.)</vt:lpstr>
      <vt:lpstr>3. Erros com Distribuição Normal: Teste Visual</vt:lpstr>
      <vt:lpstr>4. Desvio Padrão de Erros Constante</vt:lpstr>
      <vt:lpstr>Homoscedasticidade e normalidade</vt:lpstr>
      <vt:lpstr>Exemplo 14.6</vt:lpstr>
      <vt:lpstr>Para o exemplo de CPU e IOs</vt:lpstr>
      <vt:lpstr>Homoscedasticidade?</vt:lpstr>
      <vt:lpstr>Normalidade</vt:lpstr>
      <vt:lpstr>Exemplo 14.7: Performance de RPC (Chamada Remota de Procedimentos)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Visão geral do projeto</dc:title>
  <dc:creator>user</dc:creator>
  <cp:lastModifiedBy>Marcus Carvalho</cp:lastModifiedBy>
  <cp:revision>692</cp:revision>
  <cp:lastPrinted>1601-01-01T00:00:00Z</cp:lastPrinted>
  <dcterms:created xsi:type="dcterms:W3CDTF">2010-05-28T11:24:59Z</dcterms:created>
  <dcterms:modified xsi:type="dcterms:W3CDTF">2018-09-24T11:47:53Z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TC010468521046</vt:lpwstr>
  </property>
</Properties>
</file>