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notesSlides/notesSlide9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ppt/tags/tag19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10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0.xml" ContentType="application/vnd.openxmlformats-officedocument.presentationml.notesSlide+xml"/>
  <Override PartName="/ppt/embeddings/oleObject13.bin" ContentType="application/vnd.openxmlformats-officedocument.oleObject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tags/tag40.xml" ContentType="application/vnd.openxmlformats-officedocument.presentationml.tags+xml"/>
  <Override PartName="/ppt/embeddings/oleObject27.bin" ContentType="application/vnd.openxmlformats-officedocument.oleObject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99"/>
  </p:notesMasterIdLst>
  <p:sldIdLst>
    <p:sldId id="256" r:id="rId2"/>
    <p:sldId id="355" r:id="rId3"/>
    <p:sldId id="383" r:id="rId4"/>
    <p:sldId id="386" r:id="rId5"/>
    <p:sldId id="409" r:id="rId6"/>
    <p:sldId id="262" r:id="rId7"/>
    <p:sldId id="261" r:id="rId8"/>
    <p:sldId id="264" r:id="rId9"/>
    <p:sldId id="263" r:id="rId10"/>
    <p:sldId id="268" r:id="rId11"/>
    <p:sldId id="269" r:id="rId12"/>
    <p:sldId id="279" r:id="rId13"/>
    <p:sldId id="362" r:id="rId14"/>
    <p:sldId id="363" r:id="rId15"/>
    <p:sldId id="364" r:id="rId16"/>
    <p:sldId id="271" r:id="rId17"/>
    <p:sldId id="272" r:id="rId18"/>
    <p:sldId id="366" r:id="rId19"/>
    <p:sldId id="273" r:id="rId20"/>
    <p:sldId id="365" r:id="rId21"/>
    <p:sldId id="267" r:id="rId22"/>
    <p:sldId id="275" r:id="rId23"/>
    <p:sldId id="367" r:id="rId24"/>
    <p:sldId id="347" r:id="rId25"/>
    <p:sldId id="348" r:id="rId26"/>
    <p:sldId id="349" r:id="rId27"/>
    <p:sldId id="350" r:id="rId28"/>
    <p:sldId id="351" r:id="rId29"/>
    <p:sldId id="352" r:id="rId30"/>
    <p:sldId id="277" r:id="rId31"/>
    <p:sldId id="280" r:id="rId32"/>
    <p:sldId id="369" r:id="rId33"/>
    <p:sldId id="388" r:id="rId34"/>
    <p:sldId id="389" r:id="rId35"/>
    <p:sldId id="281" r:id="rId36"/>
    <p:sldId id="282" r:id="rId37"/>
    <p:sldId id="390" r:id="rId38"/>
    <p:sldId id="320" r:id="rId39"/>
    <p:sldId id="321" r:id="rId40"/>
    <p:sldId id="283" r:id="rId41"/>
    <p:sldId id="373" r:id="rId42"/>
    <p:sldId id="374" r:id="rId43"/>
    <p:sldId id="408" r:id="rId44"/>
    <p:sldId id="375" r:id="rId45"/>
    <p:sldId id="370" r:id="rId46"/>
    <p:sldId id="372" r:id="rId47"/>
    <p:sldId id="300" r:id="rId48"/>
    <p:sldId id="284" r:id="rId49"/>
    <p:sldId id="285" r:id="rId50"/>
    <p:sldId id="286" r:id="rId51"/>
    <p:sldId id="287" r:id="rId52"/>
    <p:sldId id="391" r:id="rId53"/>
    <p:sldId id="288" r:id="rId54"/>
    <p:sldId id="289" r:id="rId55"/>
    <p:sldId id="376" r:id="rId56"/>
    <p:sldId id="377" r:id="rId57"/>
    <p:sldId id="382" r:id="rId58"/>
    <p:sldId id="381" r:id="rId59"/>
    <p:sldId id="290" r:id="rId60"/>
    <p:sldId id="291" r:id="rId61"/>
    <p:sldId id="292" r:id="rId62"/>
    <p:sldId id="380" r:id="rId63"/>
    <p:sldId id="301" r:id="rId64"/>
    <p:sldId id="293" r:id="rId65"/>
    <p:sldId id="294" r:id="rId66"/>
    <p:sldId id="295" r:id="rId67"/>
    <p:sldId id="296" r:id="rId68"/>
    <p:sldId id="297" r:id="rId69"/>
    <p:sldId id="298" r:id="rId70"/>
    <p:sldId id="307" r:id="rId71"/>
    <p:sldId id="305" r:id="rId72"/>
    <p:sldId id="306" r:id="rId73"/>
    <p:sldId id="312" r:id="rId74"/>
    <p:sldId id="311" r:id="rId75"/>
    <p:sldId id="333" r:id="rId76"/>
    <p:sldId id="334" r:id="rId77"/>
    <p:sldId id="336" r:id="rId78"/>
    <p:sldId id="337" r:id="rId79"/>
    <p:sldId id="338" r:id="rId80"/>
    <p:sldId id="339" r:id="rId81"/>
    <p:sldId id="340" r:id="rId82"/>
    <p:sldId id="407" r:id="rId83"/>
    <p:sldId id="406" r:id="rId84"/>
    <p:sldId id="392" r:id="rId85"/>
    <p:sldId id="393" r:id="rId86"/>
    <p:sldId id="394" r:id="rId87"/>
    <p:sldId id="395" r:id="rId88"/>
    <p:sldId id="396" r:id="rId89"/>
    <p:sldId id="397" r:id="rId90"/>
    <p:sldId id="398" r:id="rId91"/>
    <p:sldId id="399" r:id="rId92"/>
    <p:sldId id="400" r:id="rId93"/>
    <p:sldId id="401" r:id="rId94"/>
    <p:sldId id="402" r:id="rId95"/>
    <p:sldId id="403" r:id="rId96"/>
    <p:sldId id="404" r:id="rId97"/>
    <p:sldId id="405" r:id="rId9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67" autoAdjust="0"/>
  </p:normalViewPr>
  <p:slideViewPr>
    <p:cSldViewPr>
      <p:cViewPr varScale="1">
        <p:scale>
          <a:sx n="111" d="100"/>
          <a:sy n="111" d="100"/>
        </p:scale>
        <p:origin x="-1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presProps" Target="presProps.xml"/><Relationship Id="rId102" Type="http://schemas.openxmlformats.org/officeDocument/2006/relationships/viewProps" Target="viewProps.xml"/><Relationship Id="rId103" Type="http://schemas.openxmlformats.org/officeDocument/2006/relationships/theme" Target="theme/theme1.xml"/><Relationship Id="rId10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printerSettings" Target="printerSettings/printerSettings1.bin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Relationship Id="rId2" Type="http://schemas.openxmlformats.org/officeDocument/2006/relationships/image" Target="../media/image69.wmf"/><Relationship Id="rId3" Type="http://schemas.openxmlformats.org/officeDocument/2006/relationships/image" Target="../media/image7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4" Type="http://schemas.openxmlformats.org/officeDocument/2006/relationships/image" Target="../media/image74.wmf"/><Relationship Id="rId5" Type="http://schemas.openxmlformats.org/officeDocument/2006/relationships/image" Target="../media/image75.wmf"/><Relationship Id="rId6" Type="http://schemas.openxmlformats.org/officeDocument/2006/relationships/image" Target="../media/image76.wmf"/><Relationship Id="rId1" Type="http://schemas.openxmlformats.org/officeDocument/2006/relationships/image" Target="../media/image72.wmf"/><Relationship Id="rId2" Type="http://schemas.openxmlformats.org/officeDocument/2006/relationships/image" Target="../media/image7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Relationship Id="rId2" Type="http://schemas.openxmlformats.org/officeDocument/2006/relationships/image" Target="../media/image7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Relationship Id="rId3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Relationship Id="rId2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Relationship Id="rId2" Type="http://schemas.openxmlformats.org/officeDocument/2006/relationships/image" Target="../media/image6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607C4-6D64-493A-A9E7-2B98C652DF0D}" type="datetimeFigureOut">
              <a:rPr lang="en-US" smtClean="0"/>
              <a:pPr/>
              <a:t>23/09/18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7AD2C-3D11-487A-95AB-5776057810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14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hauvenet's_criterion" TargetMode="External"/><Relationship Id="rId4" Type="http://schemas.openxmlformats.org/officeDocument/2006/relationships/hyperlink" Target="http://en.wikipedia.org/wiki/Grubbs'_test_for_outliers" TargetMode="External"/><Relationship Id="rId5" Type="http://schemas.openxmlformats.org/officeDocument/2006/relationships/hyperlink" Target="http://en.wikipedia.org/wiki/Peirce's_criterion" TargetMode="External"/><Relationship Id="rId6" Type="http://schemas.openxmlformats.org/officeDocument/2006/relationships/hyperlink" Target="http://en.wikipedia.org/wiki/Outlier%23cite_note-4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82AA5-4E0E-4B5D-82A4-43B4687E4CD5}" type="slidenum">
              <a:rPr lang="pt-BR" smtClean="0"/>
              <a:pPr/>
              <a:t>3</a:t>
            </a:fld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Iid</a:t>
            </a:r>
            <a:r>
              <a:rPr lang="en-US" dirty="0" smtClean="0"/>
              <a:t>=independently,</a:t>
            </a:r>
            <a:r>
              <a:rPr lang="en-US" baseline="0" dirty="0" smtClean="0"/>
              <a:t> identically distributed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7AD2C-3D11-487A-95AB-57760578107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82AA5-4E0E-4B5D-82A4-43B4687E4CD5}" type="slidenum">
              <a:rPr lang="pt-BR" smtClean="0"/>
              <a:pPr/>
              <a:t>24</a:t>
            </a:fld>
            <a:endParaRPr lang="pt-B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82AA5-4E0E-4B5D-82A4-43B4687E4CD5}" type="slidenum">
              <a:rPr lang="pt-BR" smtClean="0"/>
              <a:pPr/>
              <a:t>25</a:t>
            </a:fld>
            <a:endParaRPr lang="pt-B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82AA5-4E0E-4B5D-82A4-43B4687E4CD5}" type="slidenum">
              <a:rPr lang="pt-BR" smtClean="0"/>
              <a:pPr/>
              <a:t>26</a:t>
            </a:fld>
            <a:endParaRPr lang="pt-B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82AA5-4E0E-4B5D-82A4-43B4687E4CD5}" type="slidenum">
              <a:rPr lang="pt-BR" smtClean="0"/>
              <a:pPr/>
              <a:t>27</a:t>
            </a:fld>
            <a:endParaRPr lang="pt-B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 </a:t>
            </a:r>
            <a:r>
              <a:rPr lang="en-US" sz="1200" dirty="0" err="1" smtClean="0"/>
              <a:t>modelo</a:t>
            </a:r>
            <a:r>
              <a:rPr lang="en-US" sz="1200" dirty="0" smtClean="0"/>
              <a:t>, no </a:t>
            </a:r>
            <a:r>
              <a:rPr lang="en-US" sz="1200" dirty="0" err="1" smtClean="0"/>
              <a:t>geral</a:t>
            </a:r>
            <a:r>
              <a:rPr lang="en-US" sz="1200" dirty="0" smtClean="0"/>
              <a:t>, casa </a:t>
            </a:r>
            <a:r>
              <a:rPr lang="en-US" sz="1200" dirty="0" err="1" smtClean="0"/>
              <a:t>bem</a:t>
            </a:r>
            <a:r>
              <a:rPr lang="en-US" sz="1200" dirty="0" smtClean="0"/>
              <a:t> com </a:t>
            </a:r>
            <a:r>
              <a:rPr lang="en-US" sz="1200" dirty="0" err="1" smtClean="0"/>
              <a:t>os</a:t>
            </a:r>
            <a:r>
              <a:rPr lang="en-US" sz="1200" dirty="0" smtClean="0"/>
              <a:t> dados, mas as </a:t>
            </a:r>
            <a:r>
              <a:rPr lang="en-US" sz="1200" dirty="0" err="1" smtClean="0"/>
              <a:t>variáveis</a:t>
            </a:r>
            <a:r>
              <a:rPr lang="en-US" sz="1200" dirty="0" smtClean="0"/>
              <a:t> </a:t>
            </a:r>
            <a:r>
              <a:rPr lang="en-US" sz="1200" dirty="0" err="1" smtClean="0"/>
              <a:t>preditoras</a:t>
            </a:r>
            <a:r>
              <a:rPr lang="en-US" sz="1200" dirty="0" smtClean="0"/>
              <a:t> </a:t>
            </a:r>
            <a:r>
              <a:rPr lang="en-US" sz="1200" dirty="0" err="1" smtClean="0"/>
              <a:t>correlacionadas</a:t>
            </a:r>
            <a:r>
              <a:rPr lang="en-US" sz="1200" dirty="0" smtClean="0"/>
              <a:t> </a:t>
            </a:r>
            <a:r>
              <a:rPr lang="en-US" sz="1200" dirty="0" err="1" smtClean="0"/>
              <a:t>adicionadas</a:t>
            </a:r>
            <a:r>
              <a:rPr lang="en-US" sz="1200" dirty="0" smtClean="0"/>
              <a:t> no </a:t>
            </a:r>
            <a:r>
              <a:rPr lang="en-US" sz="1200" dirty="0" err="1" smtClean="0"/>
              <a:t>fim</a:t>
            </a:r>
            <a:r>
              <a:rPr lang="en-US" sz="1200" dirty="0" smtClean="0"/>
              <a:t> do </a:t>
            </a:r>
            <a:r>
              <a:rPr lang="en-US" sz="1200" dirty="0" err="1" smtClean="0"/>
              <a:t>modelo</a:t>
            </a:r>
            <a:r>
              <a:rPr lang="en-US" sz="1200" dirty="0" smtClean="0"/>
              <a:t> </a:t>
            </a:r>
            <a:r>
              <a:rPr lang="en-US" sz="1200" dirty="0" err="1" smtClean="0"/>
              <a:t>não</a:t>
            </a:r>
            <a:r>
              <a:rPr lang="en-US" sz="1200" dirty="0" smtClean="0"/>
              <a:t> </a:t>
            </a:r>
            <a:r>
              <a:rPr lang="en-US" sz="1200" dirty="0" err="1" smtClean="0"/>
              <a:t>contribuem</a:t>
            </a:r>
            <a:r>
              <a:rPr lang="en-US" sz="1200" dirty="0" smtClean="0"/>
              <a:t> </a:t>
            </a:r>
            <a:r>
              <a:rPr lang="en-US" sz="1200" dirty="0" err="1" smtClean="0"/>
              <a:t>significativamente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7AD2C-3D11-487A-95AB-57760578107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82AA5-4E0E-4B5D-82A4-43B4687E4CD5}" type="slidenum">
              <a:rPr lang="pt-BR" smtClean="0"/>
              <a:pPr/>
              <a:t>4</a:t>
            </a:fld>
            <a:endParaRPr lang="pt-B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b0 é o </a:t>
            </a:r>
            <a:r>
              <a:rPr lang="en-US" dirty="0" err="1" smtClean="0"/>
              <a:t>efeito</a:t>
            </a:r>
            <a:r>
              <a:rPr lang="en-US" dirty="0" smtClean="0"/>
              <a:t> de C (x1 e x2 </a:t>
            </a:r>
            <a:r>
              <a:rPr lang="en-US" dirty="0" err="1" smtClean="0"/>
              <a:t>são</a:t>
            </a:r>
            <a:r>
              <a:rPr lang="en-US" dirty="0" smtClean="0"/>
              <a:t> 0); b1 é a </a:t>
            </a:r>
            <a:r>
              <a:rPr lang="en-US" dirty="0" err="1" smtClean="0"/>
              <a:t>diferença</a:t>
            </a:r>
            <a:r>
              <a:rPr lang="en-US" dirty="0" smtClean="0"/>
              <a:t> dos </a:t>
            </a:r>
            <a:r>
              <a:rPr lang="en-US" dirty="0" err="1" smtClean="0"/>
              <a:t>efeitos</a:t>
            </a:r>
            <a:r>
              <a:rPr lang="en-US" dirty="0" smtClean="0"/>
              <a:t> de A e C, </a:t>
            </a:r>
            <a:r>
              <a:rPr lang="en-US" dirty="0" err="1" smtClean="0"/>
              <a:t>então</a:t>
            </a:r>
            <a:r>
              <a:rPr lang="en-US" dirty="0" smtClean="0"/>
              <a:t> é A-C, se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somo</a:t>
            </a:r>
            <a:r>
              <a:rPr lang="en-US" dirty="0" smtClean="0"/>
              <a:t> com C, </a:t>
            </a:r>
            <a:r>
              <a:rPr lang="en-US" dirty="0" err="1" smtClean="0"/>
              <a:t>fica</a:t>
            </a:r>
            <a:r>
              <a:rPr lang="en-US" dirty="0" smtClean="0"/>
              <a:t> A… 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7AD2C-3D11-487A-95AB-57760578107C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82AA5-4E0E-4B5D-82A4-43B4687E4CD5}" type="slidenum">
              <a:rPr lang="pt-BR" smtClean="0"/>
              <a:pPr/>
              <a:t>71</a:t>
            </a:fld>
            <a:endParaRPr lang="pt-BR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82AA5-4E0E-4B5D-82A4-43B4687E4CD5}" type="slidenum">
              <a:rPr lang="pt-BR" smtClean="0"/>
              <a:pPr/>
              <a:t>72</a:t>
            </a:fld>
            <a:endParaRPr lang="pt-BR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hlinkClick r:id="rId3" tooltip="Chauvenet's criterion"/>
              </a:rPr>
              <a:t>Chauvenet's</a:t>
            </a:r>
            <a:r>
              <a:rPr lang="en-US" dirty="0" smtClean="0">
                <a:hlinkClick r:id="rId3" tooltip="Chauvenet's criterion"/>
              </a:rPr>
              <a:t> criterion</a:t>
            </a:r>
            <a:endParaRPr lang="en-US" dirty="0" smtClean="0"/>
          </a:p>
          <a:p>
            <a:r>
              <a:rPr lang="en-US" dirty="0" smtClean="0">
                <a:hlinkClick r:id="rId4" tooltip="Grubbs' test for outliers"/>
              </a:rPr>
              <a:t>Grubbs' test for outliers</a:t>
            </a:r>
            <a:endParaRPr lang="en-US" dirty="0" smtClean="0"/>
          </a:p>
          <a:p>
            <a:r>
              <a:rPr lang="en-US" dirty="0" smtClean="0">
                <a:hlinkClick r:id="rId5" tooltip="Peirce's criterion"/>
              </a:rPr>
              <a:t>Peirce's criterion</a:t>
            </a:r>
            <a:r>
              <a:rPr lang="en-US" baseline="30000" dirty="0" smtClean="0">
                <a:hlinkClick r:id="rId6"/>
              </a:rPr>
              <a:t>[5]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7AD2C-3D11-487A-95AB-57760578107C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7AD2C-3D11-487A-95AB-57760578107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82AA5-4E0E-4B5D-82A4-43B4687E4CD5}" type="slidenum">
              <a:rPr lang="pt-BR" smtClean="0"/>
              <a:pPr/>
              <a:t>8</a:t>
            </a:fld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82AA5-4E0E-4B5D-82A4-43B4687E4CD5}" type="slidenum">
              <a:rPr lang="pt-BR" smtClean="0"/>
              <a:pPr/>
              <a:t>13</a:t>
            </a:fld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82AA5-4E0E-4B5D-82A4-43B4687E4CD5}" type="slidenum">
              <a:rPr lang="pt-BR" smtClean="0"/>
              <a:pPr/>
              <a:t>14</a:t>
            </a:fld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743A-C4C8-4729-B7B7-21E0B045A68C}" type="datetime1">
              <a:rPr lang="en-US" smtClean="0"/>
              <a:t>23/09/18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F2E3-727C-4C3F-A499-C77667158CC0}" type="datetime1">
              <a:rPr lang="en-US" smtClean="0"/>
              <a:t>23/09/18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B33F-D256-4676-BF2B-DE215D5EE84A}" type="datetime1">
              <a:rPr lang="en-US" smtClean="0"/>
              <a:t>23/09/18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CC28-8E36-4B66-A3B3-C5CA5BE2813B}" type="datetime1">
              <a:rPr lang="en-US" smtClean="0"/>
              <a:t>23/09/18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23A7-4188-4FAF-A9EB-39140ADDA410}" type="datetime1">
              <a:rPr lang="en-US" smtClean="0"/>
              <a:t>23/09/18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E073-3984-4AA6-AD86-1F5D8D66B226}" type="datetime1">
              <a:rPr lang="en-US" smtClean="0"/>
              <a:t>23/09/18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53F7-1534-4F82-A457-DE72F6889541}" type="datetime1">
              <a:rPr lang="en-US" smtClean="0"/>
              <a:t>23/09/18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F678-EDC0-4BAB-BA0F-9E9221753990}" type="datetime1">
              <a:rPr lang="en-US" smtClean="0"/>
              <a:t>23/09/18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546B-A1CD-439E-91CC-AEA1CFB4D404}" type="datetime1">
              <a:rPr lang="en-US" smtClean="0"/>
              <a:t>23/09/18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AE3-7E22-40AD-99A1-DD4E413E7000}" type="datetime1">
              <a:rPr lang="en-US" smtClean="0"/>
              <a:t>23/09/18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F403-0F7B-4350-B42E-51916F235D60}" type="datetime1">
              <a:rPr lang="en-US" smtClean="0"/>
              <a:t>23/09/18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60BBF-91C0-4488-8307-BAC752729A8E}" type="datetime1">
              <a:rPr lang="en-US" smtClean="0"/>
              <a:t>23/09/18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72030-AB3D-47E2-ACE2-53A25B3091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7.xml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8.w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0.xml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1.xml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2.xml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3.xml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30.png"/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3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gi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ddictedtor.free.fr/graphiques/sources/source_137.R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42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43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0.xml"/><Relationship Id="rId5" Type="http://schemas.openxmlformats.org/officeDocument/2006/relationships/image" Target="../media/image48.png"/><Relationship Id="rId6" Type="http://schemas.openxmlformats.org/officeDocument/2006/relationships/image" Target="../media/image46.png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4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5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1" Type="http://schemas.openxmlformats.org/officeDocument/2006/relationships/tags" Target="../tags/tag37.xml"/><Relationship Id="rId2" Type="http://schemas.openxmlformats.org/officeDocument/2006/relationships/tags" Target="../tags/tag3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2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3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4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65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66.wmf"/><Relationship Id="rId7" Type="http://schemas.openxmlformats.org/officeDocument/2006/relationships/image" Target="../media/image67.jpe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68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69.w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70.wmf"/><Relationship Id="rId9" Type="http://schemas.openxmlformats.org/officeDocument/2006/relationships/image" Target="../media/image71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3.bin"/><Relationship Id="rId12" Type="http://schemas.openxmlformats.org/officeDocument/2006/relationships/image" Target="../media/image75.wmf"/><Relationship Id="rId13" Type="http://schemas.openxmlformats.org/officeDocument/2006/relationships/oleObject" Target="../embeddings/oleObject24.bin"/><Relationship Id="rId14" Type="http://schemas.openxmlformats.org/officeDocument/2006/relationships/image" Target="../media/image76.wmf"/><Relationship Id="rId15" Type="http://schemas.openxmlformats.org/officeDocument/2006/relationships/image" Target="../media/image77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9.bin"/><Relationship Id="rId4" Type="http://schemas.openxmlformats.org/officeDocument/2006/relationships/image" Target="../media/image72.w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73.w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68.wmf"/><Relationship Id="rId9" Type="http://schemas.openxmlformats.org/officeDocument/2006/relationships/oleObject" Target="../embeddings/oleObject22.bin"/><Relationship Id="rId10" Type="http://schemas.openxmlformats.org/officeDocument/2006/relationships/image" Target="../media/image74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78.w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79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oleObject" Target="../embeddings/oleObject27.bin"/><Relationship Id="rId8" Type="http://schemas.openxmlformats.org/officeDocument/2006/relationships/image" Target="../media/image80.wmf"/><Relationship Id="rId1" Type="http://schemas.openxmlformats.org/officeDocument/2006/relationships/vmlDrawing" Target="../drawings/vmlDrawing13.vml"/><Relationship Id="rId2" Type="http://schemas.openxmlformats.org/officeDocument/2006/relationships/tags" Target="../tags/tag4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4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tags" Target="../tags/tag4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8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1" Type="http://schemas.openxmlformats.org/officeDocument/2006/relationships/tags" Target="../tags/tag47.xml"/><Relationship Id="rId2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tags" Target="../tags/tag4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3657600"/>
            <a:ext cx="8382000" cy="167640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Outros</a:t>
            </a:r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modelos</a:t>
            </a:r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de </a:t>
            </a:r>
            <a:r>
              <a:rPr lang="en-US" sz="4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regressão</a:t>
            </a:r>
            <a:endParaRPr lang="en-US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Exemplo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>
                <a:ea typeface="Arial Unicode MS" pitchFamily="34" charset="-128"/>
                <a:cs typeface="Arial Unicode MS" pitchFamily="34" charset="-128"/>
              </a:rPr>
              <a:t>15.1 (Cont)</a:t>
            </a:r>
          </a:p>
        </p:txBody>
      </p:sp>
      <p:sp>
        <p:nvSpPr>
          <p:cNvPr id="13219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4724400" cy="4572000"/>
          </a:xfrm>
        </p:spPr>
        <p:txBody>
          <a:bodyPr/>
          <a:lstStyle/>
          <a:p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Neste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caso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:</a:t>
            </a:r>
            <a:endParaRPr lang="en-US" altLang="zh-CN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UFCG/DSC - 2011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10</a:t>
            </a:fld>
            <a:endParaRPr lang="pt-BR" dirty="0"/>
          </a:p>
        </p:txBody>
      </p:sp>
      <p:pic>
        <p:nvPicPr>
          <p:cNvPr id="1321988" name="Picture 4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" y="1524000"/>
            <a:ext cx="8991600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321989" name="Picture 5" descr="C:\Documents and Settings\Video\My Documents\ritun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5600" y="2286000"/>
            <a:ext cx="4769427" cy="3886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ea typeface="Arial Unicode MS" pitchFamily="34" charset="-128"/>
                <a:cs typeface="Arial Unicode MS" pitchFamily="34" charset="-128"/>
              </a:rPr>
              <a:t>Exemplo</a:t>
            </a:r>
            <a:r>
              <a:rPr lang="en-US" altLang="zh-CN" sz="40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4000" dirty="0">
                <a:ea typeface="Arial Unicode MS" pitchFamily="34" charset="-128"/>
                <a:cs typeface="Arial Unicode MS" pitchFamily="34" charset="-128"/>
              </a:rPr>
              <a:t>15.1 (Cont)</a:t>
            </a:r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UFCG/DSC - 2011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132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752600"/>
            <a:ext cx="8915400" cy="38401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dirty="0"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endParaRPr lang="zh-CN" altLang="en-US" sz="2400" dirty="0">
              <a:ea typeface="Arial Unicode MS" pitchFamily="34" charset="-128"/>
              <a:cs typeface="Arial Unicode MS" pitchFamily="34" charset="-128"/>
            </a:endParaRPr>
          </a:p>
          <a:p>
            <a:endParaRPr lang="zh-CN" altLang="en-US" sz="2400" dirty="0">
              <a:ea typeface="Arial Unicode MS" pitchFamily="34" charset="-128"/>
              <a:cs typeface="Arial Unicode MS" pitchFamily="34" charset="-128"/>
            </a:endParaRPr>
          </a:p>
          <a:p>
            <a:endParaRPr lang="zh-CN" altLang="en-US" sz="2400" dirty="0">
              <a:ea typeface="Arial Unicode MS" pitchFamily="34" charset="-128"/>
              <a:cs typeface="Arial Unicode MS" pitchFamily="34" charset="-128"/>
            </a:endParaRPr>
          </a:p>
          <a:p>
            <a:endParaRPr lang="zh-CN" altLang="en-US" sz="2400" dirty="0">
              <a:ea typeface="Arial Unicode MS" pitchFamily="34" charset="-128"/>
              <a:cs typeface="Arial Unicode MS" pitchFamily="34" charset="-128"/>
            </a:endParaRPr>
          </a:p>
          <a:p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Os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parâmetros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regressão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são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:</a:t>
            </a:r>
            <a:r>
              <a:rPr lang="en-US" altLang="zh-CN" sz="280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CN" sz="2800" dirty="0">
                <a:ea typeface="Arial Unicode MS" pitchFamily="34" charset="-128"/>
                <a:cs typeface="Arial Unicode MS" pitchFamily="34" charset="-128"/>
              </a:rPr>
            </a:b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CN" sz="2400" dirty="0">
                <a:ea typeface="Arial Unicode MS" pitchFamily="34" charset="-128"/>
                <a:cs typeface="Arial Unicode MS" pitchFamily="34" charset="-128"/>
              </a:rPr>
            </a:b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  <a:p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A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equação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regressão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é:</a:t>
            </a:r>
            <a:endParaRPr lang="en-US" altLang="zh-CN" sz="28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323012" name="Picture 4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1295400"/>
            <a:ext cx="6124979" cy="2286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323013" name="Picture 5" descr="C:\Documents and Settings\Video\My Documents\ritun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4267200"/>
            <a:ext cx="653796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323015" name="Picture 7" descr="D:\POWERPNT\97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5511800"/>
            <a:ext cx="8143394" cy="8238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R?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51054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cpu.time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=c(2,5,7,9,10,13,20)</a:t>
            </a: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disk.io=c(14,16,27,42,39,50,83)</a:t>
            </a: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mem.size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=c(70,75,144,190,210,235,400)</a:t>
            </a: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lmr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=lm(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cpu.time~disk.io+mem.size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lmr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lm(formula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cpu.time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~ disk.io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mem.size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30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(Intercept)      disk.io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mem.size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-0.1614       0.1182       0.0265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Formulas de Regressão</a:t>
            </a:r>
            <a:br>
              <a:rPr lang="pt-BR" dirty="0" smtClean="0"/>
            </a:br>
            <a:r>
              <a:rPr lang="pt-BR" sz="3300" dirty="0" smtClean="0">
                <a:solidFill>
                  <a:schemeClr val="bg1">
                    <a:lumMod val="75000"/>
                  </a:schemeClr>
                </a:solidFill>
              </a:rPr>
              <a:t> Ver Box 15.1 de </a:t>
            </a:r>
            <a:r>
              <a:rPr lang="pt-BR" sz="3300" dirty="0" err="1" smtClean="0">
                <a:solidFill>
                  <a:schemeClr val="bg1">
                    <a:lumMod val="75000"/>
                  </a:schemeClr>
                </a:solidFill>
              </a:rPr>
              <a:t>Raj</a:t>
            </a:r>
            <a:r>
              <a:rPr lang="pt-BR" sz="33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sz="3300" dirty="0" err="1" smtClean="0">
                <a:solidFill>
                  <a:schemeClr val="bg1">
                    <a:lumMod val="75000"/>
                  </a:schemeClr>
                </a:solidFill>
              </a:rPr>
              <a:t>Jain</a:t>
            </a:r>
            <a:endParaRPr lang="pt-BR" sz="33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905000"/>
            <a:ext cx="8077200" cy="42211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sz="2800" dirty="0" smtClean="0"/>
              <a:t>Desvio padrão de erros: </a:t>
            </a: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UFCG/DSC - 2011</a:t>
            </a:r>
            <a:endParaRPr lang="pt-BR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13</a:t>
            </a:fld>
            <a:endParaRPr lang="pt-BR" dirty="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571498"/>
              </p:ext>
            </p:extLst>
          </p:nvPr>
        </p:nvGraphicFramePr>
        <p:xfrm>
          <a:off x="1981200" y="2667000"/>
          <a:ext cx="3759199" cy="1055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8" name="Equation" r:id="rId4" imgW="1765080" imgH="495000" progId="Equation.3">
                  <p:embed/>
                </p:oleObj>
              </mc:Choice>
              <mc:Fallback>
                <p:oleObj name="Equation" r:id="rId4" imgW="17650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667000"/>
                        <a:ext cx="3759199" cy="10553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579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Formulas de Regressão</a:t>
            </a:r>
            <a:br>
              <a:rPr lang="pt-BR" dirty="0" smtClean="0"/>
            </a:br>
            <a:r>
              <a:rPr lang="pt-BR" sz="3300" dirty="0" smtClean="0">
                <a:solidFill>
                  <a:schemeClr val="bg1">
                    <a:lumMod val="75000"/>
                  </a:schemeClr>
                </a:solidFill>
              </a:rPr>
              <a:t> Ver Box 15.1 de </a:t>
            </a:r>
            <a:r>
              <a:rPr lang="pt-BR" sz="3300" dirty="0" err="1" smtClean="0">
                <a:solidFill>
                  <a:schemeClr val="bg1">
                    <a:lumMod val="75000"/>
                  </a:schemeClr>
                </a:solidFill>
              </a:rPr>
              <a:t>Raj</a:t>
            </a:r>
            <a:r>
              <a:rPr lang="pt-BR" sz="33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sz="3300" dirty="0" err="1" smtClean="0">
                <a:solidFill>
                  <a:schemeClr val="bg1">
                    <a:lumMod val="75000"/>
                  </a:schemeClr>
                </a:solidFill>
              </a:rPr>
              <a:t>jain</a:t>
            </a:r>
            <a:endParaRPr lang="pt-BR" sz="33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648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sz="2800" dirty="0" smtClean="0"/>
              <a:t>Desvio padrão de parâmetros: </a:t>
            </a:r>
          </a:p>
          <a:p>
            <a:pPr lvl="1">
              <a:spcBef>
                <a:spcPts val="600"/>
              </a:spcBef>
            </a:pPr>
            <a:endParaRPr lang="pt-BR" sz="1000" dirty="0" smtClean="0"/>
          </a:p>
          <a:p>
            <a:pPr lvl="1">
              <a:spcBef>
                <a:spcPts val="600"/>
              </a:spcBef>
            </a:pPr>
            <a:r>
              <a:rPr lang="pt-BR" sz="2400" dirty="0" smtClean="0"/>
              <a:t>Onde </a:t>
            </a:r>
            <a:r>
              <a:rPr lang="pt-BR" sz="2400" dirty="0" err="1" smtClean="0"/>
              <a:t>C</a:t>
            </a:r>
            <a:r>
              <a:rPr lang="pt-BR" sz="2400" baseline="-25000" dirty="0" err="1" smtClean="0"/>
              <a:t>jj</a:t>
            </a:r>
            <a:r>
              <a:rPr lang="pt-BR" sz="2400" dirty="0" smtClean="0"/>
              <a:t> é elemento diagonal j de C=(X</a:t>
            </a:r>
            <a:r>
              <a:rPr lang="pt-BR" sz="2400" baseline="30000" dirty="0" smtClean="0"/>
              <a:t>T</a:t>
            </a:r>
            <a:r>
              <a:rPr lang="pt-BR" sz="2400" dirty="0" smtClean="0"/>
              <a:t>X)</a:t>
            </a:r>
            <a:r>
              <a:rPr lang="pt-BR" sz="2400" baseline="30000" dirty="0" smtClean="0"/>
              <a:t>-1</a:t>
            </a:r>
            <a:endParaRPr lang="pt-BR" sz="4400" dirty="0" smtClean="0"/>
          </a:p>
          <a:p>
            <a:pPr>
              <a:spcBef>
                <a:spcPts val="600"/>
              </a:spcBef>
            </a:pPr>
            <a:r>
              <a:rPr lang="pt-BR" sz="2800" dirty="0" smtClean="0"/>
              <a:t>Todos os intervalos de confiança são calculados com </a:t>
            </a:r>
          </a:p>
          <a:p>
            <a:pPr>
              <a:spcBef>
                <a:spcPts val="600"/>
              </a:spcBef>
            </a:pPr>
            <a:endParaRPr lang="pt-BR" sz="4000" dirty="0" smtClean="0"/>
          </a:p>
          <a:p>
            <a:pPr>
              <a:spcBef>
                <a:spcPts val="600"/>
              </a:spcBef>
            </a:pPr>
            <a:r>
              <a:rPr lang="pt-BR" sz="2800" dirty="0" smtClean="0"/>
              <a:t>Correlação entre </a:t>
            </a:r>
            <a:r>
              <a:rPr lang="pt-BR" sz="2800" dirty="0" err="1" smtClean="0"/>
              <a:t>preditores</a:t>
            </a:r>
            <a:r>
              <a:rPr lang="pt-BR" sz="2800" dirty="0" smtClean="0"/>
              <a:t> (variáveis de entrada)</a:t>
            </a:r>
            <a:endParaRPr lang="pt-BR" sz="280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UFCG/DSC - 2011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14</a:t>
            </a:fld>
            <a:endParaRPr lang="pt-BR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2395539" y="3335810"/>
          <a:ext cx="2328861" cy="550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88" name="Equation" r:id="rId4" imgW="1180800" imgH="279360" progId="Equation.3">
                  <p:embed/>
                </p:oleObj>
              </mc:Choice>
              <mc:Fallback>
                <p:oleObj name="Equation" r:id="rId4" imgW="11808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9" y="3335810"/>
                        <a:ext cx="2328861" cy="5503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1371600" y="4648200"/>
          <a:ext cx="5908675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89" name="Equação" r:id="rId6" imgW="2361960" imgH="520560" progId="Equation.3">
                  <p:embed/>
                </p:oleObj>
              </mc:Choice>
              <mc:Fallback>
                <p:oleObj name="Equação" r:id="rId6" imgW="236196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48200"/>
                        <a:ext cx="5908675" cy="130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5410200" y="1613647"/>
          <a:ext cx="192024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90" name="Equation" r:id="rId8" imgW="888840" imgH="317160" progId="Equation.3">
                  <p:embed/>
                </p:oleObj>
              </mc:Choice>
              <mc:Fallback>
                <p:oleObj name="Equation" r:id="rId8" imgW="8888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613647"/>
                        <a:ext cx="192024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069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Exemplo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>
                <a:ea typeface="Arial Unicode MS" pitchFamily="34" charset="-128"/>
                <a:cs typeface="Arial Unicode MS" pitchFamily="34" charset="-128"/>
              </a:rPr>
              <a:t>15.1 (Cont)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UFCG/DSC - 2011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124723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5410200"/>
            <a:ext cx="7391400" cy="685800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Da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tabela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vemos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que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SSE é:</a:t>
            </a:r>
            <a:endParaRPr lang="en-US" altLang="zh-CN" sz="28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247238" name="Picture 6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507672"/>
            <a:ext cx="9144000" cy="35977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247239" name="Picture 7" descr="C:\Documents and Settings\Video\My Documents\ritun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04012" y="5428386"/>
            <a:ext cx="2895601" cy="515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1541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ea typeface="Arial Unicode MS" pitchFamily="34" charset="-128"/>
                <a:cs typeface="Arial Unicode MS" pitchFamily="34" charset="-128"/>
              </a:rPr>
              <a:t>Exemplo</a:t>
            </a:r>
            <a:r>
              <a:rPr lang="en-US" altLang="zh-CN" sz="40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4000" dirty="0">
                <a:ea typeface="Arial Unicode MS" pitchFamily="34" charset="-128"/>
                <a:cs typeface="Arial Unicode MS" pitchFamily="34" charset="-128"/>
              </a:rPr>
              <a:t>15.1 (Cont)</a:t>
            </a:r>
          </a:p>
        </p:txBody>
      </p:sp>
      <p:sp>
        <p:nvSpPr>
          <p:cNvPr id="13260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610600" cy="5029201"/>
          </a:xfrm>
        </p:spPr>
        <p:txBody>
          <a:bodyPr/>
          <a:lstStyle/>
          <a:p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Um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método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alternativo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para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computar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>SSE 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é:</a:t>
            </a: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> </a:t>
            </a:r>
            <a:endParaRPr lang="en-US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  <a:p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SSY e </a:t>
            </a: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>SS0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são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:</a:t>
            </a: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  <a:p>
            <a:endParaRPr lang="en-US" altLang="zh-CN" sz="3200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en-US" altLang="zh-CN" sz="3200" dirty="0">
              <a:ea typeface="Arial Unicode MS" pitchFamily="34" charset="-128"/>
              <a:cs typeface="Arial Unicode MS" pitchFamily="34" charset="-128"/>
            </a:endParaRPr>
          </a:p>
          <a:p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Portanto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>SST 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e </a:t>
            </a: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>SSR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são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:</a:t>
            </a: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UFCG/DSC - 2011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16</a:t>
            </a:fld>
            <a:endParaRPr lang="pt-BR" dirty="0"/>
          </a:p>
        </p:txBody>
      </p:sp>
      <p:pic>
        <p:nvPicPr>
          <p:cNvPr id="1326085" name="Picture 5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3600" y="1981200"/>
            <a:ext cx="3505200" cy="4823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326086" name="Picture 6" descr="C:\Documents and Settings\Video\My Documents\ritun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7000" y="2819400"/>
            <a:ext cx="2856464" cy="11301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326087" name="Picture 7" descr="C:\Documents and Settings\Video\My Documents\ritun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47800" y="5029200"/>
            <a:ext cx="6647498" cy="1066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ea typeface="Arial Unicode MS" pitchFamily="34" charset="-128"/>
                <a:cs typeface="Arial Unicode MS" pitchFamily="34" charset="-128"/>
              </a:rPr>
              <a:t>Exemplo</a:t>
            </a:r>
            <a:r>
              <a:rPr lang="en-US" altLang="zh-CN" sz="40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4000" dirty="0">
                <a:ea typeface="Arial Unicode MS" pitchFamily="34" charset="-128"/>
                <a:cs typeface="Arial Unicode MS" pitchFamily="34" charset="-128"/>
              </a:rPr>
              <a:t>15.1 (Cont)</a:t>
            </a:r>
          </a:p>
        </p:txBody>
      </p:sp>
      <p:sp>
        <p:nvSpPr>
          <p:cNvPr id="12523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534400" cy="495300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O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coeficiente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determinação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altLang="zh-CN" sz="2400" baseline="30000" dirty="0"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é:</a:t>
            </a: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  <a:p>
            <a:endParaRPr lang="en-US" altLang="zh-CN" sz="2800" dirty="0">
              <a:ea typeface="Arial Unicode MS" pitchFamily="34" charset="-128"/>
              <a:cs typeface="Arial Unicode MS" pitchFamily="34" charset="-128"/>
            </a:endParaRPr>
          </a:p>
          <a:p>
            <a:pPr lvl="1"/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Portanto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, a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regressão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explica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97</a:t>
            </a:r>
            <a:r>
              <a:rPr lang="en-US" altLang="zh-CN" dirty="0">
                <a:ea typeface="Arial Unicode MS" pitchFamily="34" charset="-128"/>
                <a:cs typeface="Arial Unicode MS" pitchFamily="34" charset="-128"/>
              </a:rPr>
              <a:t>%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da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variação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de y  </a:t>
            </a:r>
            <a:endParaRPr lang="en-US" altLang="zh-CN" dirty="0">
              <a:ea typeface="Arial Unicode MS" pitchFamily="34" charset="-128"/>
              <a:cs typeface="Arial Unicode MS" pitchFamily="34" charset="-128"/>
            </a:endParaRPr>
          </a:p>
          <a:p>
            <a:endParaRPr lang="en-US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O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coeficiente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correlação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múltipla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:</a:t>
            </a: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  <a:p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  <a:p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O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desvio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padrão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dos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erros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é:</a:t>
            </a: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  <a:p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  <a:p>
            <a:endParaRPr lang="zh-CN" altLang="en-US" sz="24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UFCG/DSC - 2011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17</a:t>
            </a:fld>
            <a:endParaRPr lang="pt-BR" dirty="0"/>
          </a:p>
        </p:txBody>
      </p:sp>
      <p:pic>
        <p:nvPicPr>
          <p:cNvPr id="1252356" name="Picture 4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07106" y="1331259"/>
            <a:ext cx="3745753" cy="68104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252357" name="Picture 5" descr="C:\Documents and Settings\Video\My Documents\ritun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49153" y="3366247"/>
            <a:ext cx="2628860" cy="3707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252359" name="Picture 7" descr="D:\POWERPNT\97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09800" y="4800600"/>
            <a:ext cx="4061016" cy="787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Exemplo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15.1 (Cont)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1" y="1447800"/>
            <a:ext cx="8991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summary(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lmr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Residuals: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1       2       3       4       5       6       7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-1.3490  1.2820  0.1528 -0.8398 -0.0151  1.0218 -0.2528 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Estimate Std. Error t value Pr(&gt;|t|)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(Intercept) -0.16145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0.91345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-0.177 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0.868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disk.io      0.11824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0.19260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0.614 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0.572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mem.size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0.02650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0.04045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0.655 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0.548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Residual standard error: 1.151 on 4 degrees of freedom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Multiple R-squared: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0.9742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   Adjusted R-squared: 0.9614 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F-statistic: 75.63 on 2 and 4 DF,  p-value: 0.0006638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80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ea typeface="Arial Unicode MS" pitchFamily="34" charset="-128"/>
                <a:cs typeface="Arial Unicode MS" pitchFamily="34" charset="-128"/>
              </a:rPr>
              <a:t>Exemplo</a:t>
            </a:r>
            <a:r>
              <a:rPr lang="en-US" altLang="zh-CN" sz="40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4000" dirty="0">
                <a:ea typeface="Arial Unicode MS" pitchFamily="34" charset="-128"/>
                <a:cs typeface="Arial Unicode MS" pitchFamily="34" charset="-128"/>
              </a:rPr>
              <a:t>15.1 (Cont)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UFCG/DSC - 2011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132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9916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Os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desvios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padrão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dos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parâmetros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regressão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são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:</a:t>
            </a: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intervalos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de 90% de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confiaça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(t-value, 4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gl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= 2.132):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CN" sz="2400" dirty="0">
                <a:ea typeface="Arial Unicode MS" pitchFamily="34" charset="-128"/>
                <a:cs typeface="Arial Unicode MS" pitchFamily="34" charset="-128"/>
              </a:rPr>
            </a:b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CN" sz="2400" dirty="0">
                <a:ea typeface="Arial Unicode MS" pitchFamily="34" charset="-128"/>
                <a:cs typeface="Arial Unicode MS" pitchFamily="34" charset="-128"/>
              </a:rPr>
            </a:b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CN" sz="2400" dirty="0">
                <a:ea typeface="Arial Unicode MS" pitchFamily="34" charset="-128"/>
                <a:cs typeface="Arial Unicode MS" pitchFamily="34" charset="-128"/>
              </a:rPr>
            </a:b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CN" sz="2400" dirty="0">
                <a:ea typeface="Arial Unicode MS" pitchFamily="34" charset="-128"/>
                <a:cs typeface="Arial Unicode MS" pitchFamily="34" charset="-128"/>
              </a:rPr>
            </a:b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CN" sz="2400" dirty="0">
                <a:ea typeface="Arial Unicode MS" pitchFamily="34" charset="-128"/>
                <a:cs typeface="Arial Unicode MS" pitchFamily="34" charset="-128"/>
              </a:rPr>
            </a:b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Nenhum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dos 3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parâmetros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é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significativo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no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nível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90% de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confiança</a:t>
            </a: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328135" name="Picture 7" descr="D:\POWERPNT\97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1676400"/>
            <a:ext cx="7315200" cy="15652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328136" name="Picture 8" descr="D:\POWERPNT\97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3962400"/>
            <a:ext cx="8074025" cy="1358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</a:t>
            </a:r>
            <a:r>
              <a:rPr lang="en-US" dirty="0" err="1" smtClean="0"/>
              <a:t>regressão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linear</a:t>
            </a:r>
            <a:r>
              <a:rPr lang="en-US" dirty="0" smtClean="0"/>
              <a:t> </a:t>
            </a:r>
            <a:r>
              <a:rPr lang="en-US" dirty="0" err="1" smtClean="0"/>
              <a:t>múltipla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648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dirty="0" err="1" smtClean="0"/>
              <a:t>Estimar</a:t>
            </a:r>
            <a:r>
              <a:rPr lang="en-US" sz="2800" dirty="0" smtClean="0"/>
              <a:t> o valor de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variável</a:t>
            </a:r>
            <a:r>
              <a:rPr lang="en-US" sz="2800" dirty="0" smtClean="0"/>
              <a:t> de </a:t>
            </a:r>
            <a:r>
              <a:rPr lang="en-US" sz="2800" dirty="0" err="1" smtClean="0"/>
              <a:t>resposta</a:t>
            </a:r>
            <a:r>
              <a:rPr lang="en-US" sz="2800" dirty="0" smtClean="0"/>
              <a:t> </a:t>
            </a:r>
            <a:r>
              <a:rPr lang="en-US" sz="2800" dirty="0" err="1" smtClean="0"/>
              <a:t>como</a:t>
            </a:r>
            <a:r>
              <a:rPr lang="en-US" sz="2800" dirty="0" smtClean="0"/>
              <a:t>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função</a:t>
            </a:r>
            <a:r>
              <a:rPr lang="en-US" sz="2800" dirty="0" smtClean="0"/>
              <a:t> de k </a:t>
            </a:r>
            <a:r>
              <a:rPr lang="en-US" sz="2800" dirty="0" err="1" smtClean="0"/>
              <a:t>variáveis</a:t>
            </a:r>
            <a:r>
              <a:rPr lang="en-US" sz="2800" dirty="0" smtClean="0"/>
              <a:t> </a:t>
            </a:r>
            <a:r>
              <a:rPr lang="en-US" sz="2800" dirty="0" err="1" smtClean="0"/>
              <a:t>preditoras</a:t>
            </a:r>
            <a:r>
              <a:rPr lang="en-US" sz="2800" dirty="0" smtClean="0"/>
              <a:t> (</a:t>
            </a:r>
            <a:r>
              <a:rPr lang="en-US" sz="2800" i="1" dirty="0" smtClean="0"/>
              <a:t>x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 x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, …, </a:t>
            </a: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k</a:t>
            </a:r>
            <a:r>
              <a:rPr lang="en-US" sz="2800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Se a </a:t>
            </a:r>
            <a:r>
              <a:rPr lang="en-US" sz="2800" dirty="0" err="1" smtClean="0"/>
              <a:t>relação</a:t>
            </a:r>
            <a:r>
              <a:rPr lang="en-US" sz="2800" dirty="0" smtClean="0"/>
              <a:t> for linear:</a:t>
            </a:r>
          </a:p>
          <a:p>
            <a:pPr>
              <a:spcBef>
                <a:spcPts val="600"/>
              </a:spcBef>
            </a:pPr>
            <a:endParaRPr lang="en-US" sz="2800" dirty="0" smtClean="0"/>
          </a:p>
          <a:p>
            <a:pPr marL="0" indent="0">
              <a:spcBef>
                <a:spcPts val="600"/>
              </a:spcBef>
              <a:buNone/>
            </a:pPr>
            <a:endParaRPr lang="en-US" sz="2800" i="1" dirty="0" smtClean="0"/>
          </a:p>
          <a:p>
            <a:pPr>
              <a:spcBef>
                <a:spcPts val="600"/>
              </a:spcBef>
            </a:pPr>
            <a:r>
              <a:rPr lang="en-US" sz="2800" i="1" dirty="0" smtClean="0"/>
              <a:t>{b</a:t>
            </a:r>
            <a:r>
              <a:rPr lang="en-US" sz="2800" i="1" baseline="-25000" dirty="0" smtClean="0"/>
              <a:t>0</a:t>
            </a:r>
            <a:r>
              <a:rPr lang="en-US" sz="2800" i="1" dirty="0" smtClean="0"/>
              <a:t>, b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 …, </a:t>
            </a:r>
            <a:r>
              <a:rPr lang="en-US" sz="2800" i="1" dirty="0" err="1" smtClean="0"/>
              <a:t>b</a:t>
            </a:r>
            <a:r>
              <a:rPr lang="en-US" sz="2800" i="1" baseline="-25000" dirty="0" err="1" smtClean="0"/>
              <a:t>k</a:t>
            </a:r>
            <a:r>
              <a:rPr lang="en-US" sz="2800" i="1" dirty="0" smtClean="0"/>
              <a:t>} </a:t>
            </a:r>
            <a:r>
              <a:rPr lang="en-US" sz="2800" dirty="0" err="1" smtClean="0"/>
              <a:t>são</a:t>
            </a:r>
            <a:r>
              <a:rPr lang="en-US" sz="2800" dirty="0" smtClean="0"/>
              <a:t> </a:t>
            </a:r>
            <a:r>
              <a:rPr lang="en-US" sz="2800" dirty="0" err="1" smtClean="0"/>
              <a:t>os</a:t>
            </a:r>
            <a:r>
              <a:rPr lang="en-US" sz="2800" dirty="0" smtClean="0"/>
              <a:t> k+1 </a:t>
            </a:r>
            <a:r>
              <a:rPr lang="en-US" sz="2800" dirty="0" err="1" smtClean="0"/>
              <a:t>parâmetros</a:t>
            </a:r>
            <a:r>
              <a:rPr lang="en-US" sz="2800" dirty="0" smtClean="0"/>
              <a:t> de </a:t>
            </a:r>
            <a:r>
              <a:rPr lang="en-US" sz="2800" dirty="0" err="1" smtClean="0"/>
              <a:t>regressão</a:t>
            </a:r>
            <a:endParaRPr lang="en-US" sz="2800" dirty="0" smtClean="0"/>
          </a:p>
          <a:p>
            <a:pPr>
              <a:spcBef>
                <a:spcPts val="600"/>
              </a:spcBef>
            </a:pPr>
            <a:r>
              <a:rPr lang="en-US" sz="2800" i="1" dirty="0" smtClean="0"/>
              <a:t>e</a:t>
            </a:r>
            <a:r>
              <a:rPr lang="en-US" sz="2800" dirty="0" smtClean="0"/>
              <a:t> é o </a:t>
            </a:r>
            <a:r>
              <a:rPr lang="en-US" sz="2800" dirty="0" err="1" smtClean="0"/>
              <a:t>termo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representa</a:t>
            </a:r>
            <a:r>
              <a:rPr lang="en-US" sz="2800" dirty="0" smtClean="0"/>
              <a:t> o </a:t>
            </a:r>
            <a:r>
              <a:rPr lang="en-US" sz="2800" dirty="0" err="1" smtClean="0"/>
              <a:t>erro</a:t>
            </a:r>
            <a:r>
              <a:rPr lang="en-US" sz="2800" dirty="0" smtClean="0"/>
              <a:t> de </a:t>
            </a:r>
            <a:r>
              <a:rPr lang="en-US" sz="2800" dirty="0" err="1" smtClean="0"/>
              <a:t>modelagem</a:t>
            </a:r>
            <a:endParaRPr lang="en-US" sz="2800" dirty="0" smtClean="0"/>
          </a:p>
          <a:p>
            <a:pPr>
              <a:spcBef>
                <a:spcPts val="600"/>
              </a:spcBef>
            </a:pPr>
            <a:r>
              <a:rPr lang="en-US" sz="2800" dirty="0" err="1" smtClean="0"/>
              <a:t>Função</a:t>
            </a:r>
            <a:r>
              <a:rPr lang="en-US" sz="2800" dirty="0" smtClean="0"/>
              <a:t> linear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err="1" smtClean="0">
                <a:sym typeface="Wingdings" pitchFamily="2" charset="2"/>
              </a:rPr>
              <a:t>estatisticamente</a:t>
            </a:r>
            <a:r>
              <a:rPr lang="en-US" sz="2800" dirty="0" smtClean="0">
                <a:sym typeface="Wingdings" pitchFamily="2" charset="2"/>
              </a:rPr>
              <a:t> linear</a:t>
            </a:r>
            <a:endParaRPr lang="en-US" sz="280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87517"/>
              </p:ext>
            </p:extLst>
          </p:nvPr>
        </p:nvGraphicFramePr>
        <p:xfrm>
          <a:off x="1447800" y="3160172"/>
          <a:ext cx="6400800" cy="649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3" imgW="2501900" imgH="254000" progId="Equation.3">
                  <p:embed/>
                </p:oleObj>
              </mc:Choice>
              <mc:Fallback>
                <p:oleObj name="Equation" r:id="rId3" imgW="25019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3160172"/>
                        <a:ext cx="6400800" cy="6498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5469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Intervalos</a:t>
            </a:r>
            <a:r>
              <a:rPr lang="en-US" dirty="0" smtClean="0"/>
              <a:t> de </a:t>
            </a:r>
            <a:r>
              <a:rPr lang="en-US" dirty="0" err="1" smtClean="0"/>
              <a:t>confiança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2800" dirty="0">
                <a:latin typeface="Courier"/>
                <a:cs typeface="Courier"/>
              </a:rPr>
              <a:t>&gt; </a:t>
            </a:r>
            <a:r>
              <a:rPr lang="pl-PL" sz="2800" dirty="0" err="1">
                <a:latin typeface="Courier"/>
                <a:cs typeface="Courier"/>
              </a:rPr>
              <a:t>confint</a:t>
            </a:r>
            <a:r>
              <a:rPr lang="pl-PL" sz="2800" dirty="0">
                <a:latin typeface="Courier"/>
                <a:cs typeface="Courier"/>
              </a:rPr>
              <a:t>(</a:t>
            </a:r>
            <a:r>
              <a:rPr lang="pl-PL" sz="2800" dirty="0" err="1">
                <a:latin typeface="Courier"/>
                <a:cs typeface="Courier"/>
              </a:rPr>
              <a:t>lmr</a:t>
            </a:r>
            <a:r>
              <a:rPr lang="pl-PL" sz="2800" dirty="0">
                <a:latin typeface="Courier"/>
                <a:cs typeface="Courier"/>
              </a:rPr>
              <a:t>, </a:t>
            </a:r>
            <a:r>
              <a:rPr lang="pl-PL" sz="2800" dirty="0" err="1">
                <a:latin typeface="Courier"/>
                <a:cs typeface="Courier"/>
              </a:rPr>
              <a:t>level</a:t>
            </a:r>
            <a:r>
              <a:rPr lang="pl-PL" sz="2800" dirty="0">
                <a:latin typeface="Courier"/>
                <a:cs typeface="Courier"/>
              </a:rPr>
              <a:t> = 0.9)</a:t>
            </a:r>
          </a:p>
          <a:p>
            <a:pPr marL="0" indent="0">
              <a:buNone/>
            </a:pPr>
            <a:r>
              <a:rPr lang="pl-PL" sz="2800" dirty="0">
                <a:latin typeface="Courier"/>
                <a:cs typeface="Courier"/>
              </a:rPr>
              <a:t>                    5 %      95 %</a:t>
            </a:r>
          </a:p>
          <a:p>
            <a:pPr marL="0" indent="0">
              <a:buNone/>
            </a:pPr>
            <a:r>
              <a:rPr lang="pl-PL" sz="2800" dirty="0">
                <a:latin typeface="Courier"/>
                <a:cs typeface="Courier"/>
              </a:rPr>
              <a:t>(</a:t>
            </a:r>
            <a:r>
              <a:rPr lang="pl-PL" sz="2800" dirty="0" err="1">
                <a:latin typeface="Courier"/>
                <a:cs typeface="Courier"/>
              </a:rPr>
              <a:t>Intercept</a:t>
            </a:r>
            <a:r>
              <a:rPr lang="pl-PL" sz="2800" dirty="0">
                <a:latin typeface="Courier"/>
                <a:cs typeface="Courier"/>
              </a:rPr>
              <a:t>) -2.10877970 1.7858854</a:t>
            </a:r>
          </a:p>
          <a:p>
            <a:pPr marL="0" indent="0">
              <a:buNone/>
            </a:pPr>
            <a:r>
              <a:rPr lang="pl-PL" sz="2800" dirty="0" err="1">
                <a:latin typeface="Courier"/>
                <a:cs typeface="Courier"/>
              </a:rPr>
              <a:t>disk.io</a:t>
            </a:r>
            <a:r>
              <a:rPr lang="pl-PL" sz="2800" dirty="0">
                <a:latin typeface="Courier"/>
                <a:cs typeface="Courier"/>
              </a:rPr>
              <a:t>     -0.29236370 0.5288371</a:t>
            </a:r>
          </a:p>
          <a:p>
            <a:pPr marL="0" indent="0">
              <a:buNone/>
            </a:pPr>
            <a:r>
              <a:rPr lang="pl-PL" sz="2800" dirty="0" err="1">
                <a:latin typeface="Courier"/>
                <a:cs typeface="Courier"/>
              </a:rPr>
              <a:t>mem.size</a:t>
            </a:r>
            <a:r>
              <a:rPr lang="pl-PL" sz="2800" dirty="0">
                <a:latin typeface="Courier"/>
                <a:cs typeface="Courier"/>
              </a:rPr>
              <a:t>    -0.05972875 </a:t>
            </a:r>
            <a:r>
              <a:rPr lang="pl-PL" sz="2800" dirty="0" smtClean="0">
                <a:latin typeface="Courier"/>
                <a:cs typeface="Courier"/>
              </a:rPr>
              <a:t>0.1127317</a:t>
            </a:r>
          </a:p>
          <a:p>
            <a:pPr marL="0" indent="0">
              <a:buNone/>
            </a:pPr>
            <a:endParaRPr lang="pl-PL" sz="2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2800" dirty="0">
                <a:latin typeface="Courier"/>
                <a:cs typeface="Courier"/>
              </a:rPr>
              <a:t>&gt; </a:t>
            </a:r>
            <a:r>
              <a:rPr lang="pl-PL" sz="2800" dirty="0" err="1">
                <a:latin typeface="Courier"/>
                <a:cs typeface="Courier"/>
              </a:rPr>
              <a:t>predict</a:t>
            </a:r>
            <a:r>
              <a:rPr lang="pl-PL" sz="2800" dirty="0">
                <a:latin typeface="Courier"/>
                <a:cs typeface="Courier"/>
              </a:rPr>
              <a:t>(</a:t>
            </a:r>
            <a:r>
              <a:rPr lang="pl-PL" sz="2800" dirty="0" err="1">
                <a:latin typeface="Courier"/>
                <a:cs typeface="Courier"/>
              </a:rPr>
              <a:t>lmr</a:t>
            </a:r>
            <a:r>
              <a:rPr lang="pl-PL" sz="2800" dirty="0">
                <a:latin typeface="Courier"/>
                <a:cs typeface="Courier"/>
              </a:rPr>
              <a:t>, </a:t>
            </a:r>
            <a:r>
              <a:rPr lang="pl-PL" sz="2800" dirty="0" err="1">
                <a:latin typeface="Courier"/>
                <a:cs typeface="Courier"/>
              </a:rPr>
              <a:t>data.frame</a:t>
            </a:r>
            <a:r>
              <a:rPr lang="pl-PL" sz="2800" dirty="0">
                <a:latin typeface="Courier"/>
                <a:cs typeface="Courier"/>
              </a:rPr>
              <a:t>(</a:t>
            </a:r>
            <a:r>
              <a:rPr lang="pl-PL" sz="2800" dirty="0" err="1">
                <a:latin typeface="Courier"/>
                <a:cs typeface="Courier"/>
              </a:rPr>
              <a:t>mem.size</a:t>
            </a:r>
            <a:r>
              <a:rPr lang="pl-PL" sz="2800" dirty="0">
                <a:latin typeface="Courier"/>
                <a:cs typeface="Courier"/>
              </a:rPr>
              <a:t>=200, </a:t>
            </a:r>
            <a:r>
              <a:rPr lang="pl-PL" sz="2800" dirty="0" err="1">
                <a:latin typeface="Courier"/>
                <a:cs typeface="Courier"/>
              </a:rPr>
              <a:t>disk.io</a:t>
            </a:r>
            <a:r>
              <a:rPr lang="pl-PL" sz="2800" dirty="0">
                <a:latin typeface="Courier"/>
                <a:cs typeface="Courier"/>
              </a:rPr>
              <a:t> = 60), </a:t>
            </a:r>
            <a:r>
              <a:rPr lang="pl-PL" sz="2800" dirty="0" err="1">
                <a:latin typeface="Courier"/>
                <a:cs typeface="Courier"/>
              </a:rPr>
              <a:t>interval</a:t>
            </a:r>
            <a:r>
              <a:rPr lang="pl-PL" sz="2800" dirty="0">
                <a:latin typeface="Courier"/>
                <a:cs typeface="Courier"/>
              </a:rPr>
              <a:t> = "</a:t>
            </a:r>
            <a:r>
              <a:rPr lang="pl-PL" sz="2800" dirty="0" err="1">
                <a:latin typeface="Courier"/>
                <a:cs typeface="Courier"/>
              </a:rPr>
              <a:t>confidence</a:t>
            </a:r>
            <a:r>
              <a:rPr lang="pl-PL" sz="28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pl-PL" sz="2800" dirty="0">
                <a:latin typeface="Courier"/>
                <a:cs typeface="Courier"/>
              </a:rPr>
              <a:t>       </a:t>
            </a:r>
            <a:r>
              <a:rPr lang="pl-PL" sz="2800" dirty="0" err="1">
                <a:latin typeface="Courier"/>
                <a:cs typeface="Courier"/>
              </a:rPr>
              <a:t>fit</a:t>
            </a:r>
            <a:r>
              <a:rPr lang="pl-PL" sz="2800" dirty="0">
                <a:latin typeface="Courier"/>
                <a:cs typeface="Courier"/>
              </a:rPr>
              <a:t>      </a:t>
            </a:r>
            <a:r>
              <a:rPr lang="pl-PL" sz="2800" dirty="0" err="1">
                <a:latin typeface="Courier"/>
                <a:cs typeface="Courier"/>
              </a:rPr>
              <a:t>lwr</a:t>
            </a:r>
            <a:r>
              <a:rPr lang="pl-PL" sz="2800" dirty="0">
                <a:latin typeface="Courier"/>
                <a:cs typeface="Courier"/>
              </a:rPr>
              <a:t>      </a:t>
            </a:r>
            <a:r>
              <a:rPr lang="pl-PL" sz="2800" dirty="0" err="1">
                <a:latin typeface="Courier"/>
                <a:cs typeface="Courier"/>
              </a:rPr>
              <a:t>upr</a:t>
            </a:r>
            <a:endParaRPr lang="pl-PL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2800" dirty="0">
                <a:latin typeface="Courier"/>
                <a:cs typeface="Courier"/>
              </a:rPr>
              <a:t>1 12.23305 1.991017 22.4750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46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err="1" smtClean="0"/>
              <a:t>Análise</a:t>
            </a:r>
            <a:r>
              <a:rPr lang="en-US" dirty="0" smtClean="0"/>
              <a:t> de </a:t>
            </a:r>
            <a:r>
              <a:rPr lang="en-US" dirty="0" err="1" smtClean="0"/>
              <a:t>variância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334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R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 err="1" smtClean="0"/>
              <a:t>foi</a:t>
            </a:r>
            <a:r>
              <a:rPr lang="en-US" sz="2800" dirty="0" smtClean="0"/>
              <a:t> alto(?): o </a:t>
            </a:r>
            <a:r>
              <a:rPr lang="en-US" sz="2800" dirty="0" err="1" smtClean="0"/>
              <a:t>modelo</a:t>
            </a:r>
            <a:r>
              <a:rPr lang="en-US" sz="2800" dirty="0" smtClean="0"/>
              <a:t> é </a:t>
            </a:r>
            <a:r>
              <a:rPr lang="en-US" sz="2800" dirty="0" err="1" smtClean="0"/>
              <a:t>mesmo</a:t>
            </a:r>
            <a:r>
              <a:rPr lang="en-US" sz="2800" dirty="0" smtClean="0"/>
              <a:t> </a:t>
            </a:r>
            <a:r>
              <a:rPr lang="en-US" sz="2800" dirty="0" err="1" smtClean="0"/>
              <a:t>bom</a:t>
            </a:r>
            <a:r>
              <a:rPr lang="en-US" sz="2800" dirty="0" smtClean="0"/>
              <a:t>? Quanta </a:t>
            </a:r>
            <a:r>
              <a:rPr lang="en-US" sz="2800" dirty="0" err="1" smtClean="0"/>
              <a:t>variação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y o </a:t>
            </a:r>
            <a:r>
              <a:rPr lang="en-US" sz="2800" dirty="0" err="1" smtClean="0"/>
              <a:t>modelo</a:t>
            </a:r>
            <a:r>
              <a:rPr lang="en-US" sz="2800" dirty="0" smtClean="0"/>
              <a:t> de </a:t>
            </a:r>
            <a:r>
              <a:rPr lang="en-US" sz="2800" dirty="0" err="1" smtClean="0"/>
              <a:t>regressão</a:t>
            </a:r>
            <a:r>
              <a:rPr lang="en-US" sz="2800" dirty="0" smtClean="0"/>
              <a:t> </a:t>
            </a:r>
            <a:r>
              <a:rPr lang="en-US" sz="2800" dirty="0" err="1" smtClean="0"/>
              <a:t>precisa</a:t>
            </a:r>
            <a:r>
              <a:rPr lang="en-US" sz="2800" dirty="0" smtClean="0"/>
              <a:t> </a:t>
            </a:r>
            <a:r>
              <a:rPr lang="en-US" sz="2800" dirty="0" err="1" smtClean="0"/>
              <a:t>explicar</a:t>
            </a:r>
            <a:r>
              <a:rPr lang="en-US" sz="2800" dirty="0" smtClean="0"/>
              <a:t>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1800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 </a:t>
            </a:r>
            <a:r>
              <a:rPr lang="en-US" sz="2800" dirty="0" err="1" smtClean="0"/>
              <a:t>Resposta</a:t>
            </a:r>
            <a:r>
              <a:rPr lang="en-US" sz="2800" dirty="0" smtClean="0"/>
              <a:t> </a:t>
            </a:r>
            <a:r>
              <a:rPr lang="en-US" sz="2800" dirty="0" err="1" smtClean="0"/>
              <a:t>estatística</a:t>
            </a:r>
            <a:r>
              <a:rPr lang="en-US" sz="2800" dirty="0" smtClean="0"/>
              <a:t>: ANOVA – </a:t>
            </a:r>
            <a:r>
              <a:rPr lang="en-US" sz="2800" dirty="0" err="1" smtClean="0"/>
              <a:t>Teste</a:t>
            </a:r>
            <a:r>
              <a:rPr lang="en-US" sz="2800" dirty="0" smtClean="0"/>
              <a:t> F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dirty="0" err="1" smtClean="0"/>
              <a:t>Testa</a:t>
            </a:r>
            <a:r>
              <a:rPr lang="en-US" sz="2400" dirty="0" smtClean="0"/>
              <a:t> </a:t>
            </a:r>
            <a:r>
              <a:rPr lang="en-US" sz="2400" b="1" dirty="0">
                <a:solidFill>
                  <a:srgbClr val="0000FF"/>
                </a:solidFill>
              </a:rPr>
              <a:t>H</a:t>
            </a:r>
            <a:r>
              <a:rPr lang="en-US" sz="2400" b="1" baseline="-25000" dirty="0">
                <a:solidFill>
                  <a:srgbClr val="0000FF"/>
                </a:solidFill>
              </a:rPr>
              <a:t>0</a:t>
            </a:r>
            <a:r>
              <a:rPr lang="en-US" sz="2400" b="1" dirty="0">
                <a:solidFill>
                  <a:srgbClr val="0000FF"/>
                </a:solidFill>
              </a:rPr>
              <a:t>: SSR </a:t>
            </a:r>
            <a:r>
              <a:rPr lang="en-US" sz="2400" b="1" dirty="0" smtClean="0">
                <a:solidFill>
                  <a:srgbClr val="0000FF"/>
                </a:solidFill>
                <a:sym typeface="Symbol"/>
              </a:rPr>
              <a:t> SSE </a:t>
            </a:r>
            <a:r>
              <a:rPr lang="en-US" sz="2400" dirty="0">
                <a:sym typeface="Symbol"/>
              </a:rPr>
              <a:t>e </a:t>
            </a:r>
            <a:r>
              <a:rPr lang="en-US" sz="2400" b="1" dirty="0" smtClean="0">
                <a:solidFill>
                  <a:srgbClr val="0000FF"/>
                </a:solidFill>
                <a:sym typeface="Symbol"/>
              </a:rPr>
              <a:t>H</a:t>
            </a:r>
            <a:r>
              <a:rPr lang="en-US" sz="2400" b="1" baseline="-25000" dirty="0" smtClean="0">
                <a:solidFill>
                  <a:srgbClr val="0000FF"/>
                </a:solidFill>
                <a:sym typeface="Symbol"/>
              </a:rPr>
              <a:t>a</a:t>
            </a:r>
            <a:r>
              <a:rPr lang="en-US" sz="2400" b="1" dirty="0" smtClean="0">
                <a:solidFill>
                  <a:srgbClr val="0000FF"/>
                </a:solidFill>
                <a:sym typeface="Symbol"/>
              </a:rPr>
              <a:t>: SSR &gt; SSE 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(SSR é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significativamente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maior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que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SSE?)</a:t>
            </a:r>
            <a:endParaRPr lang="en-US" altLang="zh-CN" sz="20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altLang="zh-CN" sz="18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(SSR/</a:t>
            </a:r>
            <a:r>
              <a:rPr lang="en-US" altLang="zh-CN" sz="2800" dirty="0" err="1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altLang="zh-CN" sz="2800" baseline="-25000" dirty="0" err="1" smtClean="0"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)/(SSE/</a:t>
            </a:r>
            <a:r>
              <a:rPr lang="en-US" altLang="zh-CN" sz="2800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altLang="zh-CN" sz="2800" baseline="-25000" dirty="0" smtClean="0">
                <a:ea typeface="Arial Unicode MS" pitchFamily="34" charset="-128"/>
                <a:cs typeface="Arial Unicode MS" pitchFamily="34" charset="-128"/>
              </a:rPr>
              <a:t>e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)</a:t>
            </a:r>
            <a:r>
              <a:rPr lang="en-US" altLang="zh-CN" sz="2800" dirty="0" smtClean="0"/>
              <a:t> tem </a:t>
            </a:r>
            <a:r>
              <a:rPr lang="en-US" altLang="zh-CN" sz="2800" dirty="0" err="1" smtClean="0"/>
              <a:t>distribuição</a:t>
            </a:r>
            <a:r>
              <a:rPr lang="en-US" altLang="zh-CN" sz="2800" dirty="0" smtClean="0"/>
              <a:t> F com </a:t>
            </a:r>
            <a:r>
              <a:rPr lang="en-US" altLang="zh-CN" sz="2800" dirty="0" err="1" smtClean="0"/>
              <a:t>numerador</a:t>
            </a:r>
            <a:r>
              <a:rPr lang="en-US" altLang="zh-CN" sz="2800" dirty="0" smtClean="0"/>
              <a:t> e </a:t>
            </a:r>
            <a:r>
              <a:rPr lang="en-US" altLang="zh-CN" sz="2800" dirty="0" err="1" smtClean="0"/>
              <a:t>denominador</a:t>
            </a:r>
            <a:r>
              <a:rPr lang="en-US" altLang="zh-CN" sz="2800" dirty="0" smtClean="0"/>
              <a:t> com </a:t>
            </a:r>
            <a:r>
              <a:rPr lang="en-US" altLang="zh-CN" sz="2800" dirty="0" err="1" smtClean="0"/>
              <a:t>graus</a:t>
            </a:r>
            <a:r>
              <a:rPr lang="en-US" altLang="zh-CN" sz="2800" dirty="0" smtClean="0"/>
              <a:t> de </a:t>
            </a:r>
            <a:r>
              <a:rPr lang="en-US" altLang="zh-CN" sz="2800" dirty="0" err="1" smtClean="0"/>
              <a:t>liberdade</a:t>
            </a:r>
            <a:r>
              <a:rPr lang="en-US" altLang="zh-CN" sz="2800" dirty="0" smtClean="0"/>
              <a:t> dados </a:t>
            </a:r>
            <a:r>
              <a:rPr lang="en-US" altLang="zh-CN" sz="2800" dirty="0" err="1" smtClean="0"/>
              <a:t>abaixo</a:t>
            </a:r>
            <a:endParaRPr lang="en-US" altLang="zh-CN" sz="2800" dirty="0" smtClean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5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5562600"/>
            <a:ext cx="7800975" cy="685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Teste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-F </a:t>
            </a:r>
            <a:r>
              <a:rPr lang="en-US" altLang="zh-CN" dirty="0">
                <a:ea typeface="Arial Unicode MS" pitchFamily="34" charset="-128"/>
                <a:cs typeface="Arial Unicode MS" pitchFamily="34" charset="-128"/>
              </a:rPr>
              <a:t>(Cont)</a:t>
            </a:r>
          </a:p>
        </p:txBody>
      </p:sp>
      <p:sp>
        <p:nvSpPr>
          <p:cNvPr id="12687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590800"/>
            <a:ext cx="8610600" cy="4038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MSR/MSE segue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distribuição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F[k, n-k-1] 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Hipótese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nula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=  y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não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depende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qualquer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en-US" altLang="zh-CN" sz="2400" baseline="-25000" dirty="0" err="1"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: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b</a:t>
            </a:r>
            <a:r>
              <a:rPr lang="en-US" altLang="zh-CN" sz="2400" baseline="-25000" dirty="0" err="1" smtClean="0"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  <a:sym typeface="Symbol"/>
              </a:rPr>
              <a:t> = 0</a:t>
            </a:r>
            <a:endParaRPr lang="en-US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Hipótese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alternativa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: y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depende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pelo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menos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um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en-US" altLang="zh-CN" sz="2400" baseline="-25000" dirty="0" err="1" smtClean="0"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e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pelo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menos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um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b</a:t>
            </a:r>
            <a:r>
              <a:rPr lang="en-US" altLang="zh-CN" sz="2400" baseline="-25000" dirty="0" err="1" smtClean="0"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¹</a:t>
            </a: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0</a:t>
            </a: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Se a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taxa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computada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for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menor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do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que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o valor lido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na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tabela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, a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hipótese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nula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não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pode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ser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rejeitada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no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nível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significância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considerado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2400" dirty="0" err="1" smtClean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</a:rPr>
              <a:t>Olhar</a:t>
            </a:r>
            <a:r>
              <a:rPr lang="en-US" altLang="zh-CN" sz="2400" dirty="0" smtClean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</a:rPr>
              <a:t> o p-valor </a:t>
            </a:r>
            <a:r>
              <a:rPr lang="en-US" altLang="zh-CN" sz="2400" dirty="0" err="1" smtClean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</a:rPr>
              <a:t>vai</a:t>
            </a:r>
            <a:r>
              <a:rPr lang="en-US" altLang="zh-CN" sz="2400" dirty="0" smtClean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</a:rPr>
              <a:t> ser </a:t>
            </a:r>
            <a:r>
              <a:rPr lang="en-US" altLang="zh-CN" sz="2400" dirty="0" err="1" smtClean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</a:rPr>
              <a:t>mais</a:t>
            </a:r>
            <a:r>
              <a:rPr lang="en-US" altLang="zh-CN" sz="2400" dirty="0" smtClean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</a:rPr>
              <a:t>prático</a:t>
            </a:r>
            <a:r>
              <a:rPr lang="en-US" altLang="zh-CN" sz="2400" dirty="0" smtClean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</a:rPr>
              <a:t>!</a:t>
            </a:r>
            <a:endParaRPr lang="en-US" altLang="zh-CN" sz="2400" dirty="0">
              <a:solidFill>
                <a:srgbClr val="0000FF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2438400" y="6438900"/>
            <a:ext cx="2895600" cy="365125"/>
          </a:xfrm>
        </p:spPr>
        <p:txBody>
          <a:bodyPr/>
          <a:lstStyle/>
          <a:p>
            <a:r>
              <a:rPr lang="en-US" smtClean="0"/>
              <a:t>Raquel Lopes - UFCG/DSC - 2011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/>
        </p:nvGraphicFramePr>
        <p:xfrm>
          <a:off x="1905000" y="1447800"/>
          <a:ext cx="479345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Equation" r:id="rId3" imgW="2323800" imgH="406080" progId="Equation.3">
                  <p:embed/>
                </p:oleObj>
              </mc:Choice>
              <mc:Fallback>
                <p:oleObj name="Equation" r:id="rId3" imgW="2323800" imgH="406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479345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Exemplo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15.1 (Cont)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1" y="1447800"/>
            <a:ext cx="8991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&gt; summary(</a:t>
            </a:r>
            <a:r>
              <a:rPr lang="en-US" sz="2000" dirty="0" err="1" smtClean="0">
                <a:latin typeface="Courier"/>
                <a:cs typeface="Courier"/>
              </a:rPr>
              <a:t>lmr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r>
              <a:rPr lang="en-US" sz="2000" dirty="0" smtClean="0">
                <a:latin typeface="Courier"/>
                <a:cs typeface="Courier"/>
              </a:rPr>
              <a:t>…</a:t>
            </a:r>
          </a:p>
          <a:p>
            <a:r>
              <a:rPr lang="en-US" sz="2000" dirty="0" smtClean="0">
                <a:latin typeface="Courier"/>
                <a:cs typeface="Courier"/>
              </a:rPr>
              <a:t>Residuals: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  1       2       3       4       5       6       7 </a:t>
            </a:r>
          </a:p>
          <a:p>
            <a:r>
              <a:rPr lang="en-US" sz="2000" dirty="0" smtClean="0">
                <a:latin typeface="Courier"/>
                <a:cs typeface="Courier"/>
              </a:rPr>
              <a:t>-1.3490  1.2820  0.1528 -0.8398 -0.0151  1.0218 -0.2528 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Coefficients: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        Estimate Std. Error t value Pr(&gt;|t|)</a:t>
            </a:r>
          </a:p>
          <a:p>
            <a:r>
              <a:rPr lang="en-US" sz="2000" dirty="0" smtClean="0">
                <a:latin typeface="Courier"/>
                <a:cs typeface="Courier"/>
              </a:rPr>
              <a:t>(Intercept) -0.16145    </a:t>
            </a:r>
            <a:r>
              <a:rPr lang="en-US" sz="2000" b="1" dirty="0" smtClean="0">
                <a:latin typeface="Courier"/>
                <a:cs typeface="Courier"/>
              </a:rPr>
              <a:t>0.91345</a:t>
            </a:r>
            <a:r>
              <a:rPr lang="en-US" sz="2000" dirty="0" smtClean="0">
                <a:latin typeface="Courier"/>
                <a:cs typeface="Courier"/>
              </a:rPr>
              <a:t>  -0.177    </a:t>
            </a:r>
            <a:r>
              <a:rPr lang="en-US" sz="2000" b="1" dirty="0" smtClean="0">
                <a:solidFill>
                  <a:srgbClr val="00B050"/>
                </a:solidFill>
                <a:latin typeface="Courier"/>
                <a:cs typeface="Courier"/>
              </a:rPr>
              <a:t>0.868</a:t>
            </a:r>
          </a:p>
          <a:p>
            <a:r>
              <a:rPr lang="en-US" sz="2000" dirty="0" smtClean="0">
                <a:latin typeface="Courier"/>
                <a:cs typeface="Courier"/>
              </a:rPr>
              <a:t>disk.io      0.11824    </a:t>
            </a:r>
            <a:r>
              <a:rPr lang="en-US" sz="2000" b="1" dirty="0" smtClean="0">
                <a:latin typeface="Courier"/>
                <a:cs typeface="Courier"/>
              </a:rPr>
              <a:t>0.19260</a:t>
            </a:r>
            <a:r>
              <a:rPr lang="en-US" sz="2000" dirty="0" smtClean="0">
                <a:latin typeface="Courier"/>
                <a:cs typeface="Courier"/>
              </a:rPr>
              <a:t>   0.614    </a:t>
            </a:r>
            <a:r>
              <a:rPr lang="en-US" sz="2000" b="1" dirty="0" smtClean="0">
                <a:solidFill>
                  <a:srgbClr val="00B050"/>
                </a:solidFill>
                <a:latin typeface="Courier"/>
                <a:cs typeface="Courier"/>
              </a:rPr>
              <a:t>0.572</a:t>
            </a:r>
          </a:p>
          <a:p>
            <a:r>
              <a:rPr lang="en-US" sz="2000" dirty="0" err="1" smtClean="0">
                <a:latin typeface="Courier"/>
                <a:cs typeface="Courier"/>
              </a:rPr>
              <a:t>mem.size</a:t>
            </a:r>
            <a:r>
              <a:rPr lang="en-US" sz="2000" dirty="0" smtClean="0">
                <a:latin typeface="Courier"/>
                <a:cs typeface="Courier"/>
              </a:rPr>
              <a:t>     0.02650    </a:t>
            </a:r>
            <a:r>
              <a:rPr lang="en-US" sz="2000" b="1" dirty="0" smtClean="0">
                <a:latin typeface="Courier"/>
                <a:cs typeface="Courier"/>
              </a:rPr>
              <a:t>0.04045</a:t>
            </a:r>
            <a:r>
              <a:rPr lang="en-US" sz="2000" dirty="0" smtClean="0">
                <a:latin typeface="Courier"/>
                <a:cs typeface="Courier"/>
              </a:rPr>
              <a:t>   0.655    </a:t>
            </a:r>
            <a:r>
              <a:rPr lang="en-US" sz="2000" b="1" dirty="0" smtClean="0">
                <a:solidFill>
                  <a:srgbClr val="00B050"/>
                </a:solidFill>
                <a:latin typeface="Courier"/>
                <a:cs typeface="Courier"/>
              </a:rPr>
              <a:t>0.548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Residual standard error: 1.151 on 4 degrees of freedom</a:t>
            </a:r>
          </a:p>
          <a:p>
            <a:r>
              <a:rPr lang="en-US" sz="2000" dirty="0" smtClean="0">
                <a:latin typeface="Courier"/>
                <a:cs typeface="Courier"/>
              </a:rPr>
              <a:t>Multiple R-squared: </a:t>
            </a:r>
            <a:r>
              <a:rPr lang="en-US" sz="2000" b="1" dirty="0" smtClean="0">
                <a:solidFill>
                  <a:srgbClr val="C00000"/>
                </a:solidFill>
                <a:latin typeface="Courier"/>
                <a:cs typeface="Courier"/>
              </a:rPr>
              <a:t>0.9742</a:t>
            </a:r>
            <a:r>
              <a:rPr lang="en-US" sz="2000" dirty="0" smtClean="0">
                <a:latin typeface="Courier"/>
                <a:cs typeface="Courier"/>
              </a:rPr>
              <a:t>,    Adjusted R-squared: 0.9614 </a:t>
            </a:r>
          </a:p>
          <a:p>
            <a:r>
              <a:rPr lang="en-US" sz="2000" dirty="0" smtClean="0">
                <a:latin typeface="Courier"/>
                <a:cs typeface="Courier"/>
              </a:rPr>
              <a:t>F-statistic: 75.63 on 2 and 4 DF,  </a:t>
            </a:r>
            <a:r>
              <a:rPr lang="en-US" sz="2000" b="1" dirty="0" smtClean="0">
                <a:latin typeface="Courier"/>
                <a:cs typeface="Courier"/>
              </a:rPr>
              <a:t>p-value: 0.0006638</a:t>
            </a:r>
            <a:endParaRPr lang="en-US" sz="2000" b="1" dirty="0">
              <a:latin typeface="Courier"/>
              <a:cs typeface="Courier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90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1609" y="161925"/>
            <a:ext cx="4722866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153400" cy="1143000"/>
          </a:xfrm>
        </p:spPr>
        <p:txBody>
          <a:bodyPr>
            <a:noAutofit/>
          </a:bodyPr>
          <a:lstStyle/>
          <a:p>
            <a:pPr algn="l"/>
            <a:r>
              <a:rPr lang="pt-BR" sz="3600" dirty="0" smtClean="0"/>
              <a:t>Introduz um pouco de erro. A regressão vai piorar</a:t>
            </a:r>
            <a:endParaRPr lang="pt-BR" sz="3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76200" y="2332037"/>
            <a:ext cx="8534400" cy="3916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 y = x1 + x2 + </a:t>
            </a:r>
            <a:r>
              <a:rPr lang="es-E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rnorm</a:t>
            </a:r>
            <a:r>
              <a:rPr lang="es-E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(10, 0, 2) 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s-E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s-E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#Erros N(0,2)</a:t>
            </a:r>
          </a:p>
          <a:p>
            <a:pPr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s-ES" sz="1800" dirty="0" err="1" smtClean="0">
                <a:latin typeface="Courier New" pitchFamily="49" charset="0"/>
                <a:cs typeface="Courier New" pitchFamily="49" charset="0"/>
              </a:rPr>
              <a:t>plot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(x1+x2, y)</a:t>
            </a:r>
          </a:p>
          <a:p>
            <a:pPr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 lm(y ~ x1+x2)</a:t>
            </a:r>
          </a:p>
          <a:p>
            <a:pPr>
              <a:buNone/>
            </a:pPr>
            <a:endParaRPr lang="es-E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1800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lm(formula = y ~ x1 + x2)</a:t>
            </a:r>
          </a:p>
          <a:p>
            <a:pPr>
              <a:buNone/>
            </a:pPr>
            <a:endParaRPr lang="es-E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Coefficients</a:t>
            </a:r>
            <a:r>
              <a:rPr lang="es-E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s-E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Intercept</a:t>
            </a:r>
            <a:r>
              <a:rPr lang="es-E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          x1           x2  </a:t>
            </a:r>
          </a:p>
          <a:p>
            <a:pPr>
              <a:buNone/>
            </a:pPr>
            <a:r>
              <a:rPr lang="es-E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-1.8625       1.7105       0.9366</a:t>
            </a:r>
            <a:endParaRPr lang="en-US" sz="18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838200"/>
          </a:xfrm>
        </p:spPr>
        <p:txBody>
          <a:bodyPr>
            <a:noAutofit/>
          </a:bodyPr>
          <a:lstStyle/>
          <a:p>
            <a:r>
              <a:rPr lang="pt-BR" sz="3600" dirty="0" smtClean="0"/>
              <a:t>Com um pouco de erro a regressão vai piorar</a:t>
            </a:r>
            <a:endParaRPr lang="pt-BR" sz="3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152400" y="914400"/>
            <a:ext cx="8915400" cy="5562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&gt; result2 = lm(y ~ x1+x2);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summary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(result2)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s-E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s-E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Coefficients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Estimate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Std.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Error t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Pr(&gt;|t|)   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Intercept</a:t>
            </a:r>
            <a:r>
              <a:rPr lang="es-E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-1.86251    0.90156  -2.066   0.0777 . 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x1           1.71052    0.18802   9.098 3.98e-05 ***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x2           0.93655    0.01721  54.403 1.86e-10 ***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100" dirty="0" err="1" smtClean="0">
                <a:latin typeface="Courier New" pitchFamily="49" charset="0"/>
                <a:cs typeface="Courier New" pitchFamily="49" charset="0"/>
              </a:rPr>
              <a:t>Signif</a:t>
            </a:r>
            <a:r>
              <a:rPr lang="es-ES" sz="21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s-ES" sz="2100" dirty="0" err="1" smtClean="0">
                <a:latin typeface="Courier New" pitchFamily="49" charset="0"/>
                <a:cs typeface="Courier New" pitchFamily="49" charset="0"/>
              </a:rPr>
              <a:t>codes</a:t>
            </a:r>
            <a:r>
              <a:rPr lang="es-ES" sz="2100" dirty="0" smtClean="0">
                <a:latin typeface="Courier New" pitchFamily="49" charset="0"/>
                <a:cs typeface="Courier New" pitchFamily="49" charset="0"/>
              </a:rPr>
              <a:t>:  0 ‘***’ 0.001 ‘**’ 0.01 ‘*’ 0.05 ‘.’ 0.1 ‘ ’ 1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s-E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Residual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standard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error: 1.296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7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degrees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of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freedom</a:t>
            </a:r>
            <a:endParaRPr lang="es-E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Multiple</a:t>
            </a:r>
            <a:r>
              <a:rPr lang="es-E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R-</a:t>
            </a:r>
            <a:r>
              <a:rPr lang="es-ES" sz="2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squared</a:t>
            </a:r>
            <a:r>
              <a:rPr lang="es-E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 0.9989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,   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Adjusted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R-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squared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: 0.9986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F-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statistic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:  3199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2 and 7 DF,  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p-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: 4.317e-11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228600"/>
            <a:ext cx="4876800" cy="486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Introduzindo mais erro ainda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" y="2209800"/>
            <a:ext cx="8915400" cy="3916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 y = x1+x2+</a:t>
            </a:r>
            <a:r>
              <a:rPr lang="es-E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rnorm(10, 0, 10)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es-E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s-E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#Erros N(0,10)</a:t>
            </a:r>
          </a:p>
          <a:p>
            <a:pPr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s-ES" sz="1800" dirty="0" err="1" smtClean="0">
                <a:latin typeface="Courier New" pitchFamily="49" charset="0"/>
                <a:cs typeface="Courier New" pitchFamily="49" charset="0"/>
              </a:rPr>
              <a:t>plot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(x1+x2, y)</a:t>
            </a:r>
          </a:p>
          <a:p>
            <a:pPr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 lm(y ~ x1+x2)</a:t>
            </a:r>
          </a:p>
          <a:p>
            <a:pPr>
              <a:buNone/>
            </a:pPr>
            <a:endParaRPr lang="es-E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1800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lm(formula = y ~ x1 + x2)</a:t>
            </a:r>
          </a:p>
          <a:p>
            <a:pPr>
              <a:buNone/>
            </a:pPr>
            <a:endParaRPr lang="es-E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1800" dirty="0" err="1" smtClean="0">
                <a:latin typeface="Courier New" pitchFamily="49" charset="0"/>
                <a:cs typeface="Courier New" pitchFamily="49" charset="0"/>
              </a:rPr>
              <a:t>Coefficients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800" dirty="0" err="1" smtClean="0">
                <a:latin typeface="Courier New" pitchFamily="49" charset="0"/>
                <a:cs typeface="Courier New" pitchFamily="49" charset="0"/>
              </a:rPr>
              <a:t>Intercept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)           x1           x2  </a:t>
            </a:r>
          </a:p>
          <a:p>
            <a:pPr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     9.9178      -0.1257       1.0351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26</a:t>
            </a:fld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5334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Introduzindo ainda mais erros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76200" y="762000"/>
            <a:ext cx="8915400" cy="5715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&gt; result3 = lm(y ~ x1+x2)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summary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(result3)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s-E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s-E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Coefficients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Estimate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Std.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Error t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Pr(&gt;|t|)   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Intercept</a:t>
            </a:r>
            <a:r>
              <a:rPr lang="es-E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  9.9178     5.5847   1.776    0.119   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x1           -0.1257     1.1647  -0.108    0.917   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x2            1.0351     0.1066   9.706 2.60e-05 ***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100" dirty="0" err="1" smtClean="0">
                <a:latin typeface="Courier New" pitchFamily="49" charset="0"/>
                <a:cs typeface="Courier New" pitchFamily="49" charset="0"/>
              </a:rPr>
              <a:t>Signif</a:t>
            </a:r>
            <a:r>
              <a:rPr lang="es-ES" sz="21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s-ES" sz="2100" dirty="0" err="1" smtClean="0">
                <a:latin typeface="Courier New" pitchFamily="49" charset="0"/>
                <a:cs typeface="Courier New" pitchFamily="49" charset="0"/>
              </a:rPr>
              <a:t>codes</a:t>
            </a:r>
            <a:r>
              <a:rPr lang="es-ES" sz="2100" dirty="0" smtClean="0">
                <a:latin typeface="Courier New" pitchFamily="49" charset="0"/>
                <a:cs typeface="Courier New" pitchFamily="49" charset="0"/>
              </a:rPr>
              <a:t>:  0 ‘***’ 0.001 ‘**’ 0.01 ‘*’ 0.05 ‘.’ 0.1 ‘ ’ 1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s-E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Residual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standard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error: 8.031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7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degrees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of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freedom</a:t>
            </a:r>
            <a:endParaRPr lang="es-E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Multiple</a:t>
            </a:r>
            <a:r>
              <a:rPr lang="es-E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R-</a:t>
            </a:r>
            <a:r>
              <a:rPr lang="es-E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squared</a:t>
            </a:r>
            <a:r>
              <a:rPr lang="es-E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 0.9584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,   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Adjusted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R-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squared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: 0.9465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F-</a:t>
            </a:r>
            <a:r>
              <a:rPr lang="es-ES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statistic</a:t>
            </a:r>
            <a:r>
              <a:rPr lang="es-E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80.56 </a:t>
            </a:r>
            <a:r>
              <a:rPr lang="es-ES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es-E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2 and 7 DF,  </a:t>
            </a:r>
            <a:r>
              <a:rPr lang="es-E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p-</a:t>
            </a:r>
            <a:r>
              <a:rPr lang="es-ES" sz="24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s-E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1.473e-05</a:t>
            </a:r>
            <a:endParaRPr lang="pt-BR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971800"/>
            <a:ext cx="8229600" cy="3352800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A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regressão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passou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no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teste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-F </a:t>
            </a:r>
          </a:p>
          <a:p>
            <a:pPr lvl="1">
              <a:spcBef>
                <a:spcPts val="900"/>
              </a:spcBef>
            </a:pP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A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hipótese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que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todos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parâmetros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são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nulos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(zero)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não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pode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ser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aceita</a:t>
            </a:r>
            <a:endParaRPr lang="en-US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900"/>
              </a:spcBef>
            </a:pP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Nenhum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dos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parâmetros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regressão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é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significantemente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diferente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de zero</a:t>
            </a:r>
          </a:p>
          <a:p>
            <a:pPr>
              <a:spcBef>
                <a:spcPts val="900"/>
              </a:spcBef>
            </a:pP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Contradição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conhecida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como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o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problema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da </a:t>
            </a:r>
            <a:r>
              <a:rPr lang="en-US" altLang="zh-CN" sz="2800" b="1" dirty="0" err="1" smtClean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multicolinearidade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endParaRPr lang="en-US" altLang="zh-CN" sz="28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Picture 1" descr="MC900383308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5820"/>
            <a:ext cx="4330700" cy="2762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Exemplo</a:t>
            </a:r>
            <a:r>
              <a:rPr lang="en-US" dirty="0" smtClean="0"/>
              <a:t> 15.2 </a:t>
            </a:r>
            <a:r>
              <a:rPr lang="en-US" dirty="0" err="1" smtClean="0"/>
              <a:t>em</a:t>
            </a:r>
            <a:r>
              <a:rPr lang="en-US" dirty="0" smtClean="0"/>
              <a:t> R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304800" y="1240572"/>
            <a:ext cx="8686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&gt; </a:t>
            </a:r>
            <a:r>
              <a:rPr lang="en-US" sz="2000" dirty="0" err="1" smtClean="0">
                <a:latin typeface="Courier"/>
                <a:cs typeface="Courier"/>
              </a:rPr>
              <a:t>lmr</a:t>
            </a:r>
            <a:r>
              <a:rPr lang="en-US" sz="2000" dirty="0" smtClean="0">
                <a:latin typeface="Courier"/>
                <a:cs typeface="Courier"/>
              </a:rPr>
              <a:t>=lm(</a:t>
            </a:r>
            <a:r>
              <a:rPr lang="en-US" sz="2000" dirty="0" err="1" smtClean="0">
                <a:latin typeface="Courier"/>
                <a:cs typeface="Courier"/>
              </a:rPr>
              <a:t>cpu.time~disk.io+mem.size</a:t>
            </a:r>
            <a:r>
              <a:rPr lang="en-US" sz="2000" dirty="0" smtClean="0">
                <a:latin typeface="Courier"/>
                <a:cs typeface="Courier"/>
              </a:rPr>
              <a:t>); summary(</a:t>
            </a:r>
            <a:r>
              <a:rPr lang="en-US" sz="2000" dirty="0" err="1" smtClean="0">
                <a:latin typeface="Courier"/>
                <a:cs typeface="Courier"/>
              </a:rPr>
              <a:t>lmr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r>
              <a:rPr lang="en-US" sz="2000" dirty="0" smtClean="0">
                <a:latin typeface="Courier"/>
                <a:cs typeface="Courier"/>
              </a:rPr>
              <a:t>…</a:t>
            </a:r>
          </a:p>
          <a:p>
            <a:r>
              <a:rPr lang="en-US" sz="2000" dirty="0" smtClean="0">
                <a:latin typeface="Courier"/>
                <a:cs typeface="Courier"/>
              </a:rPr>
              <a:t>Coefficients: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"/>
                <a:cs typeface="Courier"/>
              </a:rPr>
              <a:t>            Estimate Std. Error t value Pr(&gt;|t|)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"/>
                <a:cs typeface="Courier"/>
              </a:rPr>
              <a:t>(Intercept) -0.16145    0.91345  -0.177    0.868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"/>
                <a:cs typeface="Courier"/>
              </a:rPr>
              <a:t>disk.io      0.11824    0.19260   0.614    0.572</a:t>
            </a:r>
          </a:p>
          <a:p>
            <a:r>
              <a:rPr lang="en-US" sz="2000" b="1" dirty="0" err="1" smtClean="0">
                <a:solidFill>
                  <a:srgbClr val="C00000"/>
                </a:solidFill>
                <a:latin typeface="Courier"/>
                <a:cs typeface="Courier"/>
              </a:rPr>
              <a:t>mem.size</a:t>
            </a:r>
            <a:r>
              <a:rPr lang="en-US" sz="2000" b="1" dirty="0" smtClean="0">
                <a:solidFill>
                  <a:srgbClr val="C00000"/>
                </a:solidFill>
                <a:latin typeface="Courier"/>
                <a:cs typeface="Courier"/>
              </a:rPr>
              <a:t>     0.02650    0.04045   0.655    0.548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Residual standard error: 1.151 on 4 degrees of freedom</a:t>
            </a:r>
          </a:p>
          <a:p>
            <a:r>
              <a:rPr lang="en-US" sz="2000" b="1" dirty="0" smtClean="0">
                <a:solidFill>
                  <a:srgbClr val="00B050"/>
                </a:solidFill>
                <a:latin typeface="Courier"/>
                <a:cs typeface="Courier"/>
              </a:rPr>
              <a:t>Multiple R-squared: 0.9742</a:t>
            </a:r>
            <a:r>
              <a:rPr lang="en-US" sz="2000" dirty="0" smtClean="0">
                <a:latin typeface="Courier"/>
                <a:cs typeface="Courier"/>
              </a:rPr>
              <a:t>,  Adjusted R-squared: 0.9614 </a:t>
            </a:r>
          </a:p>
          <a:p>
            <a:r>
              <a:rPr lang="en-US" sz="2000" dirty="0" smtClean="0">
                <a:latin typeface="Courier"/>
                <a:cs typeface="Courier"/>
              </a:rPr>
              <a:t>F-statistic: 75.63 on 2 and 4 DF,  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p-value: 0.0006638</a:t>
            </a:r>
          </a:p>
          <a:p>
            <a:r>
              <a:rPr lang="pl-PL" sz="2000" dirty="0">
                <a:latin typeface="Courier"/>
                <a:cs typeface="Courier"/>
              </a:rPr>
              <a:t>&gt; </a:t>
            </a:r>
            <a:r>
              <a:rPr lang="pl-PL" sz="2000" dirty="0" err="1">
                <a:latin typeface="Courier"/>
                <a:cs typeface="Courier"/>
              </a:rPr>
              <a:t>confint</a:t>
            </a:r>
            <a:r>
              <a:rPr lang="pl-PL" sz="2000" dirty="0">
                <a:latin typeface="Courier"/>
                <a:cs typeface="Courier"/>
              </a:rPr>
              <a:t>(</a:t>
            </a:r>
            <a:r>
              <a:rPr lang="pl-PL" sz="2000" dirty="0" err="1">
                <a:latin typeface="Courier"/>
                <a:cs typeface="Courier"/>
              </a:rPr>
              <a:t>lmr</a:t>
            </a:r>
            <a:r>
              <a:rPr lang="pl-PL" sz="2000" dirty="0">
                <a:latin typeface="Courier"/>
                <a:cs typeface="Courier"/>
              </a:rPr>
              <a:t>, </a:t>
            </a:r>
            <a:r>
              <a:rPr lang="pl-PL" sz="2000" dirty="0" err="1">
                <a:latin typeface="Courier"/>
                <a:cs typeface="Courier"/>
              </a:rPr>
              <a:t>level</a:t>
            </a:r>
            <a:r>
              <a:rPr lang="pl-PL" sz="2000" dirty="0">
                <a:latin typeface="Courier"/>
                <a:cs typeface="Courier"/>
              </a:rPr>
              <a:t> = 0.9)</a:t>
            </a:r>
          </a:p>
          <a:p>
            <a:r>
              <a:rPr lang="pl-PL" sz="2000" dirty="0">
                <a:latin typeface="Courier"/>
                <a:cs typeface="Courier"/>
              </a:rPr>
              <a:t>                    5 %      95 %</a:t>
            </a:r>
          </a:p>
          <a:p>
            <a:r>
              <a:rPr lang="pl-PL" sz="2000" dirty="0">
                <a:latin typeface="Courier"/>
                <a:cs typeface="Courier"/>
              </a:rPr>
              <a:t>(</a:t>
            </a:r>
            <a:r>
              <a:rPr lang="pl-PL" sz="2000" dirty="0" err="1">
                <a:latin typeface="Courier"/>
                <a:cs typeface="Courier"/>
              </a:rPr>
              <a:t>Intercept</a:t>
            </a:r>
            <a:r>
              <a:rPr lang="pl-PL" sz="2000" dirty="0">
                <a:latin typeface="Courier"/>
                <a:cs typeface="Courier"/>
              </a:rPr>
              <a:t>) </a:t>
            </a:r>
            <a:r>
              <a:rPr lang="pl-PL" sz="2000" dirty="0">
                <a:solidFill>
                  <a:srgbClr val="800000"/>
                </a:solidFill>
                <a:latin typeface="Courier"/>
                <a:cs typeface="Courier"/>
              </a:rPr>
              <a:t>-2.10877970 1.7858854</a:t>
            </a:r>
          </a:p>
          <a:p>
            <a:r>
              <a:rPr lang="pl-PL" sz="2000" dirty="0" err="1">
                <a:latin typeface="Courier"/>
                <a:cs typeface="Courier"/>
              </a:rPr>
              <a:t>disk.io</a:t>
            </a:r>
            <a:r>
              <a:rPr lang="pl-PL" sz="2000" dirty="0">
                <a:solidFill>
                  <a:srgbClr val="800000"/>
                </a:solidFill>
                <a:latin typeface="Courier"/>
                <a:cs typeface="Courier"/>
              </a:rPr>
              <a:t>     -0.29236370 0.5288371</a:t>
            </a:r>
          </a:p>
          <a:p>
            <a:r>
              <a:rPr lang="pl-PL" sz="2000" dirty="0" err="1">
                <a:solidFill>
                  <a:srgbClr val="000000"/>
                </a:solidFill>
                <a:latin typeface="Courier"/>
                <a:cs typeface="Courier"/>
              </a:rPr>
              <a:t>mem.size</a:t>
            </a:r>
            <a:r>
              <a:rPr lang="pl-PL" sz="2000" dirty="0">
                <a:solidFill>
                  <a:srgbClr val="800000"/>
                </a:solidFill>
                <a:latin typeface="Courier"/>
                <a:cs typeface="Courier"/>
              </a:rPr>
              <a:t>    -0.05972875 </a:t>
            </a:r>
            <a:r>
              <a:rPr lang="pl-PL" sz="2000" dirty="0" smtClean="0">
                <a:solidFill>
                  <a:srgbClr val="800000"/>
                </a:solidFill>
                <a:latin typeface="Courier"/>
                <a:cs typeface="Courier"/>
              </a:rPr>
              <a:t>0.1127317</a:t>
            </a:r>
            <a:endParaRPr lang="en-US" sz="2000" dirty="0">
              <a:solidFill>
                <a:srgbClr val="800000"/>
              </a:solidFill>
              <a:latin typeface="Courier"/>
              <a:cs typeface="Courier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6528" y="1981200"/>
            <a:ext cx="358747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25506"/>
            <a:ext cx="8229600" cy="1143000"/>
          </a:xfrm>
        </p:spPr>
        <p:txBody>
          <a:bodyPr>
            <a:noAutofit/>
          </a:bodyPr>
          <a:lstStyle/>
          <a:p>
            <a:r>
              <a:rPr lang="pt-BR" sz="3200" dirty="0" smtClean="0"/>
              <a:t>Regressão de uma função que já conhecemos para verificar os erros: y = x</a:t>
            </a:r>
            <a:r>
              <a:rPr lang="pt-BR" sz="3200" baseline="-25000" dirty="0" smtClean="0"/>
              <a:t>1</a:t>
            </a:r>
            <a:r>
              <a:rPr lang="pt-BR" sz="3200" dirty="0" smtClean="0"/>
              <a:t> + x</a:t>
            </a:r>
            <a:r>
              <a:rPr lang="pt-BR" sz="3200" baseline="-25000" dirty="0" smtClean="0"/>
              <a:t>2</a:t>
            </a:r>
            <a:endParaRPr lang="pt-BR" sz="3200" baseline="-25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495299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 x1=1:10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 x2=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sample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(1:100,10)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 x1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[1]  1  2  3  4  5  6  7  8  9 10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 x2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[1]  2 45 27 85 18 13 58 78 65 98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 y=x1+x2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y~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x1+x2) #sem erros</a:t>
            </a:r>
          </a:p>
          <a:p>
            <a:pPr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(formula = y ~ x1 + x2)</a:t>
            </a:r>
          </a:p>
          <a:p>
            <a:pPr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Coefficients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pt-BR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Intercept</a:t>
            </a:r>
            <a:r>
              <a:rPr lang="pt-BR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          x1           x2  </a:t>
            </a:r>
          </a:p>
          <a:p>
            <a:pPr>
              <a:buNone/>
            </a:pPr>
            <a:r>
              <a:rPr lang="pt-BR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1.348e-14    1.000e+00    1.000e+00</a:t>
            </a:r>
            <a:endParaRPr lang="pt-BR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99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65532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multicolinearidade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" y="1676400"/>
            <a:ext cx="8763000" cy="4724400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en-US" sz="2800" dirty="0" err="1" smtClean="0"/>
              <a:t>Quando</a:t>
            </a:r>
            <a:r>
              <a:rPr lang="en-US" sz="2800" dirty="0" smtClean="0"/>
              <a:t> </a:t>
            </a:r>
            <a:r>
              <a:rPr lang="en-US" sz="2800" dirty="0" err="1" smtClean="0"/>
              <a:t>duas</a:t>
            </a:r>
            <a:r>
              <a:rPr lang="en-US" sz="2800" dirty="0" smtClean="0"/>
              <a:t> </a:t>
            </a:r>
            <a:r>
              <a:rPr lang="en-US" sz="2800" dirty="0" err="1" smtClean="0"/>
              <a:t>variáveis</a:t>
            </a:r>
            <a:r>
              <a:rPr lang="en-US" sz="2800" dirty="0" smtClean="0"/>
              <a:t> </a:t>
            </a:r>
            <a:r>
              <a:rPr lang="en-US" sz="2800" dirty="0" err="1" smtClean="0"/>
              <a:t>preditores</a:t>
            </a:r>
            <a:r>
              <a:rPr lang="en-US" sz="2800" dirty="0" smtClean="0"/>
              <a:t> </a:t>
            </a:r>
            <a:r>
              <a:rPr lang="en-US" sz="2800" dirty="0" err="1" smtClean="0"/>
              <a:t>são</a:t>
            </a:r>
            <a:r>
              <a:rPr lang="en-US" sz="2800" dirty="0" smtClean="0"/>
              <a:t> </a:t>
            </a:r>
            <a:r>
              <a:rPr lang="en-US" sz="2800" dirty="0" err="1" smtClean="0"/>
              <a:t>linearmente</a:t>
            </a:r>
            <a:r>
              <a:rPr lang="en-US" sz="2800" dirty="0" smtClean="0"/>
              <a:t> </a:t>
            </a:r>
            <a:r>
              <a:rPr lang="en-US" sz="2800" dirty="0" err="1" smtClean="0"/>
              <a:t>dependentes</a:t>
            </a:r>
            <a:r>
              <a:rPr lang="en-US" sz="2800" dirty="0" smtClean="0"/>
              <a:t>, </a:t>
            </a:r>
            <a:r>
              <a:rPr lang="en-US" sz="2800" dirty="0" err="1" smtClean="0"/>
              <a:t>dizemos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elas</a:t>
            </a:r>
            <a:r>
              <a:rPr lang="en-US" sz="2800" dirty="0" smtClean="0"/>
              <a:t> </a:t>
            </a:r>
            <a:r>
              <a:rPr lang="en-US" sz="2800" dirty="0" err="1" smtClean="0"/>
              <a:t>são</a:t>
            </a:r>
            <a:r>
              <a:rPr lang="en-US" sz="2800" dirty="0" smtClean="0"/>
              <a:t> </a:t>
            </a:r>
            <a:r>
              <a:rPr lang="en-US" sz="2800" dirty="0" err="1" smtClean="0"/>
              <a:t>colineares</a:t>
            </a:r>
            <a:endParaRPr lang="en-US" sz="2800" dirty="0" smtClean="0"/>
          </a:p>
          <a:p>
            <a:pPr lvl="1">
              <a:spcBef>
                <a:spcPts val="500"/>
              </a:spcBef>
            </a:pPr>
            <a:r>
              <a:rPr lang="en-US" sz="2400" dirty="0" smtClean="0"/>
              <a:t>A </a:t>
            </a:r>
            <a:r>
              <a:rPr lang="en-US" sz="2400" dirty="0" err="1" smtClean="0"/>
              <a:t>correlação</a:t>
            </a:r>
            <a:r>
              <a:rPr lang="en-US" sz="2400" dirty="0" smtClean="0"/>
              <a:t> linear é </a:t>
            </a:r>
            <a:r>
              <a:rPr lang="en-US" sz="2400" dirty="0" err="1" smtClean="0"/>
              <a:t>medida</a:t>
            </a:r>
            <a:r>
              <a:rPr lang="en-US" sz="2400" dirty="0" smtClean="0"/>
              <a:t> </a:t>
            </a:r>
            <a:r>
              <a:rPr lang="en-US" sz="2400" dirty="0" err="1" smtClean="0"/>
              <a:t>pelas</a:t>
            </a:r>
            <a:r>
              <a:rPr lang="en-US" sz="2400" dirty="0" smtClean="0"/>
              <a:t> </a:t>
            </a:r>
            <a:r>
              <a:rPr lang="en-US" sz="2400" dirty="0" err="1" smtClean="0"/>
              <a:t>suas</a:t>
            </a:r>
            <a:r>
              <a:rPr lang="en-US" sz="2400" dirty="0" smtClean="0"/>
              <a:t> </a:t>
            </a:r>
            <a:r>
              <a:rPr lang="en-US" sz="2400" dirty="0" err="1" smtClean="0"/>
              <a:t>correlações</a:t>
            </a:r>
            <a:endParaRPr lang="en-US" sz="2400" dirty="0" smtClean="0"/>
          </a:p>
          <a:p>
            <a:pPr lvl="1">
              <a:spcBef>
                <a:spcPts val="500"/>
              </a:spcBef>
            </a:pPr>
            <a:r>
              <a:rPr lang="en-US" sz="2400" dirty="0" smtClean="0"/>
              <a:t>Se a </a:t>
            </a:r>
            <a:r>
              <a:rPr lang="en-US" sz="2400" dirty="0" err="1" smtClean="0"/>
              <a:t>correlação</a:t>
            </a:r>
            <a:r>
              <a:rPr lang="en-US" sz="2400" dirty="0" smtClean="0"/>
              <a:t>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é</a:t>
            </a:r>
            <a:r>
              <a:rPr lang="en-US" sz="2400" dirty="0" smtClean="0"/>
              <a:t> zero</a:t>
            </a:r>
          </a:p>
          <a:p>
            <a:pPr lvl="1">
              <a:spcBef>
                <a:spcPts val="500"/>
              </a:spcBef>
            </a:pPr>
            <a:endParaRPr lang="en-US" sz="2400" dirty="0" smtClean="0"/>
          </a:p>
          <a:p>
            <a:pPr>
              <a:spcBef>
                <a:spcPts val="500"/>
              </a:spcBef>
            </a:pPr>
            <a:r>
              <a:rPr lang="pt-BR" sz="2800" dirty="0" smtClean="0">
                <a:solidFill>
                  <a:srgbClr val="C00000"/>
                </a:solidFill>
              </a:rPr>
              <a:t>Indício:</a:t>
            </a:r>
            <a:r>
              <a:rPr lang="pt-BR" sz="2800" dirty="0" smtClean="0"/>
              <a:t> R² é alto, a regressão é significativa, mas nenhum dos coeficientes da regressão é estatisticamente significativo segundo o teste-t</a:t>
            </a:r>
          </a:p>
          <a:p>
            <a:pPr lvl="1">
              <a:spcBef>
                <a:spcPts val="500"/>
              </a:spcBef>
            </a:pPr>
            <a:r>
              <a:rPr lang="pt-BR" sz="2400" dirty="0" smtClean="0"/>
              <a:t>Resultados contraditórios de testes de significância</a:t>
            </a:r>
            <a:endParaRPr lang="en-US" sz="2400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1" name="Grupo 10"/>
          <p:cNvGrpSpPr/>
          <p:nvPr/>
        </p:nvGrpSpPr>
        <p:grpSpPr>
          <a:xfrm>
            <a:off x="76200" y="152400"/>
            <a:ext cx="1477108" cy="1219200"/>
            <a:chOff x="2104292" y="152400"/>
            <a:chExt cx="1477108" cy="1219200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2108430" y="576397"/>
              <a:ext cx="1230923" cy="78175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2115670" y="974829"/>
              <a:ext cx="615462" cy="392288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104292" y="1371600"/>
              <a:ext cx="1477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2104292" y="152400"/>
              <a:ext cx="0" cy="1219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O </a:t>
            </a:r>
            <a:r>
              <a:rPr lang="en-US" sz="4000" dirty="0" err="1" smtClean="0"/>
              <a:t>problema</a:t>
            </a:r>
            <a:r>
              <a:rPr lang="en-US" sz="4000" dirty="0" smtClean="0"/>
              <a:t> </a:t>
            </a:r>
            <a:r>
              <a:rPr lang="en-US" sz="4000" dirty="0" err="1" smtClean="0"/>
              <a:t>da</a:t>
            </a:r>
            <a:r>
              <a:rPr lang="en-US" sz="4000" dirty="0" smtClean="0"/>
              <a:t> </a:t>
            </a:r>
            <a:r>
              <a:rPr lang="en-US" sz="4000" dirty="0" err="1" smtClean="0"/>
              <a:t>multicolinearidade</a:t>
            </a:r>
            <a:endParaRPr lang="en-US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19400" y="1371600"/>
            <a:ext cx="6172200" cy="4953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 err="1" smtClean="0"/>
              <a:t>Quando</a:t>
            </a:r>
            <a:r>
              <a:rPr lang="en-US" sz="2800" dirty="0" smtClean="0"/>
              <a:t> </a:t>
            </a:r>
            <a:r>
              <a:rPr lang="en-US" sz="2800" dirty="0" err="1" smtClean="0"/>
              <a:t>duas</a:t>
            </a:r>
            <a:r>
              <a:rPr lang="en-US" sz="2800" dirty="0" smtClean="0"/>
              <a:t> </a:t>
            </a:r>
            <a:r>
              <a:rPr lang="en-US" sz="2800" dirty="0" err="1" smtClean="0"/>
              <a:t>variáveis</a:t>
            </a:r>
            <a:r>
              <a:rPr lang="en-US" sz="2800" dirty="0" smtClean="0"/>
              <a:t> </a:t>
            </a:r>
            <a:r>
              <a:rPr lang="en-US" sz="2800" dirty="0" err="1" smtClean="0"/>
              <a:t>preditoras</a:t>
            </a:r>
            <a:r>
              <a:rPr lang="en-US" sz="2800" dirty="0" smtClean="0"/>
              <a:t> </a:t>
            </a:r>
            <a:r>
              <a:rPr lang="en-US" sz="2800" dirty="0" err="1" smtClean="0"/>
              <a:t>estão</a:t>
            </a:r>
            <a:r>
              <a:rPr lang="en-US" sz="2800" dirty="0" smtClean="0"/>
              <a:t> </a:t>
            </a:r>
            <a:r>
              <a:rPr lang="en-US" sz="2800" dirty="0" err="1" smtClean="0"/>
              <a:t>correlacionadas</a:t>
            </a:r>
            <a:r>
              <a:rPr lang="en-US" sz="2800" dirty="0" smtClean="0"/>
              <a:t> </a:t>
            </a:r>
            <a:r>
              <a:rPr lang="en-US" sz="2800" dirty="0" err="1" smtClean="0"/>
              <a:t>elas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chemeClr val="accent3">
                    <a:lumMod val="75000"/>
                  </a:schemeClr>
                </a:solidFill>
              </a:rPr>
              <a:t>deixam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 de ser </a:t>
            </a:r>
            <a:r>
              <a:rPr lang="en-US" sz="2800" b="1" dirty="0" err="1" smtClean="0">
                <a:solidFill>
                  <a:schemeClr val="accent3">
                    <a:lumMod val="75000"/>
                  </a:schemeClr>
                </a:solidFill>
              </a:rPr>
              <a:t>independentes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entre </a:t>
            </a:r>
            <a:r>
              <a:rPr lang="en-US" sz="2800" dirty="0" err="1" smtClean="0"/>
              <a:t>si</a:t>
            </a:r>
            <a:r>
              <a:rPr lang="en-US" sz="2800" dirty="0" smtClean="0"/>
              <a:t> e </a:t>
            </a:r>
            <a:r>
              <a:rPr lang="en-US" sz="2800" dirty="0" err="1" smtClean="0"/>
              <a:t>ambas</a:t>
            </a:r>
            <a:r>
              <a:rPr lang="en-US" sz="2800" dirty="0" smtClean="0"/>
              <a:t> </a:t>
            </a:r>
            <a:r>
              <a:rPr lang="en-US" sz="2800" dirty="0" err="1" smtClean="0"/>
              <a:t>trazem</a:t>
            </a:r>
            <a:r>
              <a:rPr lang="en-US" sz="2800" dirty="0" smtClean="0"/>
              <a:t> </a:t>
            </a:r>
            <a:r>
              <a:rPr lang="en-US" sz="2800" dirty="0" err="1" smtClean="0"/>
              <a:t>essencialmente</a:t>
            </a:r>
            <a:r>
              <a:rPr lang="en-US" sz="2800" dirty="0" smtClean="0"/>
              <a:t> a </a:t>
            </a:r>
            <a:r>
              <a:rPr lang="en-US" sz="2800" dirty="0" err="1" smtClean="0"/>
              <a:t>mesma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informação</a:t>
            </a:r>
            <a:endParaRPr lang="en-US" sz="2800" dirty="0" smtClean="0"/>
          </a:p>
          <a:p>
            <a:pPr lvl="1">
              <a:spcBef>
                <a:spcPts val="600"/>
              </a:spcBef>
            </a:pPr>
            <a:r>
              <a:rPr lang="en-US" sz="2400" dirty="0" err="1" smtClean="0"/>
              <a:t>Nenhuma</a:t>
            </a:r>
            <a:r>
              <a:rPr lang="en-US" sz="2400" dirty="0" smtClean="0"/>
              <a:t> </a:t>
            </a:r>
            <a:r>
              <a:rPr lang="en-US" sz="2400" dirty="0" err="1" smtClean="0"/>
              <a:t>pode</a:t>
            </a:r>
            <a:r>
              <a:rPr lang="en-US" sz="2400" dirty="0" smtClean="0"/>
              <a:t> </a:t>
            </a:r>
            <a:r>
              <a:rPr lang="en-US" sz="2400" dirty="0" err="1" smtClean="0"/>
              <a:t>contribuir</a:t>
            </a:r>
            <a:r>
              <a:rPr lang="en-US" sz="2400" dirty="0" smtClean="0"/>
              <a:t> </a:t>
            </a:r>
            <a:r>
              <a:rPr lang="en-US" sz="2400" dirty="0" err="1" smtClean="0"/>
              <a:t>significativamente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a </a:t>
            </a:r>
            <a:r>
              <a:rPr lang="en-US" sz="2400" dirty="0" err="1" smtClean="0"/>
              <a:t>variação</a:t>
            </a:r>
            <a:r>
              <a:rPr lang="en-US" sz="2400" dirty="0" smtClean="0"/>
              <a:t> de y </a:t>
            </a:r>
            <a:r>
              <a:rPr lang="en-US" sz="2400" dirty="0" err="1" smtClean="0"/>
              <a:t>depois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a </a:t>
            </a:r>
            <a:r>
              <a:rPr lang="en-US" sz="2400" dirty="0" err="1" smtClean="0"/>
              <a:t>outra</a:t>
            </a:r>
            <a:r>
              <a:rPr lang="en-US" sz="2400" dirty="0" smtClean="0"/>
              <a:t> </a:t>
            </a:r>
            <a:r>
              <a:rPr lang="en-US" sz="2400" dirty="0" err="1" smtClean="0"/>
              <a:t>foi</a:t>
            </a:r>
            <a:r>
              <a:rPr lang="en-US" sz="2400" dirty="0" smtClean="0"/>
              <a:t> </a:t>
            </a:r>
            <a:r>
              <a:rPr lang="en-US" sz="2400" dirty="0" err="1" smtClean="0"/>
              <a:t>incluída</a:t>
            </a:r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en-US" sz="2800" dirty="0" smtClean="0"/>
              <a:t>Juntas, </a:t>
            </a:r>
            <a:r>
              <a:rPr lang="en-US" sz="2800" dirty="0" err="1" smtClean="0"/>
              <a:t>elas</a:t>
            </a:r>
            <a:r>
              <a:rPr lang="en-US" sz="2800" dirty="0" smtClean="0"/>
              <a:t> </a:t>
            </a:r>
            <a:r>
              <a:rPr lang="en-US" sz="2800" dirty="0" err="1" smtClean="0"/>
              <a:t>constribuem</a:t>
            </a:r>
            <a:r>
              <a:rPr lang="en-US" sz="2800" dirty="0" smtClean="0"/>
              <a:t> </a:t>
            </a:r>
            <a:r>
              <a:rPr lang="en-US" sz="2800" dirty="0" err="1" smtClean="0"/>
              <a:t>muito</a:t>
            </a:r>
            <a:r>
              <a:rPr lang="en-US" sz="2800" dirty="0" smtClean="0"/>
              <a:t>; se </a:t>
            </a:r>
            <a:r>
              <a:rPr lang="en-US" sz="2800" dirty="0" err="1" smtClean="0"/>
              <a:t>ambas</a:t>
            </a:r>
            <a:r>
              <a:rPr lang="en-US" sz="2800" dirty="0" smtClean="0"/>
              <a:t> </a:t>
            </a:r>
            <a:r>
              <a:rPr lang="en-US" sz="2800" dirty="0" err="1" smtClean="0"/>
              <a:t>forem</a:t>
            </a:r>
            <a:r>
              <a:rPr lang="en-US" sz="2800" dirty="0" smtClean="0"/>
              <a:t> </a:t>
            </a:r>
            <a:r>
              <a:rPr lang="en-US" sz="2800" dirty="0" err="1" smtClean="0"/>
              <a:t>removidas</a:t>
            </a:r>
            <a:r>
              <a:rPr lang="en-US" sz="2800" dirty="0" smtClean="0"/>
              <a:t> do </a:t>
            </a:r>
            <a:r>
              <a:rPr lang="en-US" sz="2800" dirty="0" err="1" smtClean="0"/>
              <a:t>modelo</a:t>
            </a:r>
            <a:r>
              <a:rPr lang="en-US" sz="2800" dirty="0" smtClean="0"/>
              <a:t>, a </a:t>
            </a:r>
            <a:r>
              <a:rPr lang="en-US" sz="2800" dirty="0" err="1" smtClean="0"/>
              <a:t>qualidade</a:t>
            </a:r>
            <a:r>
              <a:rPr lang="en-US" sz="2800" dirty="0" smtClean="0"/>
              <a:t> do </a:t>
            </a:r>
            <a:r>
              <a:rPr lang="en-US" sz="2800" dirty="0" err="1" smtClean="0"/>
              <a:t>modelo</a:t>
            </a:r>
            <a:r>
              <a:rPr lang="en-US" sz="2800" dirty="0" smtClean="0"/>
              <a:t> </a:t>
            </a:r>
            <a:r>
              <a:rPr lang="en-US" sz="2800" dirty="0" err="1" smtClean="0"/>
              <a:t>seria</a:t>
            </a:r>
            <a:r>
              <a:rPr lang="en-US" sz="2800" dirty="0" smtClean="0"/>
              <a:t> </a:t>
            </a:r>
            <a:r>
              <a:rPr lang="en-US" sz="2800" dirty="0" err="1" smtClean="0"/>
              <a:t>pior</a:t>
            </a:r>
            <a:r>
              <a:rPr lang="en-US" sz="2800" dirty="0" smtClean="0"/>
              <a:t>!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Imagem 6" descr="Divórci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1925955"/>
            <a:ext cx="2514600" cy="3331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371600" cy="6049962"/>
          </a:xfrm>
        </p:spPr>
        <p:txBody>
          <a:bodyPr vert="vert270">
            <a:norm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Matriz</a:t>
            </a:r>
            <a:r>
              <a:rPr lang="en-US" dirty="0" smtClean="0">
                <a:solidFill>
                  <a:schemeClr val="accent1"/>
                </a:solidFill>
              </a:rPr>
              <a:t> de </a:t>
            </a:r>
            <a:r>
              <a:rPr lang="en-US" dirty="0" err="1" smtClean="0">
                <a:solidFill>
                  <a:schemeClr val="accent1"/>
                </a:solidFill>
              </a:rPr>
              <a:t>correlação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Picture 6" descr="Screen Shot 2012-03-06 at 9.11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421" y="0"/>
            <a:ext cx="7175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26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7116762" y="3246438"/>
            <a:ext cx="2895600" cy="365125"/>
          </a:xfrm>
        </p:spPr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"/>
            <a:ext cx="70104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8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  <a:hlinkClick r:id="rId2"/>
              </a:rPr>
              <a:t>panel.cor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 smtClean="0"/>
          </a:p>
          <a:p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panel.hist</a:t>
            </a:r>
            <a:r>
              <a:rPr lang="en-US" dirty="0" smtClean="0"/>
              <a:t> (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?pairs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gerar</a:t>
            </a:r>
            <a:r>
              <a:rPr lang="en-US" dirty="0" smtClean="0"/>
              <a:t> o </a:t>
            </a:r>
            <a:r>
              <a:rPr lang="en-US" dirty="0" err="1" smtClean="0"/>
              <a:t>gráfico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</a:t>
            </a:r>
            <a:r>
              <a:rPr lang="en-US" dirty="0" err="1" smtClean="0">
                <a:latin typeface="Courier"/>
                <a:cs typeface="Courier"/>
              </a:rPr>
              <a:t>prepara</a:t>
            </a:r>
            <a:r>
              <a:rPr lang="en-US" dirty="0" smtClean="0">
                <a:latin typeface="Courier"/>
                <a:cs typeface="Courier"/>
              </a:rPr>
              <a:t> dados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dados</a:t>
            </a:r>
            <a:r>
              <a:rPr lang="en-US" dirty="0">
                <a:latin typeface="Courier"/>
                <a:cs typeface="Courier"/>
              </a:rPr>
              <a:t>=</a:t>
            </a:r>
            <a:r>
              <a:rPr lang="en-US" dirty="0" err="1">
                <a:latin typeface="Courier"/>
                <a:cs typeface="Courier"/>
              </a:rPr>
              <a:t>data.frame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disk.io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mem.size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pairs(dados, </a:t>
            </a:r>
            <a:r>
              <a:rPr lang="en-US" dirty="0" err="1">
                <a:latin typeface="Courier"/>
                <a:cs typeface="Courier"/>
              </a:rPr>
              <a:t>diag.panel</a:t>
            </a:r>
            <a:r>
              <a:rPr lang="en-US" dirty="0">
                <a:latin typeface="Courier"/>
                <a:cs typeface="Courier"/>
              </a:rPr>
              <a:t>=</a:t>
            </a:r>
            <a:r>
              <a:rPr lang="en-US" dirty="0" err="1">
                <a:latin typeface="Courier"/>
                <a:cs typeface="Courier"/>
              </a:rPr>
              <a:t>panel.hist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upper.panel</a:t>
            </a:r>
            <a:r>
              <a:rPr lang="en-US" dirty="0">
                <a:latin typeface="Courier"/>
                <a:cs typeface="Courier"/>
              </a:rPr>
              <a:t>=</a:t>
            </a:r>
            <a:r>
              <a:rPr lang="en-US" dirty="0" err="1">
                <a:latin typeface="Courier"/>
                <a:cs typeface="Courier"/>
              </a:rPr>
              <a:t>panel.cor</a:t>
            </a:r>
            <a:r>
              <a:rPr lang="en-US" dirty="0">
                <a:latin typeface="Courier"/>
                <a:cs typeface="Courier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5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 da multicolinearidade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1000" y="1981200"/>
            <a:ext cx="8458200" cy="4144963"/>
          </a:xfrm>
        </p:spPr>
        <p:txBody>
          <a:bodyPr>
            <a:normAutofit/>
          </a:bodyPr>
          <a:lstStyle/>
          <a:p>
            <a:r>
              <a:rPr lang="pt-BR" sz="2800" smtClean="0"/>
              <a:t>Precisamos encontrar a correlação entre vários pares x</a:t>
            </a:r>
            <a:r>
              <a:rPr lang="pt-BR" sz="2800" baseline="-25000" smtClean="0"/>
              <a:t>i</a:t>
            </a:r>
          </a:p>
          <a:p>
            <a:endParaRPr lang="pt-BR" sz="2800" baseline="-25000" smtClean="0"/>
          </a:p>
          <a:p>
            <a:r>
              <a:rPr lang="pt-BR" sz="2800" smtClean="0"/>
              <a:t>Quando a correlação for alta devemos eliminar uma das variáveis do modelo e refazer os cálculos</a:t>
            </a:r>
          </a:p>
          <a:p>
            <a:endParaRPr lang="pt-BR" sz="2800" smtClean="0"/>
          </a:p>
          <a:p>
            <a:r>
              <a:rPr lang="pt-BR" sz="2800" smtClean="0"/>
              <a:t>Se a significância da regressão aumentar, então concluímos que a correlação forte estava causando o problema</a:t>
            </a:r>
            <a:endParaRPr lang="pt-BR" sz="280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Exemplo</a:t>
            </a:r>
            <a:r>
              <a:rPr lang="en-US" dirty="0" smtClean="0"/>
              <a:t> 15.3</a:t>
            </a:r>
            <a:endParaRPr lang="en-US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9144000" cy="5410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 err="1" smtClean="0"/>
              <a:t>Encontramos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contraditórios</a:t>
            </a:r>
            <a:r>
              <a:rPr lang="en-US" dirty="0" smtClean="0"/>
              <a:t> no </a:t>
            </a:r>
            <a:r>
              <a:rPr lang="en-US" dirty="0" err="1" smtClean="0"/>
              <a:t>exemplo</a:t>
            </a:r>
            <a:r>
              <a:rPr lang="en-US" dirty="0" smtClean="0"/>
              <a:t> 15.2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alto,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nenhum</a:t>
            </a:r>
            <a:r>
              <a:rPr lang="en-US" dirty="0" smtClean="0"/>
              <a:t> dos </a:t>
            </a:r>
            <a:r>
              <a:rPr lang="en-US" dirty="0" err="1" smtClean="0"/>
              <a:t>parâmetros</a:t>
            </a:r>
            <a:r>
              <a:rPr lang="en-US" dirty="0" smtClean="0"/>
              <a:t> era </a:t>
            </a:r>
            <a:r>
              <a:rPr lang="en-US" dirty="0" err="1" smtClean="0"/>
              <a:t>diferente</a:t>
            </a:r>
            <a:r>
              <a:rPr lang="en-US" dirty="0" smtClean="0"/>
              <a:t> de zero no </a:t>
            </a:r>
            <a:r>
              <a:rPr lang="en-US" dirty="0" err="1" smtClean="0"/>
              <a:t>nível</a:t>
            </a:r>
            <a:r>
              <a:rPr lang="en-US" dirty="0" smtClean="0"/>
              <a:t> de </a:t>
            </a:r>
            <a:r>
              <a:rPr lang="en-US" dirty="0" err="1" smtClean="0"/>
              <a:t>significância</a:t>
            </a:r>
            <a:r>
              <a:rPr lang="en-US" dirty="0" smtClean="0"/>
              <a:t> </a:t>
            </a:r>
            <a:r>
              <a:rPr lang="en-US" dirty="0" err="1" smtClean="0"/>
              <a:t>estudado</a:t>
            </a:r>
            <a:endParaRPr lang="en-US" dirty="0" smtClean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3600" dirty="0" smtClean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CN" dirty="0" err="1" smtClea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Correlação</a:t>
            </a:r>
            <a:r>
              <a:rPr lang="en-US" altLang="zh-CN" dirty="0" smtClea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 é </a:t>
            </a:r>
            <a:r>
              <a:rPr lang="en-US" altLang="zh-CN" dirty="0" err="1" smtClea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alta</a:t>
            </a:r>
            <a:r>
              <a:rPr lang="en-US" altLang="zh-CN" dirty="0" smtClea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b="1" dirty="0" smtClean="0">
                <a:solidFill>
                  <a:schemeClr val="accent4"/>
                </a:solidFill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Þ</a:t>
            </a:r>
            <a:r>
              <a:rPr lang="en-US" altLang="zh-CN" dirty="0" smtClea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Programas</a:t>
            </a:r>
            <a:r>
              <a:rPr lang="en-US" altLang="zh-CN" dirty="0" smtClea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 com </a:t>
            </a:r>
            <a:r>
              <a:rPr lang="en-US" altLang="zh-CN" dirty="0" err="1" smtClea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tamanho</a:t>
            </a:r>
            <a:r>
              <a:rPr lang="en-US" altLang="zh-CN" dirty="0" smtClea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grande</a:t>
            </a:r>
            <a:r>
              <a:rPr lang="en-US" altLang="zh-CN" dirty="0" smtClea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na</a:t>
            </a:r>
            <a:r>
              <a:rPr lang="en-US" altLang="zh-CN" dirty="0" smtClea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memória</a:t>
            </a:r>
            <a:r>
              <a:rPr lang="en-US" altLang="zh-CN" dirty="0" smtClea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fazem</a:t>
            </a:r>
            <a:r>
              <a:rPr lang="en-US" altLang="zh-CN" dirty="0" smtClea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mais</a:t>
            </a:r>
            <a:r>
              <a:rPr lang="en-US" altLang="zh-CN" dirty="0" smtClea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operações</a:t>
            </a:r>
            <a:r>
              <a:rPr lang="en-US" altLang="zh-CN" dirty="0" smtClea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 de I/O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dirty="0"/>
          </a:p>
        </p:txBody>
      </p:sp>
      <p:pic>
        <p:nvPicPr>
          <p:cNvPr id="5" name="Picture 6" descr="D:\POWERPNT\97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200400"/>
            <a:ext cx="7616825" cy="1109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6" name="Picture 5" descr="C:\Documents and Settings\Video\My Documents\ritun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2325" y="4495800"/>
            <a:ext cx="7331075" cy="7842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Correlação</a:t>
            </a:r>
            <a:r>
              <a:rPr lang="en-US" dirty="0" smtClean="0"/>
              <a:t> e Pearson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&gt; </a:t>
            </a:r>
            <a:r>
              <a:rPr lang="pl-PL" dirty="0" err="1">
                <a:latin typeface="Courier"/>
                <a:cs typeface="Courier"/>
              </a:rPr>
              <a:t>cor</a:t>
            </a:r>
            <a:r>
              <a:rPr lang="pl-PL" dirty="0">
                <a:latin typeface="Courier"/>
                <a:cs typeface="Courier"/>
              </a:rPr>
              <a:t>(</a:t>
            </a:r>
            <a:r>
              <a:rPr lang="pl-PL" dirty="0" err="1">
                <a:latin typeface="Courier"/>
                <a:cs typeface="Courier"/>
              </a:rPr>
              <a:t>dados</a:t>
            </a:r>
            <a:r>
              <a:rPr lang="pl-PL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          </a:t>
            </a:r>
            <a:r>
              <a:rPr lang="pl-PL" dirty="0" err="1">
                <a:latin typeface="Courier"/>
                <a:cs typeface="Courier"/>
              </a:rPr>
              <a:t>disk.io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mem.size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disk.io</a:t>
            </a:r>
            <a:r>
              <a:rPr lang="pl-PL" dirty="0">
                <a:latin typeface="Courier"/>
                <a:cs typeface="Courier"/>
              </a:rPr>
              <a:t>  1.000000 0.994676</a:t>
            </a: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mem.size</a:t>
            </a:r>
            <a:r>
              <a:rPr lang="pl-PL" dirty="0">
                <a:latin typeface="Courier"/>
                <a:cs typeface="Courier"/>
              </a:rPr>
              <a:t> 0.994676 1.000000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57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15.3 </a:t>
            </a:r>
            <a:r>
              <a:rPr lang="en-US" dirty="0" err="1" smtClean="0"/>
              <a:t>em</a:t>
            </a:r>
            <a:r>
              <a:rPr lang="en-US" dirty="0" smtClean="0"/>
              <a:t> R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76200" y="1066800"/>
            <a:ext cx="9111639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&gt; </a:t>
            </a:r>
            <a:r>
              <a:rPr lang="en-US" sz="2000" dirty="0" err="1" smtClean="0">
                <a:latin typeface="Courier"/>
                <a:cs typeface="Courier"/>
              </a:rPr>
              <a:t>cor</a:t>
            </a:r>
            <a:r>
              <a:rPr lang="en-US" sz="2000" dirty="0" smtClean="0">
                <a:latin typeface="Courier"/>
                <a:cs typeface="Courier"/>
              </a:rPr>
              <a:t>(disk.io, </a:t>
            </a:r>
            <a:r>
              <a:rPr lang="en-US" sz="2000" dirty="0" err="1" smtClean="0">
                <a:latin typeface="Courier"/>
                <a:cs typeface="Courier"/>
              </a:rPr>
              <a:t>mem.size,method</a:t>
            </a:r>
            <a:r>
              <a:rPr lang="en-US" sz="2000" dirty="0" smtClean="0">
                <a:latin typeface="Courier"/>
                <a:cs typeface="Courier"/>
              </a:rPr>
              <a:t>=“</a:t>
            </a:r>
            <a:r>
              <a:rPr lang="en-US" sz="2000" dirty="0" err="1" smtClean="0">
                <a:latin typeface="Courier"/>
                <a:cs typeface="Courier"/>
              </a:rPr>
              <a:t>pearson</a:t>
            </a:r>
            <a:r>
              <a:rPr lang="en-US" sz="2000" dirty="0" smtClean="0">
                <a:latin typeface="Courier"/>
                <a:cs typeface="Courier"/>
              </a:rPr>
              <a:t>”)</a:t>
            </a:r>
          </a:p>
          <a:p>
            <a:r>
              <a:rPr lang="en-US" sz="2000" dirty="0" smtClean="0">
                <a:latin typeface="Courier"/>
                <a:cs typeface="Courier"/>
              </a:rPr>
              <a:t>[1] 0.994676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&gt; </a:t>
            </a:r>
            <a:r>
              <a:rPr lang="en-US" sz="2000" dirty="0" err="1" smtClean="0">
                <a:latin typeface="Courier"/>
                <a:cs typeface="Courier"/>
              </a:rPr>
              <a:t>lmr</a:t>
            </a:r>
            <a:r>
              <a:rPr lang="en-US" sz="2000" dirty="0" smtClean="0">
                <a:latin typeface="Courier"/>
                <a:cs typeface="Courier"/>
              </a:rPr>
              <a:t>=lm(</a:t>
            </a:r>
            <a:r>
              <a:rPr lang="en-US" sz="2000" dirty="0" err="1" smtClean="0">
                <a:latin typeface="Courier"/>
                <a:cs typeface="Courier"/>
              </a:rPr>
              <a:t>cpu.time~disk.io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r>
              <a:rPr lang="en-US" sz="2000" dirty="0" smtClean="0">
                <a:latin typeface="Courier"/>
                <a:cs typeface="Courier"/>
              </a:rPr>
              <a:t>&gt; summary(</a:t>
            </a:r>
            <a:r>
              <a:rPr lang="en-US" sz="2000" dirty="0" err="1" smtClean="0">
                <a:latin typeface="Courier"/>
                <a:cs typeface="Courier"/>
              </a:rPr>
              <a:t>lmr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r>
              <a:rPr lang="en-US" sz="2000" dirty="0" smtClean="0">
                <a:latin typeface="Courier"/>
                <a:cs typeface="Courier"/>
              </a:rPr>
              <a:t>…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Coefficients: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         Estimate Std. Error t value Pr(&gt;|t|)    </a:t>
            </a:r>
          </a:p>
          <a:p>
            <a:r>
              <a:rPr lang="en-US" sz="2000" dirty="0" smtClean="0">
                <a:latin typeface="Courier"/>
                <a:cs typeface="Courier"/>
              </a:rPr>
              <a:t>(Intercept) -0.008282   0.831105   -0.01    0.992    </a:t>
            </a:r>
          </a:p>
          <a:p>
            <a:r>
              <a:rPr lang="en-US" sz="2000" dirty="0" smtClean="0">
                <a:latin typeface="Courier"/>
                <a:cs typeface="Courier"/>
              </a:rPr>
              <a:t>disk.io      0.243756   0.018681   13.05 4.72e-05 </a:t>
            </a:r>
            <a:r>
              <a:rPr lang="en-US" sz="2000" b="1" dirty="0" smtClean="0">
                <a:latin typeface="Courier"/>
                <a:cs typeface="Courier"/>
              </a:rPr>
              <a:t>***</a:t>
            </a:r>
          </a:p>
          <a:p>
            <a:r>
              <a:rPr lang="en-US" sz="2000" dirty="0" smtClean="0">
                <a:latin typeface="Courier"/>
                <a:cs typeface="Courier"/>
              </a:rPr>
              <a:t>---</a:t>
            </a:r>
          </a:p>
          <a:p>
            <a:r>
              <a:rPr lang="en-US" dirty="0" err="1" smtClean="0">
                <a:latin typeface="Courier"/>
                <a:cs typeface="Courier"/>
              </a:rPr>
              <a:t>Signif</a:t>
            </a:r>
            <a:r>
              <a:rPr lang="en-US" dirty="0" smtClean="0">
                <a:latin typeface="Courier"/>
                <a:cs typeface="Courier"/>
              </a:rPr>
              <a:t>. codes: 0 ‘***’ 0.001 ‘**’ 0.01 ‘*’ 0.05 ‘.’ 0.1 ‘ ’ 1 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Residual standard error: </a:t>
            </a:r>
            <a:r>
              <a:rPr lang="en-US" sz="2000" b="1" dirty="0" smtClean="0">
                <a:latin typeface="Courier"/>
                <a:cs typeface="Courier"/>
              </a:rPr>
              <a:t>1.083</a:t>
            </a:r>
            <a:r>
              <a:rPr lang="en-US" sz="2000" dirty="0" smtClean="0">
                <a:latin typeface="Courier"/>
                <a:cs typeface="Courier"/>
              </a:rPr>
              <a:t> on 5 degrees of freedom</a:t>
            </a:r>
          </a:p>
          <a:p>
            <a:r>
              <a:rPr lang="en-US" sz="2000" dirty="0" smtClean="0">
                <a:latin typeface="Courier"/>
                <a:cs typeface="Courier"/>
              </a:rPr>
              <a:t>Multiple R-squared: </a:t>
            </a:r>
            <a:r>
              <a:rPr lang="en-US" sz="2000" b="1" dirty="0" smtClean="0">
                <a:latin typeface="Courier"/>
                <a:cs typeface="Courier"/>
              </a:rPr>
              <a:t>0.9715</a:t>
            </a:r>
            <a:r>
              <a:rPr lang="en-US" sz="2000" dirty="0" smtClean="0">
                <a:latin typeface="Courier"/>
                <a:cs typeface="Courier"/>
              </a:rPr>
              <a:t>,     Adjusted R-squared: 0.9658 </a:t>
            </a:r>
          </a:p>
          <a:p>
            <a:r>
              <a:rPr lang="en-US" sz="2000" dirty="0" smtClean="0">
                <a:latin typeface="Courier"/>
                <a:cs typeface="Courier"/>
              </a:rPr>
              <a:t>F-statistic: 170.3 on 1 and 5 DF,  </a:t>
            </a:r>
            <a:r>
              <a:rPr lang="en-US" sz="2000" b="1" dirty="0" smtClean="0">
                <a:latin typeface="Courier"/>
                <a:cs typeface="Courier"/>
              </a:rPr>
              <a:t>p-value: 4.716e-05</a:t>
            </a:r>
            <a:endParaRPr lang="en-US" sz="2000" b="1" dirty="0">
              <a:latin typeface="Courier"/>
              <a:cs typeface="Courier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15.3 </a:t>
            </a:r>
            <a:r>
              <a:rPr lang="en-US" dirty="0" err="1" smtClean="0"/>
              <a:t>em</a:t>
            </a:r>
            <a:r>
              <a:rPr lang="en-US" dirty="0" smtClean="0"/>
              <a:t> R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121864" y="1066086"/>
            <a:ext cx="9111639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&gt; </a:t>
            </a:r>
            <a:r>
              <a:rPr lang="en-US" sz="2000" dirty="0" err="1" smtClean="0">
                <a:latin typeface="Courier"/>
                <a:cs typeface="Courier"/>
              </a:rPr>
              <a:t>lmr</a:t>
            </a:r>
            <a:r>
              <a:rPr lang="en-US" sz="2000" dirty="0" smtClean="0">
                <a:latin typeface="Courier"/>
                <a:cs typeface="Courier"/>
              </a:rPr>
              <a:t>=lm(</a:t>
            </a:r>
            <a:r>
              <a:rPr lang="en-US" sz="2000" dirty="0" err="1" smtClean="0">
                <a:latin typeface="Courier"/>
                <a:cs typeface="Courier"/>
              </a:rPr>
              <a:t>cpu.time~mem.size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r>
              <a:rPr lang="en-US" sz="2000" dirty="0" smtClean="0">
                <a:latin typeface="Courier"/>
                <a:cs typeface="Courier"/>
              </a:rPr>
              <a:t>&gt; summary(</a:t>
            </a:r>
            <a:r>
              <a:rPr lang="en-US" sz="2000" dirty="0" err="1" smtClean="0">
                <a:latin typeface="Courier"/>
                <a:cs typeface="Courier"/>
              </a:rPr>
              <a:t>lmr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r>
              <a:rPr lang="en-US" sz="2000" dirty="0" smtClean="0">
                <a:latin typeface="Courier"/>
                <a:cs typeface="Courier"/>
              </a:rPr>
              <a:t>…</a:t>
            </a:r>
          </a:p>
          <a:p>
            <a:r>
              <a:rPr lang="en-US" sz="2000" dirty="0" smtClean="0">
                <a:latin typeface="Courier"/>
                <a:cs typeface="Courier"/>
              </a:rPr>
              <a:t>Residuals: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  1       2       3       4       5       6       7 </a:t>
            </a:r>
          </a:p>
          <a:p>
            <a:r>
              <a:rPr lang="en-US" sz="2000" dirty="0" smtClean="0">
                <a:latin typeface="Courier"/>
                <a:cs typeface="Courier"/>
              </a:rPr>
              <a:t>-1.3284  1.4156 -0.1172 -0.4725 -0.4965  1.2235 -0.2245 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Coefficients: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        Estimate Std. Error t value Pr(&gt;|t|)    </a:t>
            </a:r>
          </a:p>
          <a:p>
            <a:r>
              <a:rPr lang="en-US" sz="2000" dirty="0" smtClean="0">
                <a:latin typeface="Courier"/>
                <a:cs typeface="Courier"/>
              </a:rPr>
              <a:t>(Intercept)  -0.2556     0.8425  -0.303    0.774    </a:t>
            </a:r>
          </a:p>
          <a:p>
            <a:r>
              <a:rPr lang="en-US" sz="2000" dirty="0" err="1" smtClean="0">
                <a:latin typeface="Courier"/>
                <a:cs typeface="Courier"/>
              </a:rPr>
              <a:t>mem.size</a:t>
            </a:r>
            <a:r>
              <a:rPr lang="en-US" sz="2000" dirty="0" smtClean="0">
                <a:latin typeface="Courier"/>
                <a:cs typeface="Courier"/>
              </a:rPr>
              <a:t>      0.0512     0.0039  13.128 4.58e-05 </a:t>
            </a:r>
            <a:r>
              <a:rPr lang="en-US" sz="2000" b="1" dirty="0" smtClean="0">
                <a:latin typeface="Courier"/>
                <a:cs typeface="Courier"/>
              </a:rPr>
              <a:t>***</a:t>
            </a:r>
          </a:p>
          <a:p>
            <a:r>
              <a:rPr lang="en-US" sz="2000" dirty="0" smtClean="0">
                <a:latin typeface="Courier"/>
                <a:cs typeface="Courier"/>
              </a:rPr>
              <a:t>---</a:t>
            </a:r>
          </a:p>
          <a:p>
            <a:r>
              <a:rPr lang="en-US" dirty="0" err="1" smtClean="0">
                <a:latin typeface="Courier"/>
                <a:cs typeface="Courier"/>
              </a:rPr>
              <a:t>Signif</a:t>
            </a:r>
            <a:r>
              <a:rPr lang="en-US" dirty="0" smtClean="0">
                <a:latin typeface="Courier"/>
                <a:cs typeface="Courier"/>
              </a:rPr>
              <a:t>. codes:  0 ‘***’ 0.001 ‘**’ 0.01 ‘*’ 0.05 ‘.’ 0.1 ‘ ’ 1 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Residual standard error: </a:t>
            </a:r>
            <a:r>
              <a:rPr lang="en-US" sz="2000" b="1" dirty="0" smtClean="0">
                <a:latin typeface="Courier"/>
                <a:cs typeface="Courier"/>
              </a:rPr>
              <a:t>1.077</a:t>
            </a:r>
            <a:r>
              <a:rPr lang="en-US" sz="2000" dirty="0" smtClean="0">
                <a:latin typeface="Courier"/>
                <a:cs typeface="Courier"/>
              </a:rPr>
              <a:t> on 5 degrees of freedom</a:t>
            </a:r>
          </a:p>
          <a:p>
            <a:r>
              <a:rPr lang="en-US" sz="2000" dirty="0" smtClean="0">
                <a:latin typeface="Courier"/>
                <a:cs typeface="Courier"/>
              </a:rPr>
              <a:t>Multiple R-squared: </a:t>
            </a:r>
            <a:r>
              <a:rPr lang="en-US" sz="2000" b="1" dirty="0" smtClean="0">
                <a:latin typeface="Courier"/>
                <a:cs typeface="Courier"/>
              </a:rPr>
              <a:t>0.9718</a:t>
            </a:r>
            <a:r>
              <a:rPr lang="en-US" sz="2000" dirty="0" smtClean="0">
                <a:latin typeface="Courier"/>
                <a:cs typeface="Courier"/>
              </a:rPr>
              <a:t>,     Adjusted R-squared: 0.9662 </a:t>
            </a:r>
          </a:p>
          <a:p>
            <a:r>
              <a:rPr lang="en-US" sz="2000" dirty="0" smtClean="0">
                <a:latin typeface="Courier"/>
                <a:cs typeface="Courier"/>
              </a:rPr>
              <a:t>F-statistic: 172.4 on 1 and 5 DF,  </a:t>
            </a:r>
            <a:r>
              <a:rPr lang="en-US" sz="2000" b="1" dirty="0" smtClean="0">
                <a:latin typeface="Courier"/>
                <a:cs typeface="Courier"/>
              </a:rPr>
              <a:t>p-value: 4.577e-05 </a:t>
            </a:r>
            <a:endParaRPr lang="en-US" sz="2000" b="1" dirty="0">
              <a:latin typeface="Courier"/>
              <a:cs typeface="Courier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1609" y="161925"/>
            <a:ext cx="4722866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153400" cy="1143000"/>
          </a:xfrm>
        </p:spPr>
        <p:txBody>
          <a:bodyPr>
            <a:noAutofit/>
          </a:bodyPr>
          <a:lstStyle/>
          <a:p>
            <a:pPr algn="l"/>
            <a:r>
              <a:rPr lang="pt-BR" sz="3600" dirty="0" smtClean="0"/>
              <a:t>Introduz um pouco de erro. A regressão vai piorar</a:t>
            </a:r>
            <a:endParaRPr lang="pt-BR" sz="3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76200" y="2332037"/>
            <a:ext cx="8534400" cy="3916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 y = x1 + x2 + </a:t>
            </a:r>
            <a:r>
              <a:rPr lang="es-E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rnorm</a:t>
            </a:r>
            <a:r>
              <a:rPr lang="es-E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(10, 0, 2) 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s-E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s-E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#Erros N(0,2)</a:t>
            </a:r>
          </a:p>
          <a:p>
            <a:pPr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s-ES" sz="1800" dirty="0" err="1" smtClean="0">
                <a:latin typeface="Courier New" pitchFamily="49" charset="0"/>
                <a:cs typeface="Courier New" pitchFamily="49" charset="0"/>
              </a:rPr>
              <a:t>plot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(x1+x2, y)</a:t>
            </a:r>
          </a:p>
          <a:p>
            <a:pPr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 lm(y ~ x1+x2)</a:t>
            </a:r>
          </a:p>
          <a:p>
            <a:pPr>
              <a:buNone/>
            </a:pPr>
            <a:endParaRPr lang="es-E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1800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lm(formula = y ~ x1 + x2)</a:t>
            </a:r>
          </a:p>
          <a:p>
            <a:pPr>
              <a:buNone/>
            </a:pPr>
            <a:endParaRPr lang="es-E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Coefficients</a:t>
            </a:r>
            <a:r>
              <a:rPr lang="es-E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s-E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Intercept</a:t>
            </a:r>
            <a:r>
              <a:rPr lang="es-E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          x1           x2  </a:t>
            </a:r>
          </a:p>
          <a:p>
            <a:pPr>
              <a:buNone/>
            </a:pPr>
            <a:r>
              <a:rPr lang="es-ES" sz="1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-1.8625       1.7105       0.9366</a:t>
            </a:r>
            <a:endParaRPr lang="en-US" sz="18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59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Exemplo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>
                <a:ea typeface="Arial Unicode MS" pitchFamily="34" charset="-128"/>
                <a:cs typeface="Arial Unicode MS" pitchFamily="34" charset="-128"/>
              </a:rPr>
              <a:t>15.3 (Cont)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438400" y="6492875"/>
            <a:ext cx="2895600" cy="365125"/>
          </a:xfrm>
        </p:spPr>
        <p:txBody>
          <a:bodyPr/>
          <a:lstStyle/>
          <a:p>
            <a:r>
              <a:rPr lang="en-US" smtClean="0"/>
              <a:t>Raquel Lopes - UFCG/DSC - 2011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534400" cy="533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Conclusão? Tanto o número de operações de </a:t>
            </a:r>
            <a:r>
              <a:rPr lang="pt-BR" altLang="zh-CN" sz="28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/O quanto o tamanho da memória em uso podem ser usados para estimar o tempo de CPU, mas </a:t>
            </a:r>
            <a:r>
              <a:rPr lang="pt-BR" altLang="zh-CN" sz="2800" dirty="0" smtClean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não ambas ao mesmo tempo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!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800" b="1" dirty="0" smtClean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Lição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: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pt-BR" altLang="zh-CN" i="1" dirty="0" smtClean="0">
                <a:ea typeface="Arial Unicode MS" pitchFamily="34" charset="-128"/>
                <a:cs typeface="Arial Unicode MS" pitchFamily="34" charset="-128"/>
              </a:rPr>
              <a:t>Adicionar uma variável </a:t>
            </a:r>
            <a:r>
              <a:rPr lang="pt-BR" altLang="zh-CN" i="1" dirty="0" err="1" smtClean="0">
                <a:ea typeface="Arial Unicode MS" pitchFamily="34" charset="-128"/>
                <a:cs typeface="Arial Unicode MS" pitchFamily="34" charset="-128"/>
              </a:rPr>
              <a:t>preditora</a:t>
            </a:r>
            <a:r>
              <a:rPr lang="pt-BR" altLang="zh-CN" i="1" dirty="0" smtClean="0">
                <a:ea typeface="Arial Unicode MS" pitchFamily="34" charset="-128"/>
                <a:cs typeface="Arial Unicode MS" pitchFamily="34" charset="-128"/>
              </a:rPr>
              <a:t> nem sempre melhora a regressão</a:t>
            </a:r>
            <a:endParaRPr lang="pt-BR" altLang="zh-CN" dirty="0" smtClean="0">
              <a:ea typeface="Arial Unicode MS" pitchFamily="34" charset="-128"/>
              <a:cs typeface="Arial Unicode MS" pitchFamily="34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pt-BR" altLang="zh-CN" i="1" dirty="0" smtClean="0">
                <a:ea typeface="Arial Unicode MS" pitchFamily="34" charset="-128"/>
                <a:cs typeface="Arial Unicode MS" pitchFamily="34" charset="-128"/>
              </a:rPr>
              <a:t>Se a variável estiver correlacionada com outros </a:t>
            </a:r>
            <a:r>
              <a:rPr lang="pt-BR" altLang="zh-CN" i="1" dirty="0" err="1" smtClean="0">
                <a:ea typeface="Arial Unicode MS" pitchFamily="34" charset="-128"/>
                <a:cs typeface="Arial Unicode MS" pitchFamily="34" charset="-128"/>
              </a:rPr>
              <a:t>preditores</a:t>
            </a:r>
            <a:r>
              <a:rPr lang="pt-BR" altLang="zh-CN" i="1" dirty="0" smtClean="0">
                <a:ea typeface="Arial Unicode MS" pitchFamily="34" charset="-128"/>
                <a:cs typeface="Arial Unicode MS" pitchFamily="34" charset="-128"/>
              </a:rPr>
              <a:t>, isto pode reduzir a precisão estatística da regressão</a:t>
            </a:r>
            <a:endParaRPr lang="pt-BR" altLang="zh-CN" sz="3200" dirty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Seleção</a:t>
            </a:r>
            <a:r>
              <a:rPr lang="en-US" dirty="0" smtClean="0"/>
              <a:t> das </a:t>
            </a:r>
            <a:r>
              <a:rPr lang="en-US" dirty="0" err="1" smtClean="0"/>
              <a:t>variáveis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Teoria forte: use o seu conhecimento sobre o que está sendo estudado</a:t>
            </a:r>
          </a:p>
          <a:p>
            <a:endParaRPr lang="pt-BR" smtClean="0"/>
          </a:p>
          <a:p>
            <a:r>
              <a:rPr lang="pt-BR" smtClean="0"/>
              <a:t>Erro de medição: você confia na amostra que vai usar para gerar o modelo de regressão?</a:t>
            </a:r>
          </a:p>
          <a:p>
            <a:endParaRPr lang="pt-BR" smtClean="0"/>
          </a:p>
          <a:p>
            <a:r>
              <a:rPr lang="pt-BR" smtClean="0"/>
              <a:t>Erro de especificação: incluir variáveis irrelevantes ou omitir variáveis relevantes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3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pt-BR" smtClean="0"/>
              <a:t>Projeto de regressão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pt-BR" dirty="0" smtClean="0"/>
              <a:t>O tamanho da amostra</a:t>
            </a:r>
          </a:p>
          <a:p>
            <a:pPr lvl="1"/>
            <a:r>
              <a:rPr lang="pt-BR" dirty="0" smtClean="0"/>
              <a:t>Está sob controle do pesquisador</a:t>
            </a:r>
          </a:p>
          <a:p>
            <a:pPr lvl="1"/>
            <a:r>
              <a:rPr lang="pt-BR" dirty="0" smtClean="0"/>
              <a:t>O poder estatístico é bastante influenciado por </a:t>
            </a:r>
            <a:r>
              <a:rPr lang="pt-BR" dirty="0" err="1" smtClean="0"/>
              <a:t>n</a:t>
            </a:r>
            <a:endParaRPr lang="pt-BR" dirty="0" smtClean="0"/>
          </a:p>
          <a:p>
            <a:r>
              <a:rPr lang="pt-BR" dirty="0" smtClean="0"/>
              <a:t>Amostras pequenas (&lt; 30 elementos)</a:t>
            </a:r>
          </a:p>
          <a:p>
            <a:pPr lvl="1"/>
            <a:r>
              <a:rPr lang="pt-BR" dirty="0" smtClean="0"/>
              <a:t>Apropriada apenas para regressão simples e evidencia apenas relacionamentos fortes</a:t>
            </a:r>
          </a:p>
          <a:p>
            <a:r>
              <a:rPr lang="pt-BR" dirty="0" smtClean="0"/>
              <a:t>Amostras muito grandes (&gt; 1000)</a:t>
            </a:r>
          </a:p>
          <a:p>
            <a:pPr lvl="1"/>
            <a:r>
              <a:rPr lang="pt-BR" dirty="0" smtClean="0"/>
              <a:t>Torna quase todo </a:t>
            </a:r>
            <a:r>
              <a:rPr lang="pt-BR" dirty="0" err="1" smtClean="0"/>
              <a:t>preditor</a:t>
            </a:r>
            <a:r>
              <a:rPr lang="pt-BR" dirty="0" smtClean="0"/>
              <a:t> importante</a:t>
            </a:r>
          </a:p>
          <a:p>
            <a:pPr lvl="1"/>
            <a:r>
              <a:rPr lang="pt-BR" dirty="0" smtClean="0"/>
              <a:t>Significância prática != significância estatística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0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rgbClr val="FF0000"/>
                </a:solidFill>
              </a:rPr>
              <a:t>Vamos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pensar</a:t>
            </a:r>
            <a:r>
              <a:rPr lang="en-US" dirty="0" smtClean="0">
                <a:solidFill>
                  <a:srgbClr val="FF0000"/>
                </a:solidFill>
              </a:rPr>
              <a:t> um </a:t>
            </a:r>
            <a:r>
              <a:rPr lang="en-US" dirty="0" err="1" smtClean="0">
                <a:solidFill>
                  <a:srgbClr val="FF0000"/>
                </a:solidFill>
              </a:rPr>
              <a:t>pouco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 = </a:t>
            </a:r>
            <a:r>
              <a:rPr lang="en-US" dirty="0" err="1" smtClean="0"/>
              <a:t>tamanho</a:t>
            </a:r>
            <a:r>
              <a:rPr lang="en-US" dirty="0" smtClean="0"/>
              <a:t> da </a:t>
            </a:r>
            <a:r>
              <a:rPr lang="en-US" dirty="0" err="1" smtClean="0"/>
              <a:t>amostra</a:t>
            </a:r>
            <a:endParaRPr lang="en-US" dirty="0" smtClean="0"/>
          </a:p>
          <a:p>
            <a:r>
              <a:rPr lang="en-US" dirty="0" smtClean="0"/>
              <a:t>k =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preditores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acontece</a:t>
            </a:r>
            <a:r>
              <a:rPr lang="en-US" dirty="0" smtClean="0"/>
              <a:t> com o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estatístico</a:t>
            </a:r>
            <a:r>
              <a:rPr lang="en-US" dirty="0" smtClean="0"/>
              <a:t> </a:t>
            </a:r>
            <a:r>
              <a:rPr lang="en-US" dirty="0" smtClean="0"/>
              <a:t>se N </a:t>
            </a:r>
            <a:r>
              <a:rPr lang="en-US" dirty="0" err="1" smtClean="0"/>
              <a:t>aumentar</a:t>
            </a:r>
            <a:r>
              <a:rPr lang="en-US" dirty="0" smtClean="0"/>
              <a:t>?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acontece</a:t>
            </a:r>
            <a:r>
              <a:rPr lang="en-US" dirty="0" smtClean="0"/>
              <a:t> com o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estatístico</a:t>
            </a:r>
            <a:r>
              <a:rPr lang="en-US" dirty="0" smtClean="0"/>
              <a:t> se k </a:t>
            </a:r>
            <a:r>
              <a:rPr lang="en-US" dirty="0" err="1" smtClean="0"/>
              <a:t>aumentar</a:t>
            </a:r>
            <a:r>
              <a:rPr lang="en-US" dirty="0" smtClean="0"/>
              <a:t>?</a:t>
            </a:r>
          </a:p>
          <a:p>
            <a:r>
              <a:rPr lang="en-US" dirty="0" smtClean="0"/>
              <a:t>E se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quiser</a:t>
            </a:r>
            <a:r>
              <a:rPr lang="en-US" dirty="0" smtClean="0"/>
              <a:t> </a:t>
            </a:r>
            <a:r>
              <a:rPr lang="en-US" dirty="0" err="1" smtClean="0"/>
              <a:t>aumentar</a:t>
            </a:r>
            <a:r>
              <a:rPr lang="en-US" dirty="0" smtClean="0"/>
              <a:t> o </a:t>
            </a:r>
            <a:r>
              <a:rPr lang="en-US" dirty="0" err="1" smtClean="0"/>
              <a:t>nível</a:t>
            </a:r>
            <a:r>
              <a:rPr lang="en-US" dirty="0" smtClean="0"/>
              <a:t> de </a:t>
            </a:r>
            <a:r>
              <a:rPr lang="en-US" dirty="0" err="1" smtClean="0"/>
              <a:t>confiança</a:t>
            </a:r>
            <a:r>
              <a:rPr lang="en-US" dirty="0" smtClean="0"/>
              <a:t>,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acontece</a:t>
            </a:r>
            <a:r>
              <a:rPr lang="en-US" dirty="0" smtClean="0"/>
              <a:t> com o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estatístico</a:t>
            </a:r>
            <a:r>
              <a:rPr lang="en-US" dirty="0" smtClean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" name="Picture 5" descr="pensador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0"/>
            <a:ext cx="1828800" cy="255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Mas e aí… Que n devo usar?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Mínimo de 5:1</a:t>
            </a:r>
          </a:p>
          <a:p>
            <a:pPr lvl="1"/>
            <a:r>
              <a:rPr lang="pt-BR" dirty="0" smtClean="0"/>
              <a:t>Para cada variável independente temos </a:t>
            </a:r>
            <a:r>
              <a:rPr lang="pt-BR" dirty="0" smtClean="0">
                <a:solidFill>
                  <a:schemeClr val="accent5"/>
                </a:solidFill>
              </a:rPr>
              <a:t>no mínimo</a:t>
            </a:r>
            <a:r>
              <a:rPr lang="pt-BR" dirty="0" smtClean="0"/>
              <a:t> 5 observações</a:t>
            </a:r>
          </a:p>
          <a:p>
            <a:pPr>
              <a:spcBef>
                <a:spcPts val="600"/>
              </a:spcBef>
            </a:pPr>
            <a:r>
              <a:rPr lang="pt-BR" dirty="0" smtClean="0"/>
              <a:t>Graus de liberdade, “</a:t>
            </a:r>
            <a:r>
              <a:rPr lang="pt-BR" dirty="0" err="1" smtClean="0"/>
              <a:t>generabilidade</a:t>
            </a:r>
            <a:r>
              <a:rPr lang="pt-BR" dirty="0" smtClean="0"/>
              <a:t>” e </a:t>
            </a:r>
            <a:r>
              <a:rPr lang="pt-BR" dirty="0" err="1" smtClean="0"/>
              <a:t>overfitting</a:t>
            </a:r>
            <a:endParaRPr lang="pt-BR" dirty="0" smtClean="0"/>
          </a:p>
          <a:p>
            <a:pPr lvl="1">
              <a:spcBef>
                <a:spcPts val="600"/>
              </a:spcBef>
            </a:pPr>
            <a:r>
              <a:rPr lang="pt-BR" dirty="0" err="1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</a:t>
            </a:r>
            <a:r>
              <a:rPr lang="pt-BR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– (n</a:t>
            </a:r>
            <a:r>
              <a:rPr lang="pt-BR" baseline="30000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</a:t>
            </a:r>
            <a:r>
              <a:rPr lang="pt-BR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de parâmetros estimados) = n-k-1 </a:t>
            </a:r>
            <a:endParaRPr lang="pt-BR" dirty="0" smtClean="0"/>
          </a:p>
          <a:p>
            <a:r>
              <a:rPr lang="pt-BR" dirty="0" smtClean="0"/>
              <a:t>Resultado generalizável precisa de </a:t>
            </a:r>
            <a:r>
              <a:rPr lang="pt-BR" dirty="0" err="1" smtClean="0"/>
              <a:t>sample</a:t>
            </a:r>
            <a:r>
              <a:rPr lang="pt-BR" dirty="0" smtClean="0"/>
              <a:t> representativo e de maior tamanho</a:t>
            </a:r>
          </a:p>
          <a:p>
            <a:pPr lvl="1"/>
            <a:r>
              <a:rPr lang="pt-BR" dirty="0" smtClean="0"/>
              <a:t>Maior precisão possível e maior grau de liberdade possível</a:t>
            </a:r>
          </a:p>
          <a:p>
            <a:pPr lvl="1"/>
            <a:r>
              <a:rPr lang="pt-BR" dirty="0" smtClean="0"/>
              <a:t>Regras 15:1 e 20:1 (ou 50:1)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26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Limitações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3400" y="1905000"/>
            <a:ext cx="8458200" cy="42211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As </a:t>
            </a:r>
            <a:r>
              <a:rPr lang="en-US" sz="2800" dirty="0" err="1" smtClean="0"/>
              <a:t>variáveis</a:t>
            </a:r>
            <a:r>
              <a:rPr lang="en-US" sz="2800" dirty="0" smtClean="0"/>
              <a:t> </a:t>
            </a:r>
            <a:r>
              <a:rPr lang="en-US" sz="2800" dirty="0" err="1" smtClean="0"/>
              <a:t>preditoras</a:t>
            </a:r>
            <a:r>
              <a:rPr lang="en-US" sz="2800" dirty="0" smtClean="0"/>
              <a:t> tem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ser</a:t>
            </a:r>
            <a:r>
              <a:rPr lang="en-US" sz="2800" dirty="0" smtClean="0"/>
              <a:t> </a:t>
            </a:r>
            <a:r>
              <a:rPr lang="en-US" sz="2800" dirty="0" err="1" smtClean="0"/>
              <a:t>quantitativas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 err="1" smtClean="0"/>
              <a:t>variável</a:t>
            </a:r>
            <a:r>
              <a:rPr lang="en-US" sz="2800" dirty="0" smtClean="0"/>
              <a:t> de </a:t>
            </a:r>
            <a:r>
              <a:rPr lang="en-US" sz="2800" dirty="0" err="1" smtClean="0"/>
              <a:t>resposta</a:t>
            </a:r>
            <a:r>
              <a:rPr lang="en-US" sz="2800" dirty="0" smtClean="0"/>
              <a:t> tem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variar</a:t>
            </a:r>
            <a:r>
              <a:rPr lang="en-US" sz="2800" dirty="0" smtClean="0"/>
              <a:t> </a:t>
            </a:r>
            <a:r>
              <a:rPr lang="en-US" sz="2800" dirty="0" err="1" smtClean="0"/>
              <a:t>linearmente</a:t>
            </a:r>
            <a:r>
              <a:rPr lang="en-US" sz="2800" dirty="0" smtClean="0"/>
              <a:t> com a </a:t>
            </a:r>
            <a:r>
              <a:rPr lang="en-US" sz="2800" dirty="0" err="1" smtClean="0"/>
              <a:t>variação</a:t>
            </a:r>
            <a:r>
              <a:rPr lang="en-US" sz="2800" dirty="0" smtClean="0"/>
              <a:t> das </a:t>
            </a:r>
            <a:r>
              <a:rPr lang="en-US" sz="2800" dirty="0" err="1" smtClean="0"/>
              <a:t>variáveis</a:t>
            </a:r>
            <a:r>
              <a:rPr lang="en-US" sz="2800" dirty="0" smtClean="0"/>
              <a:t> </a:t>
            </a:r>
            <a:r>
              <a:rPr lang="en-US" sz="2800" dirty="0" err="1" smtClean="0"/>
              <a:t>preditoras</a:t>
            </a:r>
            <a:endParaRPr lang="en-US" sz="28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2667000" y="4953000"/>
            <a:ext cx="4953000" cy="10772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 </a:t>
            </a:r>
            <a:r>
              <a:rPr lang="en-US" sz="3200" dirty="0" err="1" smtClean="0"/>
              <a:t>quando</a:t>
            </a:r>
            <a:r>
              <a:rPr lang="en-US" sz="3200" dirty="0" smtClean="0"/>
              <a:t> </a:t>
            </a:r>
            <a:r>
              <a:rPr lang="en-US" sz="3200" dirty="0" err="1" smtClean="0"/>
              <a:t>queremos</a:t>
            </a:r>
            <a:r>
              <a:rPr lang="en-US" sz="3200" dirty="0" smtClean="0"/>
              <a:t> </a:t>
            </a:r>
            <a:r>
              <a:rPr lang="en-US" sz="3200" dirty="0" err="1" smtClean="0"/>
              <a:t>algo</a:t>
            </a:r>
            <a:r>
              <a:rPr lang="en-US" sz="3200" dirty="0" smtClean="0"/>
              <a:t> </a:t>
            </a:r>
            <a:r>
              <a:rPr lang="en-US" sz="3200" dirty="0" err="1" smtClean="0"/>
              <a:t>diferente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1026" name="Picture 2" descr="C:\Users\user\AppData\Local\Microsoft\Windows\Temporary Internet Files\Content.IE5\5QOA5OJ2\MC90007871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419600"/>
            <a:ext cx="838200" cy="2033046"/>
          </a:xfrm>
          <a:prstGeom prst="rect">
            <a:avLst/>
          </a:prstGeom>
          <a:noFill/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27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11" name="Picture 10" descr="skd181973sdc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2" y="-1"/>
            <a:ext cx="5005137" cy="64472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21421891">
            <a:off x="866233" y="3313987"/>
            <a:ext cx="31494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latin typeface="Lucida Handwriting"/>
                <a:cs typeface="Lucida Handwriting"/>
              </a:rPr>
              <a:t>Transforme</a:t>
            </a:r>
            <a:r>
              <a:rPr lang="en-US" sz="3200" dirty="0" smtClean="0">
                <a:latin typeface="Lucida Handwriting"/>
                <a:cs typeface="Lucida Handwriting"/>
              </a:rPr>
              <a:t> </a:t>
            </a:r>
          </a:p>
          <a:p>
            <a:pPr algn="ctr"/>
            <a:r>
              <a:rPr lang="en-US" sz="3200" dirty="0" err="1" smtClean="0">
                <a:latin typeface="Lucida Handwriting"/>
                <a:cs typeface="Lucida Handwriting"/>
              </a:rPr>
              <a:t>os</a:t>
            </a:r>
            <a:r>
              <a:rPr lang="en-US" sz="3200" dirty="0" smtClean="0">
                <a:latin typeface="Lucida Handwriting"/>
                <a:cs typeface="Lucida Handwriting"/>
              </a:rPr>
              <a:t> dados</a:t>
            </a:r>
            <a:endParaRPr lang="en-US" sz="3200" dirty="0">
              <a:latin typeface="Lucida Handwriting"/>
              <a:cs typeface="Lucida Handwriting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3000" y="1295400"/>
            <a:ext cx="38862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Com o </a:t>
            </a:r>
            <a:r>
              <a:rPr lang="en-US" sz="2800" dirty="0" err="1" smtClean="0"/>
              <a:t>intuito</a:t>
            </a:r>
            <a:r>
              <a:rPr lang="en-US" sz="2800" dirty="0" smtClean="0"/>
              <a:t> de </a:t>
            </a:r>
            <a:r>
              <a:rPr lang="en-US" sz="2800" dirty="0" err="1" smtClean="0"/>
              <a:t>usar</a:t>
            </a:r>
            <a:r>
              <a:rPr lang="en-US" sz="2800" dirty="0" smtClean="0"/>
              <a:t> </a:t>
            </a:r>
            <a:r>
              <a:rPr lang="en-US" sz="2800" dirty="0" err="1" smtClean="0"/>
              <a:t>variáveis</a:t>
            </a:r>
            <a:r>
              <a:rPr lang="en-US" sz="2800" dirty="0" smtClean="0"/>
              <a:t> de </a:t>
            </a:r>
            <a:r>
              <a:rPr lang="en-US" sz="2800" dirty="0" err="1" smtClean="0"/>
              <a:t>natureza</a:t>
            </a:r>
            <a:r>
              <a:rPr lang="en-US" sz="2800" dirty="0" smtClean="0"/>
              <a:t> </a:t>
            </a:r>
            <a:r>
              <a:rPr lang="en-US" sz="2800" dirty="0" err="1" smtClean="0"/>
              <a:t>não</a:t>
            </a:r>
            <a:r>
              <a:rPr lang="en-US" sz="2800" dirty="0" smtClean="0"/>
              <a:t> </a:t>
            </a:r>
            <a:r>
              <a:rPr lang="en-US" sz="2800" dirty="0" err="1" smtClean="0"/>
              <a:t>métrica</a:t>
            </a:r>
            <a:endParaRPr lang="en-US" sz="2800" dirty="0" smtClean="0"/>
          </a:p>
          <a:p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Com o </a:t>
            </a:r>
            <a:r>
              <a:rPr lang="en-US" sz="2800" dirty="0" err="1" smtClean="0"/>
              <a:t>intuito</a:t>
            </a:r>
            <a:r>
              <a:rPr lang="en-US" sz="2800" dirty="0" smtClean="0"/>
              <a:t> de </a:t>
            </a:r>
            <a:r>
              <a:rPr lang="en-US" sz="2800" dirty="0" err="1" smtClean="0"/>
              <a:t>representar</a:t>
            </a:r>
            <a:r>
              <a:rPr lang="en-US" sz="2800" dirty="0" smtClean="0"/>
              <a:t> outros </a:t>
            </a:r>
            <a:r>
              <a:rPr lang="en-US" sz="2800" dirty="0" err="1" smtClean="0"/>
              <a:t>relacionamentos</a:t>
            </a:r>
            <a:r>
              <a:rPr lang="en-US" sz="2800" dirty="0" smtClean="0"/>
              <a:t> </a:t>
            </a:r>
            <a:r>
              <a:rPr lang="en-US" sz="2800" dirty="0" err="1" smtClean="0"/>
              <a:t>não</a:t>
            </a:r>
            <a:r>
              <a:rPr lang="en-US" sz="2800" dirty="0" smtClean="0"/>
              <a:t> </a:t>
            </a:r>
            <a:r>
              <a:rPr lang="en-US" sz="2800" dirty="0" err="1" smtClean="0"/>
              <a:t>lineares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116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Regressão</a:t>
            </a:r>
            <a:r>
              <a:rPr lang="en-US" dirty="0" smtClean="0">
                <a:solidFill>
                  <a:schemeClr val="accent1"/>
                </a:solidFill>
              </a:rPr>
              <a:t> linear com </a:t>
            </a:r>
            <a:r>
              <a:rPr lang="en-US" dirty="0" err="1" smtClean="0">
                <a:solidFill>
                  <a:schemeClr val="accent1"/>
                </a:solidFill>
              </a:rPr>
              <a:t>preditores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categóricos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Regressão</a:t>
            </a:r>
            <a:r>
              <a:rPr lang="en-US" dirty="0" smtClean="0"/>
              <a:t> com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preditores</a:t>
            </a:r>
            <a:r>
              <a:rPr lang="en-US" dirty="0" smtClean="0"/>
              <a:t> </a:t>
            </a:r>
            <a:r>
              <a:rPr lang="en-US" dirty="0" err="1" smtClean="0"/>
              <a:t>categóricos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idx="4294967295"/>
          </p:nvPr>
        </p:nvSpPr>
        <p:spPr>
          <a:xfrm>
            <a:off x="304800" y="1828800"/>
            <a:ext cx="8839200" cy="464820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sz="2800" dirty="0" err="1" smtClean="0"/>
              <a:t>Exemplo</a:t>
            </a:r>
            <a:r>
              <a:rPr lang="en-US" sz="2800" dirty="0" smtClean="0"/>
              <a:t>: </a:t>
            </a:r>
            <a:r>
              <a:rPr lang="en-US" sz="2800" dirty="0" err="1" smtClean="0"/>
              <a:t>tipo</a:t>
            </a:r>
            <a:r>
              <a:rPr lang="en-US" sz="2800" dirty="0" smtClean="0"/>
              <a:t> de CPU</a:t>
            </a:r>
          </a:p>
          <a:p>
            <a:pPr lvl="1">
              <a:spcBef>
                <a:spcPts val="400"/>
              </a:spcBef>
            </a:pPr>
            <a:r>
              <a:rPr lang="en-US" sz="2400" dirty="0" err="1" smtClean="0"/>
              <a:t>Modelar</a:t>
            </a:r>
            <a:r>
              <a:rPr lang="en-US" sz="2400" dirty="0" smtClean="0"/>
              <a:t> tempo de CPU de um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função</a:t>
            </a:r>
            <a:r>
              <a:rPr lang="en-US" sz="2400" dirty="0" smtClean="0"/>
              <a:t> do </a:t>
            </a:r>
            <a:r>
              <a:rPr lang="en-US" sz="2400" dirty="0" err="1" smtClean="0"/>
              <a:t>tipo</a:t>
            </a:r>
            <a:r>
              <a:rPr lang="en-US" sz="2400" dirty="0" smtClean="0"/>
              <a:t> de CPU com </a:t>
            </a:r>
            <a:r>
              <a:rPr lang="en-US" sz="2400" dirty="0" err="1" smtClean="0"/>
              <a:t>regressão</a:t>
            </a:r>
            <a:endParaRPr lang="en-US" sz="2400" dirty="0" smtClean="0"/>
          </a:p>
          <a:p>
            <a:pPr>
              <a:spcBef>
                <a:spcPts val="400"/>
              </a:spcBef>
            </a:pPr>
            <a:r>
              <a:rPr lang="en-US" sz="2800" dirty="0" err="1"/>
              <a:t>Duas</a:t>
            </a:r>
            <a:r>
              <a:rPr lang="en-US" sz="2800" dirty="0"/>
              <a:t> </a:t>
            </a:r>
            <a:r>
              <a:rPr lang="en-US" sz="2800" dirty="0" err="1"/>
              <a:t>categorias</a:t>
            </a:r>
            <a:endParaRPr lang="en-US" sz="2800" dirty="0" smtClean="0"/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en-US" sz="2800" dirty="0" smtClean="0"/>
              <a:t>Uma </a:t>
            </a:r>
            <a:r>
              <a:rPr lang="en-US" sz="2800" dirty="0" err="1" smtClean="0"/>
              <a:t>alternativa</a:t>
            </a:r>
            <a:r>
              <a:rPr lang="en-US" sz="2800" dirty="0" smtClean="0"/>
              <a:t>: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sz="2400" dirty="0" err="1" smtClean="0"/>
              <a:t>b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</a:t>
            </a:r>
            <a:r>
              <a:rPr lang="en-US" sz="2400" dirty="0" err="1" smtClean="0"/>
              <a:t>representa</a:t>
            </a:r>
            <a:r>
              <a:rPr lang="en-US" sz="2400" dirty="0" smtClean="0"/>
              <a:t> a </a:t>
            </a:r>
            <a:r>
              <a:rPr lang="en-US" sz="2400" dirty="0" err="1" smtClean="0"/>
              <a:t>diferença</a:t>
            </a:r>
            <a:r>
              <a:rPr lang="en-US" sz="2400" dirty="0" smtClean="0"/>
              <a:t> do </a:t>
            </a:r>
            <a:r>
              <a:rPr lang="en-US" sz="2400" dirty="0" err="1" smtClean="0"/>
              <a:t>efeito</a:t>
            </a:r>
            <a:r>
              <a:rPr lang="en-US" sz="2400" dirty="0" smtClean="0"/>
              <a:t> das </a:t>
            </a:r>
            <a:r>
              <a:rPr lang="en-US" sz="2400" dirty="0" err="1" smtClean="0"/>
              <a:t>duas</a:t>
            </a:r>
            <a:r>
              <a:rPr lang="en-US" sz="2400" dirty="0" smtClean="0"/>
              <a:t> </a:t>
            </a:r>
            <a:r>
              <a:rPr lang="en-US" sz="2400" dirty="0" err="1" smtClean="0"/>
              <a:t>alternativas</a:t>
            </a:r>
            <a:endParaRPr lang="en-US" sz="2400" dirty="0" smtClean="0"/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US" sz="2600" dirty="0" err="1" smtClean="0"/>
              <a:t>Outra</a:t>
            </a:r>
            <a:r>
              <a:rPr lang="en-US" sz="2600" dirty="0" smtClean="0"/>
              <a:t> </a:t>
            </a:r>
            <a:r>
              <a:rPr lang="en-US" sz="2600" dirty="0" err="1" smtClean="0"/>
              <a:t>alternativa</a:t>
            </a:r>
            <a:r>
              <a:rPr lang="en-US" sz="2600" dirty="0" smtClean="0"/>
              <a:t>:</a:t>
            </a:r>
            <a:endParaRPr lang="en-US" sz="2400" dirty="0" smtClean="0"/>
          </a:p>
          <a:p>
            <a:pPr lvl="1">
              <a:spcBef>
                <a:spcPts val="400"/>
              </a:spcBef>
            </a:pP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Diferença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dos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efeitos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dos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dois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níveis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é 2b</a:t>
            </a:r>
            <a:r>
              <a:rPr lang="en-US" altLang="zh-CN" sz="2400" baseline="-25000" dirty="0" smtClean="0">
                <a:ea typeface="Arial Unicode MS" pitchFamily="34" charset="-128"/>
                <a:cs typeface="Arial Unicode MS" pitchFamily="34" charset="-128"/>
              </a:rPr>
              <a:t>j</a:t>
            </a:r>
            <a:endParaRPr lang="en-US" sz="2400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504403"/>
              </p:ext>
            </p:extLst>
          </p:nvPr>
        </p:nvGraphicFramePr>
        <p:xfrm>
          <a:off x="3289300" y="3568700"/>
          <a:ext cx="317658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5" name="Equation" r:id="rId3" imgW="1942920" imgH="520560" progId="Equation.3">
                  <p:embed/>
                </p:oleObj>
              </mc:Choice>
              <mc:Fallback>
                <p:oleObj name="Equation" r:id="rId3" imgW="1942920" imgH="520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3568700"/>
                        <a:ext cx="3176588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841904"/>
              </p:ext>
            </p:extLst>
          </p:nvPr>
        </p:nvGraphicFramePr>
        <p:xfrm>
          <a:off x="3287712" y="4864100"/>
          <a:ext cx="334168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6" name="Equation" r:id="rId5" imgW="2044440" imgH="520560" progId="Equation.3">
                  <p:embed/>
                </p:oleObj>
              </mc:Choice>
              <mc:Fallback>
                <p:oleObj name="Equation" r:id="rId5" imgW="2044440" imgH="520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2" y="4864100"/>
                        <a:ext cx="3341688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Preditores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categóricos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(Cont</a:t>
            </a:r>
            <a:r>
              <a:rPr lang="en-US" altLang="zh-CN" dirty="0">
                <a:ea typeface="Arial Unicode MS" pitchFamily="34" charset="-128"/>
                <a:cs typeface="Arial Unicode MS" pitchFamily="34" charset="-128"/>
              </a:rPr>
              <a:t>)</a:t>
            </a:r>
          </a:p>
        </p:txBody>
      </p:sp>
      <p:sp>
        <p:nvSpPr>
          <p:cNvPr id="13445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6868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Para 3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categorias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, o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seguinte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é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incorreto</a:t>
            </a: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600"/>
              </a:spcBef>
            </a:pPr>
            <a:endParaRPr lang="en-US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600"/>
              </a:spcBef>
            </a:pP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600"/>
              </a:spcBef>
            </a:pPr>
            <a:endParaRPr lang="en-US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Esta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codificação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implica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em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uma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ordem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b="1" dirty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Þ</a:t>
            </a: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> B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está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na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metade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do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caminho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entre A e C;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isto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pode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ser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falso</a:t>
            </a: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400"/>
              </a:spcBef>
            </a:pP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Recomenda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-se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usar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duas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variáveis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preditoras</a:t>
            </a: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  <a:p>
            <a:endParaRPr lang="zh-CN" altLang="en-US" sz="24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1344517" name="Picture 5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1981200"/>
            <a:ext cx="3016250" cy="1128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344518" name="Picture 6" descr="D:\perf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4495800"/>
            <a:ext cx="2955925" cy="1828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Regressão</a:t>
            </a:r>
            <a:r>
              <a:rPr lang="en-US" dirty="0" smtClean="0"/>
              <a:t> </a:t>
            </a:r>
            <a:r>
              <a:rPr lang="en-US" dirty="0" err="1" smtClean="0"/>
              <a:t>múltipla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Você</a:t>
            </a:r>
            <a:r>
              <a:rPr lang="en-US" sz="2800" dirty="0" smtClean="0"/>
              <a:t> tem um </a:t>
            </a:r>
            <a:r>
              <a:rPr lang="en-US" sz="2800" dirty="0" err="1" smtClean="0"/>
              <a:t>problema</a:t>
            </a:r>
            <a:r>
              <a:rPr lang="en-US" sz="2800" dirty="0" smtClean="0"/>
              <a:t> </a:t>
            </a:r>
            <a:r>
              <a:rPr lang="en-US" sz="2800" dirty="0" err="1" smtClean="0"/>
              <a:t>apropriado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regressão</a:t>
            </a:r>
            <a:r>
              <a:rPr lang="en-US" sz="2800" dirty="0" smtClean="0"/>
              <a:t> </a:t>
            </a:r>
            <a:r>
              <a:rPr lang="en-US" sz="2800" dirty="0" err="1" smtClean="0"/>
              <a:t>múltipla</a:t>
            </a:r>
            <a:r>
              <a:rPr lang="en-US" sz="2800" dirty="0" smtClean="0"/>
              <a:t>?</a:t>
            </a:r>
          </a:p>
          <a:p>
            <a:pPr lvl="1"/>
            <a:r>
              <a:rPr lang="en-US" sz="2400" dirty="0" err="1" smtClean="0"/>
              <a:t>Predição</a:t>
            </a:r>
            <a:r>
              <a:rPr lang="en-US" sz="2400" dirty="0" smtClean="0"/>
              <a:t> =&gt; </a:t>
            </a:r>
            <a:r>
              <a:rPr lang="en-US" sz="2400" dirty="0" err="1" smtClean="0"/>
              <a:t>aumentar</a:t>
            </a:r>
            <a:r>
              <a:rPr lang="en-US" sz="2400" dirty="0" smtClean="0"/>
              <a:t> R</a:t>
            </a:r>
            <a:r>
              <a:rPr lang="en-US" sz="2400" baseline="30000" dirty="0" smtClean="0"/>
              <a:t>2</a:t>
            </a:r>
          </a:p>
          <a:p>
            <a:pPr lvl="1"/>
            <a:r>
              <a:rPr lang="en-US" sz="2400" dirty="0" err="1" smtClean="0"/>
              <a:t>Explicação</a:t>
            </a:r>
            <a:r>
              <a:rPr lang="en-US" sz="2400" dirty="0" smtClean="0"/>
              <a:t> =&gt; </a:t>
            </a:r>
            <a:r>
              <a:rPr lang="en-US" sz="2400" dirty="0" err="1" smtClean="0"/>
              <a:t>olhar</a:t>
            </a:r>
            <a:r>
              <a:rPr lang="en-US" sz="2400" dirty="0" smtClean="0"/>
              <a:t> a </a:t>
            </a:r>
            <a:r>
              <a:rPr lang="en-US" sz="2400" dirty="0" err="1" smtClean="0"/>
              <a:t>influência</a:t>
            </a:r>
            <a:r>
              <a:rPr lang="en-US" sz="2400" dirty="0" smtClean="0"/>
              <a:t> de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preditor</a:t>
            </a:r>
            <a:r>
              <a:rPr lang="en-US" sz="2400" dirty="0" smtClean="0"/>
              <a:t> </a:t>
            </a:r>
          </a:p>
          <a:p>
            <a:r>
              <a:rPr lang="en-US" sz="2800" dirty="0" err="1" smtClean="0"/>
              <a:t>Relacionamento</a:t>
            </a:r>
            <a:r>
              <a:rPr lang="en-US" sz="2800" dirty="0" smtClean="0"/>
              <a:t> </a:t>
            </a:r>
            <a:r>
              <a:rPr lang="en-US" sz="2800" dirty="0" err="1" smtClean="0"/>
              <a:t>estatístico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</a:t>
            </a:r>
            <a:r>
              <a:rPr lang="en-US" sz="2800" dirty="0" smtClean="0"/>
              <a:t>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accent6"/>
                </a:solidFill>
              </a:rPr>
              <a:t>estimativa</a:t>
            </a:r>
            <a:r>
              <a:rPr lang="en-US" sz="2800" dirty="0" smtClean="0">
                <a:solidFill>
                  <a:schemeClr val="accent6"/>
                </a:solidFill>
              </a:rPr>
              <a:t> </a:t>
            </a:r>
            <a:r>
              <a:rPr lang="en-US" sz="2800" dirty="0" err="1" smtClean="0">
                <a:solidFill>
                  <a:schemeClr val="accent6"/>
                </a:solidFill>
              </a:rPr>
              <a:t>para</a:t>
            </a:r>
            <a:r>
              <a:rPr lang="en-US" sz="2800" dirty="0" smtClean="0">
                <a:solidFill>
                  <a:schemeClr val="accent6"/>
                </a:solidFill>
              </a:rPr>
              <a:t> o valor </a:t>
            </a:r>
            <a:r>
              <a:rPr lang="en-US" sz="2800" dirty="0" err="1" smtClean="0">
                <a:solidFill>
                  <a:schemeClr val="accent6"/>
                </a:solidFill>
              </a:rPr>
              <a:t>médio</a:t>
            </a:r>
            <a:r>
              <a:rPr lang="en-US" sz="2800" dirty="0" smtClean="0">
                <a:solidFill>
                  <a:schemeClr val="accent6"/>
                </a:solidFill>
              </a:rPr>
              <a:t> </a:t>
            </a:r>
            <a:r>
              <a:rPr lang="en-US" sz="2800" dirty="0" smtClean="0"/>
              <a:t>da </a:t>
            </a:r>
            <a:r>
              <a:rPr lang="en-US" sz="2800" dirty="0" err="1" smtClean="0"/>
              <a:t>variável</a:t>
            </a:r>
            <a:r>
              <a:rPr lang="en-US" sz="2800" dirty="0" smtClean="0"/>
              <a:t> </a:t>
            </a:r>
            <a:r>
              <a:rPr lang="en-US" sz="2800" dirty="0" err="1" smtClean="0"/>
              <a:t>dependente</a:t>
            </a:r>
            <a:endParaRPr lang="en-US" sz="2800" dirty="0" smtClean="0"/>
          </a:p>
          <a:p>
            <a:r>
              <a:rPr lang="en-US" sz="2800" dirty="0" err="1" smtClean="0"/>
              <a:t>É</a:t>
            </a:r>
            <a:r>
              <a:rPr lang="en-US" sz="2800" dirty="0" smtClean="0"/>
              <a:t> </a:t>
            </a:r>
            <a:r>
              <a:rPr lang="en-US" sz="2800" dirty="0" err="1" smtClean="0"/>
              <a:t>tudo</a:t>
            </a:r>
            <a:r>
              <a:rPr lang="en-US" sz="2800" dirty="0" smtClean="0"/>
              <a:t> </a:t>
            </a:r>
            <a:r>
              <a:rPr lang="en-US" sz="2800" dirty="0" err="1" smtClean="0"/>
              <a:t>teoria</a:t>
            </a:r>
            <a:r>
              <a:rPr lang="en-US" sz="2800" dirty="0" smtClean="0"/>
              <a:t> </a:t>
            </a:r>
            <a:r>
              <a:rPr lang="en-US" sz="2800" dirty="0" err="1" smtClean="0"/>
              <a:t>estatística</a:t>
            </a:r>
            <a:r>
              <a:rPr lang="en-US" sz="2800" dirty="0" smtClean="0"/>
              <a:t>: </a:t>
            </a:r>
            <a:r>
              <a:rPr lang="en-US" sz="2800" dirty="0" err="1" smtClean="0"/>
              <a:t>pegar</a:t>
            </a:r>
            <a:r>
              <a:rPr lang="en-US" sz="2800" dirty="0" smtClean="0"/>
              <a:t>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amostra</a:t>
            </a:r>
            <a:r>
              <a:rPr lang="en-US" sz="2800" dirty="0" smtClean="0"/>
              <a:t> de </a:t>
            </a:r>
            <a:r>
              <a:rPr lang="en-US" sz="2800" dirty="0" err="1" smtClean="0"/>
              <a:t>observações</a:t>
            </a:r>
            <a:r>
              <a:rPr lang="en-US" sz="2800" dirty="0"/>
              <a:t>,</a:t>
            </a:r>
            <a:r>
              <a:rPr lang="en-US" sz="2800" dirty="0" smtClean="0"/>
              <a:t> </a:t>
            </a:r>
            <a:r>
              <a:rPr lang="en-US" sz="2800" dirty="0" err="1" smtClean="0"/>
              <a:t>usar</a:t>
            </a:r>
            <a:r>
              <a:rPr lang="en-US" sz="2800" dirty="0" smtClean="0"/>
              <a:t> </a:t>
            </a:r>
            <a:r>
              <a:rPr lang="en-US" sz="2800" dirty="0" err="1" smtClean="0"/>
              <a:t>métodos</a:t>
            </a:r>
            <a:r>
              <a:rPr lang="en-US" sz="2800" dirty="0" smtClean="0"/>
              <a:t> de </a:t>
            </a:r>
            <a:r>
              <a:rPr lang="en-US" sz="2800" dirty="0" err="1" smtClean="0"/>
              <a:t>estimação</a:t>
            </a:r>
            <a:r>
              <a:rPr lang="en-US" sz="2800" dirty="0" smtClean="0"/>
              <a:t> e </a:t>
            </a:r>
            <a:r>
              <a:rPr lang="en-US" sz="2800" dirty="0" err="1" smtClean="0"/>
              <a:t>avaliar</a:t>
            </a:r>
            <a:r>
              <a:rPr lang="en-US" sz="2800" dirty="0" smtClean="0"/>
              <a:t> a </a:t>
            </a:r>
            <a:r>
              <a:rPr lang="en-US" sz="2800" dirty="0" err="1" smtClean="0"/>
              <a:t>significância</a:t>
            </a:r>
            <a:r>
              <a:rPr lang="en-US" sz="2800" dirty="0" smtClean="0"/>
              <a:t> das </a:t>
            </a:r>
            <a:r>
              <a:rPr lang="en-US" sz="2800" dirty="0" err="1" smtClean="0"/>
              <a:t>variáveis</a:t>
            </a:r>
            <a:r>
              <a:rPr lang="en-US" sz="2800" dirty="0" smtClean="0"/>
              <a:t> </a:t>
            </a:r>
            <a:r>
              <a:rPr lang="en-US" sz="2800" dirty="0" err="1" smtClean="0"/>
              <a:t>independentes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4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Preditores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categóricos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(Cont</a:t>
            </a:r>
            <a:r>
              <a:rPr lang="en-US" altLang="zh-CN" dirty="0">
                <a:ea typeface="Arial Unicode MS" pitchFamily="34" charset="-128"/>
                <a:cs typeface="Arial Unicode MS" pitchFamily="34" charset="-128"/>
              </a:rPr>
              <a:t>)</a:t>
            </a:r>
          </a:p>
        </p:txBody>
      </p:sp>
      <p:sp>
        <p:nvSpPr>
          <p:cNvPr id="12810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7239000" cy="4495800"/>
          </a:xfrm>
        </p:spPr>
        <p:txBody>
          <a:bodyPr/>
          <a:lstStyle/>
          <a:p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Neste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caso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,</a:t>
            </a: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  <a:p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  <a:p>
            <a:endParaRPr lang="en-US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en-US" altLang="zh-CN" sz="2000" dirty="0">
              <a:ea typeface="Arial Unicode MS" pitchFamily="34" charset="-128"/>
              <a:cs typeface="Arial Unicode MS" pitchFamily="34" charset="-128"/>
            </a:endParaRPr>
          </a:p>
          <a:p>
            <a:endParaRPr lang="en-US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A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ordenação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entre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tipo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não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é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obrigatória</a:t>
            </a: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  <a:p>
            <a:endParaRPr lang="zh-CN" altLang="en-US" sz="24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1281028" name="Picture 4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3625" y="1905000"/>
            <a:ext cx="3533775" cy="15541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281029" name="Picture 5" descr="C:\Documents and Settings\Video\My Documents\ritun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4800600"/>
            <a:ext cx="488870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8762"/>
            <a:ext cx="8077200" cy="1417638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Preditores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categóricos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(Cont</a:t>
            </a:r>
            <a:r>
              <a:rPr lang="en-US" altLang="zh-CN" dirty="0">
                <a:ea typeface="Arial Unicode MS" pitchFamily="34" charset="-128"/>
                <a:cs typeface="Arial Unicode MS" pitchFamily="34" charset="-128"/>
              </a:rPr>
              <a:t>)</a:t>
            </a:r>
          </a:p>
        </p:txBody>
      </p:sp>
      <p:sp>
        <p:nvSpPr>
          <p:cNvPr id="13475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153400" cy="4495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endParaRPr lang="en-US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600"/>
              </a:spcBef>
            </a:pP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O valor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médio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de y é:</a:t>
            </a:r>
            <a:endParaRPr lang="en-US" altLang="zh-CN" sz="2800" dirty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600"/>
              </a:spcBef>
            </a:pPr>
            <a:endParaRPr lang="en-US" altLang="zh-CN" sz="2800" dirty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600"/>
              </a:spcBef>
            </a:pPr>
            <a:endParaRPr lang="en-US" altLang="zh-CN" sz="3600" dirty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600"/>
              </a:spcBef>
            </a:pPr>
            <a:endParaRPr lang="en-US" altLang="zh-CN" sz="2800" dirty="0">
              <a:ea typeface="Arial Unicode MS" pitchFamily="34" charset="-128"/>
              <a:cs typeface="Arial Unicode MS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en-US" altLang="zh-CN" sz="2600" dirty="0" smtClean="0">
                <a:ea typeface="Arial Unicode MS" pitchFamily="34" charset="-128"/>
                <a:cs typeface="Arial Unicode MS" pitchFamily="34" charset="-128"/>
              </a:rPr>
              <a:t>b</a:t>
            </a:r>
            <a:r>
              <a:rPr lang="en-US" altLang="zh-CN" sz="2600" baseline="-25000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altLang="zh-CN" sz="26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600" dirty="0" err="1" smtClean="0">
                <a:ea typeface="Arial Unicode MS" pitchFamily="34" charset="-128"/>
                <a:cs typeface="Arial Unicode MS" pitchFamily="34" charset="-128"/>
              </a:rPr>
              <a:t>representa</a:t>
            </a:r>
            <a:r>
              <a:rPr lang="en-US" altLang="zh-CN" sz="2600" dirty="0" smtClean="0">
                <a:ea typeface="Arial Unicode MS" pitchFamily="34" charset="-128"/>
                <a:cs typeface="Arial Unicode MS" pitchFamily="34" charset="-128"/>
              </a:rPr>
              <a:t> a </a:t>
            </a:r>
            <a:r>
              <a:rPr lang="en-US" altLang="zh-CN" sz="2600" dirty="0" err="1" smtClean="0">
                <a:ea typeface="Arial Unicode MS" pitchFamily="34" charset="-128"/>
                <a:cs typeface="Arial Unicode MS" pitchFamily="34" charset="-128"/>
              </a:rPr>
              <a:t>diferença</a:t>
            </a:r>
            <a:r>
              <a:rPr lang="en-US" altLang="zh-CN" sz="2600" dirty="0" smtClean="0">
                <a:ea typeface="Arial Unicode MS" pitchFamily="34" charset="-128"/>
                <a:cs typeface="Arial Unicode MS" pitchFamily="34" charset="-128"/>
              </a:rPr>
              <a:t> entre </a:t>
            </a:r>
            <a:r>
              <a:rPr lang="en-US" altLang="zh-CN" sz="2600" dirty="0" err="1" smtClean="0">
                <a:ea typeface="Arial Unicode MS" pitchFamily="34" charset="-128"/>
                <a:cs typeface="Arial Unicode MS" pitchFamily="34" charset="-128"/>
              </a:rPr>
              <a:t>os</a:t>
            </a:r>
            <a:r>
              <a:rPr lang="en-US" altLang="zh-CN" sz="26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600" dirty="0" err="1" smtClean="0">
                <a:ea typeface="Arial Unicode MS" pitchFamily="34" charset="-128"/>
                <a:cs typeface="Arial Unicode MS" pitchFamily="34" charset="-128"/>
              </a:rPr>
              <a:t>efeitos</a:t>
            </a:r>
            <a:r>
              <a:rPr lang="en-US" altLang="zh-CN" sz="2600" dirty="0" smtClean="0">
                <a:ea typeface="Arial Unicode MS" pitchFamily="34" charset="-128"/>
                <a:cs typeface="Arial Unicode MS" pitchFamily="34" charset="-128"/>
              </a:rPr>
              <a:t> de A e C </a:t>
            </a:r>
          </a:p>
          <a:p>
            <a:pPr lvl="1">
              <a:spcBef>
                <a:spcPts val="600"/>
              </a:spcBef>
            </a:pPr>
            <a:r>
              <a:rPr lang="en-US" altLang="zh-CN" sz="2600" dirty="0" smtClean="0">
                <a:ea typeface="Arial Unicode MS" pitchFamily="34" charset="-128"/>
                <a:cs typeface="Arial Unicode MS" pitchFamily="34" charset="-128"/>
              </a:rPr>
              <a:t>b</a:t>
            </a:r>
            <a:r>
              <a:rPr lang="en-US" altLang="zh-CN" sz="2600" baseline="-25000" dirty="0" smtClean="0"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n-US" altLang="zh-CN" sz="26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600" dirty="0" err="1" smtClean="0">
                <a:ea typeface="Arial Unicode MS" pitchFamily="34" charset="-128"/>
                <a:cs typeface="Arial Unicode MS" pitchFamily="34" charset="-128"/>
              </a:rPr>
              <a:t>representa</a:t>
            </a:r>
            <a:r>
              <a:rPr lang="en-US" altLang="zh-CN" sz="2600" dirty="0" smtClean="0">
                <a:ea typeface="Arial Unicode MS" pitchFamily="34" charset="-128"/>
                <a:cs typeface="Arial Unicode MS" pitchFamily="34" charset="-128"/>
              </a:rPr>
              <a:t> a </a:t>
            </a:r>
            <a:r>
              <a:rPr lang="en-US" altLang="zh-CN" sz="2600" dirty="0" err="1" smtClean="0">
                <a:ea typeface="Arial Unicode MS" pitchFamily="34" charset="-128"/>
                <a:cs typeface="Arial Unicode MS" pitchFamily="34" charset="-128"/>
              </a:rPr>
              <a:t>diferença</a:t>
            </a:r>
            <a:r>
              <a:rPr lang="en-US" altLang="zh-CN" sz="2600" dirty="0" smtClean="0">
                <a:ea typeface="Arial Unicode MS" pitchFamily="34" charset="-128"/>
                <a:cs typeface="Arial Unicode MS" pitchFamily="34" charset="-128"/>
              </a:rPr>
              <a:t> entre </a:t>
            </a:r>
            <a:r>
              <a:rPr lang="en-US" altLang="zh-CN" sz="2600" dirty="0" err="1" smtClean="0">
                <a:ea typeface="Arial Unicode MS" pitchFamily="34" charset="-128"/>
                <a:cs typeface="Arial Unicode MS" pitchFamily="34" charset="-128"/>
              </a:rPr>
              <a:t>os</a:t>
            </a:r>
            <a:r>
              <a:rPr lang="en-US" altLang="zh-CN" sz="26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600" dirty="0" err="1" smtClean="0">
                <a:ea typeface="Arial Unicode MS" pitchFamily="34" charset="-128"/>
                <a:cs typeface="Arial Unicode MS" pitchFamily="34" charset="-128"/>
              </a:rPr>
              <a:t>efeitos</a:t>
            </a:r>
            <a:r>
              <a:rPr lang="en-US" altLang="zh-CN" sz="2600" dirty="0" smtClean="0">
                <a:ea typeface="Arial Unicode MS" pitchFamily="34" charset="-128"/>
                <a:cs typeface="Arial Unicode MS" pitchFamily="34" charset="-128"/>
              </a:rPr>
              <a:t> de B e C</a:t>
            </a:r>
          </a:p>
          <a:p>
            <a:pPr lvl="1">
              <a:spcBef>
                <a:spcPts val="600"/>
              </a:spcBef>
            </a:pPr>
            <a:r>
              <a:rPr lang="en-US" altLang="zh-CN" sz="2600" dirty="0" smtClean="0">
                <a:ea typeface="Arial Unicode MS" pitchFamily="34" charset="-128"/>
                <a:cs typeface="Arial Unicode MS" pitchFamily="34" charset="-128"/>
              </a:rPr>
              <a:t>b</a:t>
            </a:r>
            <a:r>
              <a:rPr lang="en-US" altLang="zh-CN" sz="2600" baseline="-25000" dirty="0" smtClean="0">
                <a:ea typeface="Arial Unicode MS" pitchFamily="34" charset="-128"/>
                <a:cs typeface="Arial Unicode MS" pitchFamily="34" charset="-128"/>
              </a:rPr>
              <a:t>0</a:t>
            </a:r>
            <a:r>
              <a:rPr lang="en-US" altLang="zh-CN" sz="26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600" dirty="0" err="1" smtClean="0">
                <a:ea typeface="Arial Unicode MS" pitchFamily="34" charset="-128"/>
                <a:cs typeface="Arial Unicode MS" pitchFamily="34" charset="-128"/>
              </a:rPr>
              <a:t>representa</a:t>
            </a:r>
            <a:r>
              <a:rPr lang="en-US" altLang="zh-CN" sz="2600" dirty="0" smtClean="0">
                <a:ea typeface="Arial Unicode MS" pitchFamily="34" charset="-128"/>
                <a:cs typeface="Arial Unicode MS" pitchFamily="34" charset="-128"/>
              </a:rPr>
              <a:t> o </a:t>
            </a:r>
            <a:r>
              <a:rPr lang="en-US" altLang="zh-CN" sz="2600" dirty="0" err="1" smtClean="0">
                <a:ea typeface="Arial Unicode MS" pitchFamily="34" charset="-128"/>
                <a:cs typeface="Arial Unicode MS" pitchFamily="34" charset="-128"/>
              </a:rPr>
              <a:t>efeito</a:t>
            </a:r>
            <a:r>
              <a:rPr lang="en-US" altLang="zh-CN" sz="2600" dirty="0" smtClean="0">
                <a:ea typeface="Arial Unicode MS" pitchFamily="34" charset="-128"/>
                <a:cs typeface="Arial Unicode MS" pitchFamily="34" charset="-128"/>
              </a:rPr>
              <a:t> de C  </a:t>
            </a:r>
            <a:endParaRPr lang="en-US" altLang="zh-CN" sz="2600" dirty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endParaRPr lang="zh-CN" altLang="en-US" sz="28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1347588" name="Picture 4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2209800"/>
            <a:ext cx="1844215" cy="1674812"/>
          </a:xfrm>
          <a:prstGeom prst="rect">
            <a:avLst/>
          </a:prstGeom>
          <a:solidFill>
            <a:schemeClr val="bg2"/>
          </a:solidFill>
          <a:ln w="25400">
            <a:noFill/>
            <a:miter lim="800000"/>
            <a:headEnd/>
            <a:tailEnd/>
          </a:ln>
          <a:effectLst/>
        </p:spPr>
      </p:pic>
      <p:pic>
        <p:nvPicPr>
          <p:cNvPr id="7" name="Picture 4" descr="C:\Documents and Settings\Video\My Documents\ritun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2743200"/>
            <a:ext cx="3013996" cy="1325563"/>
          </a:xfrm>
          <a:prstGeom prst="rect">
            <a:avLst/>
          </a:prstGeom>
          <a:solidFill>
            <a:schemeClr val="bg2"/>
          </a:solidFill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Outro </a:t>
            </a:r>
            <a:r>
              <a:rPr lang="en-US" dirty="0" err="1" smtClean="0"/>
              <a:t>jeito</a:t>
            </a:r>
            <a:r>
              <a:rPr lang="en-US" dirty="0" smtClean="0"/>
              <a:t> de </a:t>
            </a:r>
            <a:r>
              <a:rPr lang="en-US" dirty="0" err="1" smtClean="0"/>
              <a:t>usar</a:t>
            </a:r>
            <a:r>
              <a:rPr lang="en-US" dirty="0" smtClean="0"/>
              <a:t> dummy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Usar</a:t>
            </a:r>
            <a:r>
              <a:rPr lang="en-US" dirty="0" smtClean="0"/>
              <a:t> -1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de zero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muda</a:t>
            </a:r>
            <a:r>
              <a:rPr lang="en-US" dirty="0" smtClean="0"/>
              <a:t>? </a:t>
            </a:r>
          </a:p>
          <a:p>
            <a:pPr lvl="1"/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coeficientes</a:t>
            </a:r>
            <a:r>
              <a:rPr lang="en-US" dirty="0" smtClean="0"/>
              <a:t> </a:t>
            </a:r>
            <a:r>
              <a:rPr lang="en-US" dirty="0" err="1" smtClean="0"/>
              <a:t>informam</a:t>
            </a:r>
            <a:r>
              <a:rPr lang="en-US" dirty="0" smtClean="0"/>
              <a:t> a </a:t>
            </a:r>
            <a:r>
              <a:rPr lang="en-US" dirty="0" err="1" smtClean="0"/>
              <a:t>diferença</a:t>
            </a:r>
            <a:r>
              <a:rPr lang="en-US" dirty="0" smtClean="0"/>
              <a:t> do </a:t>
            </a:r>
            <a:r>
              <a:rPr lang="en-US" dirty="0" err="1" smtClean="0"/>
              <a:t>efeito</a:t>
            </a:r>
            <a:r>
              <a:rPr lang="en-US" dirty="0" smtClean="0"/>
              <a:t> entre o valor </a:t>
            </a:r>
            <a:r>
              <a:rPr lang="en-US" dirty="0" err="1" smtClean="0"/>
              <a:t>específico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categoria</a:t>
            </a:r>
            <a:r>
              <a:rPr lang="en-US" dirty="0" smtClean="0"/>
              <a:t> e a </a:t>
            </a:r>
            <a:r>
              <a:rPr lang="en-US" dirty="0" err="1" smtClean="0"/>
              <a:t>média</a:t>
            </a:r>
            <a:r>
              <a:rPr lang="en-US" dirty="0" smtClean="0"/>
              <a:t> de </a:t>
            </a:r>
            <a:r>
              <a:rPr lang="en-US" dirty="0" err="1" smtClean="0"/>
              <a:t>todas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873652"/>
              </p:ext>
            </p:extLst>
          </p:nvPr>
        </p:nvGraphicFramePr>
        <p:xfrm>
          <a:off x="2362200" y="2133600"/>
          <a:ext cx="3124200" cy="1973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5" name="Equation" r:id="rId3" imgW="1587500" imgH="1003300" progId="Equation.3">
                  <p:embed/>
                </p:oleObj>
              </mc:Choice>
              <mc:Fallback>
                <p:oleObj name="Equation" r:id="rId3" imgW="15875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133600"/>
                        <a:ext cx="3124200" cy="19731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8828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Predictores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categóricos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(Cont</a:t>
            </a:r>
            <a:r>
              <a:rPr lang="en-US" altLang="zh-CN" dirty="0">
                <a:ea typeface="Arial Unicode MS" pitchFamily="34" charset="-128"/>
                <a:cs typeface="Arial Unicode MS" pitchFamily="34" charset="-128"/>
              </a:rPr>
              <a:t>)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34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763000" cy="5486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600" dirty="0" smtClean="0">
                <a:ea typeface="Arial Unicode MS" pitchFamily="34" charset="-128"/>
                <a:cs typeface="Arial Unicode MS" pitchFamily="34" charset="-128"/>
              </a:rPr>
              <a:t>Nível = N</a:t>
            </a:r>
            <a:r>
              <a:rPr lang="pt-BR" altLang="zh-CN" sz="2600" baseline="30000" dirty="0" smtClean="0">
                <a:ea typeface="Arial Unicode MS" pitchFamily="34" charset="-128"/>
                <a:cs typeface="Arial Unicode MS" pitchFamily="34" charset="-128"/>
              </a:rPr>
              <a:t>o</a:t>
            </a:r>
            <a:r>
              <a:rPr lang="pt-BR" altLang="zh-CN" sz="2600" dirty="0" smtClean="0">
                <a:ea typeface="Arial Unicode MS" pitchFamily="34" charset="-128"/>
                <a:cs typeface="Arial Unicode MS" pitchFamily="34" charset="-128"/>
              </a:rPr>
              <a:t> de valores que uma variável categórica pode assumir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600" dirty="0" smtClean="0">
                <a:ea typeface="Arial Unicode MS" pitchFamily="34" charset="-128"/>
                <a:cs typeface="Arial Unicode MS" pitchFamily="34" charset="-128"/>
              </a:rPr>
              <a:t>Para representar uma variável categórica com </a:t>
            </a:r>
            <a:r>
              <a:rPr lang="pt-BR" altLang="zh-CN" sz="2600" dirty="0" err="1" smtClean="0"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pt-BR" altLang="zh-CN" sz="2600" dirty="0" smtClean="0">
                <a:ea typeface="Arial Unicode MS" pitchFamily="34" charset="-128"/>
                <a:cs typeface="Arial Unicode MS" pitchFamily="34" charset="-128"/>
              </a:rPr>
              <a:t> níveis, defina k-1 variáveis binárias: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pt-BR" altLang="zh-CN" sz="2600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6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600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600" dirty="0" smtClean="0">
                <a:ea typeface="Arial Unicode MS" pitchFamily="34" charset="-128"/>
                <a:cs typeface="Arial Unicode MS" pitchFamily="34" charset="-128"/>
              </a:rPr>
            </a:br>
            <a:endParaRPr lang="pt-BR" altLang="zh-CN" sz="26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600" i="1" dirty="0" err="1" smtClean="0"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pt-BR" altLang="zh-CN" sz="2600" i="1" baseline="30000" dirty="0" err="1" smtClean="0">
                <a:ea typeface="Arial Unicode MS" pitchFamily="34" charset="-128"/>
                <a:cs typeface="Arial Unicode MS" pitchFamily="34" charset="-128"/>
              </a:rPr>
              <a:t>o</a:t>
            </a:r>
            <a:r>
              <a:rPr lang="pt-BR" altLang="zh-CN" sz="2600" dirty="0" smtClean="0">
                <a:ea typeface="Arial Unicode MS" pitchFamily="34" charset="-128"/>
                <a:cs typeface="Arial Unicode MS" pitchFamily="34" charset="-128"/>
              </a:rPr>
              <a:t> (último) valor é definido por </a:t>
            </a:r>
            <a:r>
              <a:rPr lang="pt-BR" altLang="zh-CN" sz="2600" i="1" dirty="0" smtClean="0"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pt-BR" altLang="zh-CN" sz="2600" i="1" baseline="-25000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pt-BR" altLang="zh-CN" sz="2600" i="1" dirty="0" smtClean="0">
                <a:ea typeface="Arial Unicode MS" pitchFamily="34" charset="-128"/>
                <a:cs typeface="Arial Unicode MS" pitchFamily="34" charset="-128"/>
              </a:rPr>
              <a:t>= x</a:t>
            </a:r>
            <a:r>
              <a:rPr lang="pt-BR" altLang="zh-CN" sz="2600" i="1" baseline="-25000" dirty="0" smtClean="0"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t-BR" altLang="zh-CN" sz="2600" i="1" dirty="0" smtClean="0">
                <a:ea typeface="Arial Unicode MS" pitchFamily="34" charset="-128"/>
                <a:cs typeface="Arial Unicode MS" pitchFamily="34" charset="-128"/>
              </a:rPr>
              <a:t>= </a:t>
            </a:r>
            <a:r>
              <a:rPr lang="pt-BR" altLang="zh-CN" sz="2600" i="1" dirty="0" smtClean="0">
                <a:latin typeface="MT Extra" pitchFamily="18" charset="2"/>
                <a:ea typeface="Arial Unicode MS" pitchFamily="34" charset="-128"/>
                <a:cs typeface="Arial Unicode MS" pitchFamily="34" charset="-128"/>
              </a:rPr>
              <a:t>L </a:t>
            </a:r>
            <a:r>
              <a:rPr lang="pt-BR" altLang="zh-CN" sz="2600" i="1" dirty="0" smtClean="0">
                <a:ea typeface="Arial Unicode MS" pitchFamily="34" charset="-128"/>
                <a:cs typeface="Arial Unicode MS" pitchFamily="34" charset="-128"/>
              </a:rPr>
              <a:t>= x</a:t>
            </a:r>
            <a:r>
              <a:rPr lang="pt-BR" altLang="zh-CN" sz="2600" i="1" baseline="-25000" dirty="0" smtClean="0">
                <a:ea typeface="Arial Unicode MS" pitchFamily="34" charset="-128"/>
                <a:cs typeface="Arial Unicode MS" pitchFamily="34" charset="-128"/>
              </a:rPr>
              <a:t>k-1</a:t>
            </a:r>
            <a:r>
              <a:rPr lang="pt-BR" altLang="zh-CN" sz="2600" i="1" dirty="0" smtClean="0">
                <a:ea typeface="Arial Unicode MS" pitchFamily="34" charset="-128"/>
                <a:cs typeface="Arial Unicode MS" pitchFamily="34" charset="-128"/>
              </a:rPr>
              <a:t>= 0</a:t>
            </a:r>
            <a:r>
              <a:rPr lang="pt-BR" altLang="zh-CN" sz="2600" dirty="0" smtClean="0">
                <a:ea typeface="Arial Unicode MS" pitchFamily="34" charset="-128"/>
                <a:cs typeface="Arial Unicode MS" pitchFamily="34" charset="-128"/>
              </a:rPr>
              <a:t>. 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600" dirty="0" smtClean="0">
                <a:ea typeface="Arial Unicode MS" pitchFamily="34" charset="-128"/>
                <a:cs typeface="Arial Unicode MS" pitchFamily="34" charset="-128"/>
              </a:rPr>
              <a:t>b</a:t>
            </a:r>
            <a:r>
              <a:rPr lang="pt-BR" altLang="zh-CN" sz="2600" baseline="-25000" dirty="0" smtClean="0">
                <a:ea typeface="Arial Unicode MS" pitchFamily="34" charset="-128"/>
                <a:cs typeface="Arial Unicode MS" pitchFamily="34" charset="-128"/>
              </a:rPr>
              <a:t>0</a:t>
            </a:r>
            <a:r>
              <a:rPr lang="pt-BR" altLang="zh-CN" sz="2600" dirty="0" smtClean="0">
                <a:ea typeface="Arial Unicode MS" pitchFamily="34" charset="-128"/>
                <a:cs typeface="Arial Unicode MS" pitchFamily="34" charset="-128"/>
              </a:rPr>
              <a:t> = resposta média para a </a:t>
            </a:r>
            <a:r>
              <a:rPr lang="pt-BR" altLang="zh-CN" sz="2600" i="1" dirty="0" err="1" smtClean="0"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pt-BR" altLang="zh-CN" sz="2600" baseline="30000" dirty="0" err="1" smtClean="0"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pt-BR" altLang="zh-CN" sz="2600" dirty="0" smtClean="0">
                <a:ea typeface="Arial Unicode MS" pitchFamily="34" charset="-128"/>
                <a:cs typeface="Arial Unicode MS" pitchFamily="34" charset="-128"/>
              </a:rPr>
              <a:t> alternativa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600" dirty="0" err="1" smtClean="0">
                <a:ea typeface="Arial Unicode MS" pitchFamily="34" charset="-128"/>
                <a:cs typeface="Arial Unicode MS" pitchFamily="34" charset="-128"/>
              </a:rPr>
              <a:t>b</a:t>
            </a:r>
            <a:r>
              <a:rPr lang="pt-BR" altLang="zh-CN" sz="2600" baseline="-25000" dirty="0" err="1" smtClean="0"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pt-BR" altLang="zh-CN" sz="2600" dirty="0" smtClean="0">
                <a:ea typeface="Arial Unicode MS" pitchFamily="34" charset="-128"/>
                <a:cs typeface="Arial Unicode MS" pitchFamily="34" charset="-128"/>
              </a:rPr>
              <a:t> = diferença do efeito das alternativas </a:t>
            </a:r>
            <a:r>
              <a:rPr lang="pt-BR" altLang="zh-CN" sz="2600" i="1" dirty="0" err="1" smtClean="0"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pt-BR" altLang="zh-CN" sz="2600" dirty="0" smtClean="0">
                <a:ea typeface="Arial Unicode MS" pitchFamily="34" charset="-128"/>
                <a:cs typeface="Arial Unicode MS" pitchFamily="34" charset="-128"/>
              </a:rPr>
              <a:t> e </a:t>
            </a:r>
            <a:r>
              <a:rPr lang="pt-BR" altLang="zh-CN" sz="2600" i="1" dirty="0" err="1" smtClean="0"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pt-BR" altLang="zh-CN" sz="2600" dirty="0" smtClean="0">
                <a:ea typeface="Arial Unicode MS" pitchFamily="34" charset="-128"/>
                <a:cs typeface="Arial Unicode MS" pitchFamily="34" charset="-128"/>
              </a:rPr>
              <a:t> 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600" dirty="0" smtClean="0">
                <a:ea typeface="Arial Unicode MS" pitchFamily="34" charset="-128"/>
                <a:cs typeface="Arial Unicode MS" pitchFamily="34" charset="-128"/>
              </a:rPr>
              <a:t>Se uma das alternativas representa um padrão  com o qual as outras alternativas devem ser comparadas, esta alternativa deve ser codificada como a </a:t>
            </a:r>
            <a:r>
              <a:rPr lang="pt-BR" altLang="zh-CN" sz="2600" dirty="0" err="1" smtClean="0"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pt-BR" altLang="zh-CN" sz="2600" baseline="30000" dirty="0" err="1" smtClean="0">
                <a:ea typeface="Arial Unicode MS" pitchFamily="34" charset="-128"/>
                <a:cs typeface="Arial Unicode MS" pitchFamily="34" charset="-128"/>
              </a:rPr>
              <a:t>a</a:t>
            </a:r>
            <a:endParaRPr lang="pt-BR" altLang="zh-CN" sz="2600" baseline="30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348612" name="Picture 4" descr="D:\perf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743200"/>
            <a:ext cx="3076575" cy="762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Estudo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caso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>
                <a:ea typeface="Arial Unicode MS" pitchFamily="34" charset="-128"/>
                <a:cs typeface="Arial Unicode MS" pitchFamily="34" charset="-128"/>
              </a:rPr>
              <a:t>15.1: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performance de RPC</a:t>
            </a:r>
            <a:endParaRPr lang="en-US" altLang="zh-CN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28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8800"/>
            <a:ext cx="4800600" cy="481012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Performance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da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RPC no </a:t>
            </a:r>
            <a:r>
              <a:rPr lang="en-US" altLang="zh-CN" sz="2800" dirty="0">
                <a:ea typeface="Arial Unicode MS" pitchFamily="34" charset="-128"/>
                <a:cs typeface="Arial Unicode MS" pitchFamily="34" charset="-128"/>
              </a:rPr>
              <a:t>Unix 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e no </a:t>
            </a:r>
            <a:r>
              <a:rPr lang="en-US" altLang="zh-CN" sz="2800" dirty="0">
                <a:ea typeface="Arial Unicode MS" pitchFamily="34" charset="-128"/>
                <a:cs typeface="Arial Unicode MS" pitchFamily="34" charset="-128"/>
              </a:rPr>
              <a:t>Argus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endParaRPr lang="en-US" altLang="zh-CN" sz="2800" dirty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800" dirty="0">
                <a:ea typeface="Arial Unicode MS" pitchFamily="34" charset="-128"/>
                <a:cs typeface="Arial Unicode MS" pitchFamily="34" charset="-128"/>
              </a:rPr>
              <a:t>	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800" dirty="0"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onde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altLang="zh-CN" sz="2800" dirty="0">
                <a:ea typeface="Arial Unicode MS" pitchFamily="34" charset="-128"/>
                <a:cs typeface="Arial Unicode MS" pitchFamily="34" charset="-128"/>
              </a:rPr>
              <a:t>y 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é o tempo de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execução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da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chamada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altLang="zh-CN" sz="2800" dirty="0"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en-US" altLang="zh-CN" sz="2800" baseline="-25000" dirty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altLang="zh-CN" sz="280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é o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tamanho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do dado e</a:t>
            </a:r>
            <a:endParaRPr lang="en-US" altLang="zh-CN" sz="28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286148" name="Picture 4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2971800"/>
            <a:ext cx="3389313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286149" name="Picture 5" descr="C:\Documents and Settings\Video\My Documents\ritun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5334000"/>
            <a:ext cx="3016250" cy="762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286150" name="Picture 6" descr="C:\Documents and Settings\Video\My Documents\ritun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84787" y="1371600"/>
            <a:ext cx="3706813" cy="5029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059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data=c(64, 64, 64, 64, 234, 590, 846, 1060, 1082, 1088, 1088, 1088, 1088, 92, 92, 92, 92, 348, 604, 860, 1074, 1074, 1088, 1088, 1088, 1088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time</a:t>
            </a:r>
            <a:r>
              <a:rPr lang="en-US" dirty="0">
                <a:latin typeface="Courier"/>
                <a:cs typeface="Courier"/>
              </a:rPr>
              <a:t>=c(26.4, 26.4, 26.4, 26.2, 33.8, 41.6, 50, 48.4, 49, 42, 41.8, 41.8, 42, 32.8, 34.2, 32.4, 34.4, 41.4, 51.2, 76, 80.8, 79.8, 58.6, 57.6, 59.8, 57.4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so=c(1,1,1,1,1,1,1,1,1,1,1,1,1,0,0,0,0,0,0,0,0,0,0,0,0,0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lmrd</a:t>
            </a:r>
            <a:r>
              <a:rPr lang="en-US" dirty="0">
                <a:latin typeface="Courier"/>
                <a:cs typeface="Courier"/>
              </a:rPr>
              <a:t>=lm(</a:t>
            </a:r>
            <a:r>
              <a:rPr lang="en-US" dirty="0" err="1">
                <a:latin typeface="Courier"/>
                <a:cs typeface="Courier"/>
              </a:rPr>
              <a:t>time~data+so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1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486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 summary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lmrd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Coefficients: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      Estimate Std. Error t value </a:t>
            </a:r>
            <a:r>
              <a:rPr lang="en-US" dirty="0" err="1">
                <a:latin typeface="Courier"/>
                <a:cs typeface="Courier"/>
              </a:rPr>
              <a:t>Pr</a:t>
            </a:r>
            <a:r>
              <a:rPr lang="en-US" dirty="0">
                <a:latin typeface="Courier"/>
                <a:cs typeface="Courier"/>
              </a:rPr>
              <a:t>(&gt;|t|)   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(Intercept)  </a:t>
            </a:r>
            <a:r>
              <a:rPr lang="en-US" b="1" dirty="0">
                <a:latin typeface="Courier"/>
                <a:cs typeface="Courier"/>
              </a:rPr>
              <a:t>36.739006</a:t>
            </a:r>
            <a:r>
              <a:rPr lang="en-US" dirty="0">
                <a:latin typeface="Courier"/>
                <a:cs typeface="Courier"/>
              </a:rPr>
              <a:t>   3.250535  11.302 7.23e-11</a:t>
            </a:r>
            <a:r>
              <a:rPr lang="en-US" b="1" dirty="0">
                <a:latin typeface="Courier"/>
                <a:cs typeface="Courier"/>
              </a:rPr>
              <a:t> ***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data          </a:t>
            </a:r>
            <a:r>
              <a:rPr lang="en-US" b="1" dirty="0">
                <a:latin typeface="Courier"/>
                <a:cs typeface="Courier"/>
              </a:rPr>
              <a:t>0.025207</a:t>
            </a:r>
            <a:r>
              <a:rPr lang="en-US" dirty="0">
                <a:latin typeface="Courier"/>
                <a:cs typeface="Courier"/>
              </a:rPr>
              <a:t>   0.003532   7.137 2.87e-07 </a:t>
            </a:r>
            <a:r>
              <a:rPr lang="en-US" b="1" dirty="0">
                <a:latin typeface="Courier"/>
                <a:cs typeface="Courier"/>
              </a:rPr>
              <a:t>***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so          </a:t>
            </a:r>
            <a:r>
              <a:rPr lang="en-US" b="1" dirty="0">
                <a:latin typeface="Courier"/>
                <a:cs typeface="Courier"/>
              </a:rPr>
              <a:t>-14.926638   </a:t>
            </a:r>
            <a:r>
              <a:rPr lang="en-US" dirty="0">
                <a:latin typeface="Courier"/>
                <a:cs typeface="Courier"/>
              </a:rPr>
              <a:t>3.164692  -4.717 9.43e-05 </a:t>
            </a:r>
            <a:r>
              <a:rPr lang="en-US" b="1" dirty="0">
                <a:latin typeface="Courier"/>
                <a:cs typeface="Courier"/>
              </a:rPr>
              <a:t>***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---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Signif</a:t>
            </a:r>
            <a:r>
              <a:rPr lang="en-US" dirty="0">
                <a:latin typeface="Courier"/>
                <a:cs typeface="Courier"/>
              </a:rPr>
              <a:t>. codes:  0 ‘***’ 0.001 ‘**’ 0.01 ‘*’ 0.05 ‘.’ 0.1 ‘ ’ 1 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Residual standard error: 8.066 on 23 degrees of freedom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Multiple R-squared: </a:t>
            </a:r>
            <a:r>
              <a:rPr lang="en-US" b="1" dirty="0">
                <a:latin typeface="Courier"/>
                <a:cs typeface="Courier"/>
              </a:rPr>
              <a:t>0.7646</a:t>
            </a:r>
            <a:r>
              <a:rPr lang="en-US" dirty="0">
                <a:latin typeface="Courier"/>
                <a:cs typeface="Courier"/>
              </a:rPr>
              <a:t>,	Adjusted R-squared: 0.7442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F-statistic: 37.36 on 2 and 23 DF,  </a:t>
            </a:r>
            <a:r>
              <a:rPr lang="en-US" b="1" dirty="0">
                <a:latin typeface="Courier"/>
                <a:cs typeface="Courier"/>
              </a:rPr>
              <a:t>p-value: 5.955e-08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7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Intervalos</a:t>
            </a:r>
            <a:r>
              <a:rPr lang="en-US" dirty="0" smtClean="0"/>
              <a:t> de </a:t>
            </a:r>
            <a:r>
              <a:rPr lang="en-US" dirty="0" err="1" smtClean="0"/>
              <a:t>confiança</a:t>
            </a:r>
            <a:r>
              <a:rPr lang="en-US" dirty="0" smtClean="0"/>
              <a:t> – </a:t>
            </a:r>
            <a:r>
              <a:rPr lang="en-US" dirty="0" err="1" smtClean="0"/>
              <a:t>Exemplo</a:t>
            </a:r>
            <a:r>
              <a:rPr lang="en-US" dirty="0" smtClean="0"/>
              <a:t> com </a:t>
            </a:r>
            <a:r>
              <a:rPr lang="en-US" dirty="0" err="1" smtClean="0"/>
              <a:t>regressão</a:t>
            </a:r>
            <a:r>
              <a:rPr lang="en-US" dirty="0" smtClean="0"/>
              <a:t> linear simples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3046" y="1600201"/>
            <a:ext cx="794824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 </a:t>
            </a:r>
            <a:r>
              <a:rPr lang="en-US" dirty="0" err="1">
                <a:latin typeface="Courier"/>
                <a:cs typeface="Courier"/>
              </a:rPr>
              <a:t>confint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r.unix,</a:t>
            </a:r>
            <a:r>
              <a:rPr lang="en-US" dirty="0" err="1">
                <a:latin typeface="Courier"/>
                <a:cs typeface="Courier"/>
              </a:rPr>
              <a:t>level</a:t>
            </a:r>
            <a:r>
              <a:rPr lang="en-US" dirty="0">
                <a:latin typeface="Courier"/>
                <a:cs typeface="Courier"/>
              </a:rPr>
              <a:t>=.9)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           5 %        95 %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(Intercept)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23.2970203 30.49860554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unix.data</a:t>
            </a:r>
            <a:r>
              <a:rPr lang="en-US" dirty="0">
                <a:latin typeface="Courier"/>
                <a:cs typeface="Courier"/>
              </a:rPr>
              <a:t>    0.0128112  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0.02189864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 </a:t>
            </a:r>
            <a:r>
              <a:rPr lang="en-US" dirty="0" err="1">
                <a:latin typeface="Courier"/>
                <a:cs typeface="Courier"/>
              </a:rPr>
              <a:t>confint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r.argus,</a:t>
            </a:r>
            <a:r>
              <a:rPr lang="en-US" dirty="0" err="1">
                <a:latin typeface="Courier"/>
                <a:cs typeface="Courier"/>
              </a:rPr>
              <a:t>level</a:t>
            </a:r>
            <a:r>
              <a:rPr lang="en-US" dirty="0">
                <a:latin typeface="Courier"/>
                <a:cs typeface="Courier"/>
              </a:rPr>
              <a:t>=.9)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            5 %        95 %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(Intercept)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22.60814061 39.52731836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argus.data</a:t>
            </a:r>
            <a:r>
              <a:rPr lang="en-US" dirty="0">
                <a:latin typeface="Courier"/>
                <a:cs typeface="Courier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0.02311402</a:t>
            </a:r>
            <a:r>
              <a:rPr lang="en-US" dirty="0">
                <a:latin typeface="Courier"/>
                <a:cs typeface="Courier"/>
              </a:rPr>
              <a:t>  0.04428679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79D9-0D65-4F5F-90C9-522D95E3D06F}" type="slidenum">
              <a:rPr lang="pt-BR" smtClean="0"/>
              <a:pPr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160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Intervalos</a:t>
            </a:r>
            <a:r>
              <a:rPr lang="en-US" dirty="0" smtClean="0"/>
              <a:t> de </a:t>
            </a:r>
            <a:r>
              <a:rPr lang="en-US" dirty="0" err="1" smtClean="0"/>
              <a:t>confiança</a:t>
            </a:r>
            <a:r>
              <a:rPr lang="en-US" dirty="0" smtClean="0"/>
              <a:t> – </a:t>
            </a:r>
            <a:r>
              <a:rPr lang="en-US" dirty="0" err="1" smtClean="0"/>
              <a:t>Exemplo</a:t>
            </a:r>
            <a:r>
              <a:rPr lang="en-US" dirty="0" smtClean="0"/>
              <a:t> com </a:t>
            </a:r>
            <a:r>
              <a:rPr lang="en-US" dirty="0" err="1" smtClean="0"/>
              <a:t>regressão</a:t>
            </a:r>
            <a:r>
              <a:rPr lang="en-US" dirty="0" smtClean="0"/>
              <a:t> linear </a:t>
            </a:r>
            <a:r>
              <a:rPr lang="en-US" dirty="0" err="1" smtClean="0"/>
              <a:t>múltipla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&gt; </a:t>
            </a:r>
            <a:r>
              <a:rPr lang="en-US" sz="2800" dirty="0" err="1">
                <a:latin typeface="Courier"/>
                <a:cs typeface="Courier"/>
              </a:rPr>
              <a:t>confint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lmrd</a:t>
            </a:r>
            <a:r>
              <a:rPr lang="en-US" sz="2800" dirty="0">
                <a:latin typeface="Courier"/>
                <a:cs typeface="Courier"/>
              </a:rPr>
              <a:t>, level=.9)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                     5 %        95 %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(Intercept)  31.16800683 42.31000528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data          </a:t>
            </a:r>
            <a:r>
              <a:rPr lang="en-US" sz="2800" b="1" dirty="0">
                <a:solidFill>
                  <a:srgbClr val="008000"/>
                </a:solidFill>
                <a:latin typeface="Courier"/>
                <a:cs typeface="Courier"/>
              </a:rPr>
              <a:t>0.01915354  0.03125957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so          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-20.35051368 -9.50276247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03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Estudo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caso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>
                <a:ea typeface="Arial Unicode MS" pitchFamily="34" charset="-128"/>
                <a:cs typeface="Arial Unicode MS" pitchFamily="34" charset="-128"/>
              </a:rPr>
              <a:t>15.1 (Cont)</a:t>
            </a:r>
          </a:p>
        </p:txBody>
      </p:sp>
      <p:sp>
        <p:nvSpPr>
          <p:cNvPr id="13506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581400"/>
            <a:ext cx="8763000" cy="262096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pt-BR" altLang="zh-CN" sz="2600" dirty="0" smtClean="0">
                <a:ea typeface="Arial Unicode MS" pitchFamily="34" charset="-128"/>
                <a:cs typeface="Arial Unicode MS" pitchFamily="34" charset="-128"/>
              </a:rPr>
              <a:t>Os três parâmetros são significantes. A regressão explica 76.5% da variação de y</a:t>
            </a:r>
          </a:p>
          <a:p>
            <a:pPr>
              <a:spcBef>
                <a:spcPts val="600"/>
              </a:spcBef>
            </a:pPr>
            <a:r>
              <a:rPr lang="pt-BR" altLang="zh-CN" sz="2600" dirty="0" smtClean="0">
                <a:ea typeface="Arial Unicode MS" pitchFamily="34" charset="-128"/>
                <a:cs typeface="Arial Unicode MS" pitchFamily="34" charset="-128"/>
              </a:rPr>
              <a:t>O custo de processamento por byte (tempo) para ambos os sistemas é 0,025 </a:t>
            </a:r>
            <a:r>
              <a:rPr lang="pt-BR" altLang="zh-CN" sz="2600" dirty="0" err="1" smtClean="0">
                <a:ea typeface="Arial Unicode MS" pitchFamily="34" charset="-128"/>
                <a:cs typeface="Arial Unicode MS" pitchFamily="34" charset="-128"/>
              </a:rPr>
              <a:t>ms</a:t>
            </a:r>
            <a:r>
              <a:rPr lang="pt-BR" altLang="zh-CN" sz="2600" dirty="0" smtClean="0"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pt-BR" altLang="zh-CN" sz="2600" dirty="0" smtClean="0">
                <a:ea typeface="Arial Unicode MS" pitchFamily="34" charset="-128"/>
                <a:cs typeface="Arial Unicode MS" pitchFamily="34" charset="-128"/>
              </a:rPr>
              <a:t>O custo de setup é 36,73 </a:t>
            </a:r>
            <a:r>
              <a:rPr lang="pt-BR" altLang="zh-CN" sz="2600" dirty="0" err="1" smtClean="0">
                <a:ea typeface="Arial Unicode MS" pitchFamily="34" charset="-128"/>
                <a:cs typeface="Arial Unicode MS" pitchFamily="34" charset="-128"/>
              </a:rPr>
              <a:t>ms</a:t>
            </a:r>
            <a:r>
              <a:rPr lang="pt-BR" altLang="zh-CN" sz="2600" dirty="0" smtClean="0">
                <a:ea typeface="Arial Unicode MS" pitchFamily="34" charset="-128"/>
                <a:cs typeface="Arial Unicode MS" pitchFamily="34" charset="-128"/>
              </a:rPr>
              <a:t> no ARGUS, que é 14,927 </a:t>
            </a:r>
            <a:r>
              <a:rPr lang="pt-BR" altLang="zh-CN" sz="2600" dirty="0" err="1" smtClean="0">
                <a:ea typeface="Arial Unicode MS" pitchFamily="34" charset="-128"/>
                <a:cs typeface="Arial Unicode MS" pitchFamily="34" charset="-128"/>
              </a:rPr>
              <a:t>ms</a:t>
            </a:r>
            <a:r>
              <a:rPr lang="pt-BR" altLang="zh-CN" sz="2600" dirty="0" smtClean="0">
                <a:ea typeface="Arial Unicode MS" pitchFamily="34" charset="-128"/>
                <a:cs typeface="Arial Unicode MS" pitchFamily="34" charset="-128"/>
              </a:rPr>
              <a:t> maior que o custo no UNIX  </a:t>
            </a:r>
            <a:endParaRPr lang="pt-BR" altLang="zh-CN" sz="26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1350660" name="Picture 4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990600"/>
            <a:ext cx="7516135" cy="2209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Modelo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regressão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linear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múltipla</a:t>
            </a:r>
            <a:endParaRPr lang="en-US" altLang="zh-CN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38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915400" cy="2362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Dada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uma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amostra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com n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observações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com k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preditores</a:t>
            </a:r>
            <a:endParaRPr lang="en-US" altLang="zh-CN" sz="2800" dirty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600"/>
              </a:spcBef>
            </a:pPr>
            <a:endParaRPr lang="en-US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600"/>
              </a:spcBef>
            </a:pPr>
            <a:endParaRPr lang="en-US" altLang="zh-CN" sz="44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600"/>
              </a:spcBef>
            </a:pP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O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modelo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consiste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das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seguintes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n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equações</a:t>
            </a:r>
            <a:endParaRPr lang="en-US" altLang="zh-CN" sz="28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/>
        </p:nvGraphicFramePr>
        <p:xfrm>
          <a:off x="668338" y="3857625"/>
          <a:ext cx="6289675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0" name="Equation" r:id="rId4" imgW="2806560" imgH="1079280" progId="Equation.3">
                  <p:embed/>
                </p:oleObj>
              </mc:Choice>
              <mc:Fallback>
                <p:oleObj name="Equation" r:id="rId4" imgW="2806560" imgH="10792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3857625"/>
                        <a:ext cx="6289675" cy="24193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/>
        </p:nvGraphicFramePr>
        <p:xfrm>
          <a:off x="76200" y="2133600"/>
          <a:ext cx="8991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1" name="Equation" r:id="rId6" imgW="4356000" imgH="241200" progId="Equation.3">
                  <p:embed/>
                </p:oleObj>
              </mc:Choice>
              <mc:Fallback>
                <p:oleObj name="Equation" r:id="rId6" imgW="43560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133600"/>
                        <a:ext cx="8991600" cy="5334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Conclusões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diferentes</a:t>
            </a:r>
            <a:endParaRPr lang="en-US" altLang="zh-CN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892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9154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No estudo de caso 14.1 concluímos que não havia diferença significativa nos tempos de setup, mas o custo por byte era diferente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No estudo de caso 15.1 concluímos o inverso!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Que conclusão está correta?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pt-BR" altLang="zh-CN" sz="2200" dirty="0" smtClean="0">
                <a:ea typeface="Arial Unicode MS" pitchFamily="34" charset="-128"/>
                <a:cs typeface="Arial Unicode MS" pitchFamily="34" charset="-128"/>
              </a:rPr>
              <a:t>Precisamos de conhecimento sobre o domínio do problema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pt-BR" altLang="zh-CN" sz="2200" dirty="0" smtClean="0">
                <a:ea typeface="Arial Unicode MS" pitchFamily="34" charset="-128"/>
                <a:cs typeface="Arial Unicode MS" pitchFamily="34" charset="-128"/>
              </a:rPr>
              <a:t>Usar técnicas estatísticas sem entender o sistema pode levar a conclusões erradas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O estudo de caso 14.1 baseou-se  na suposição de que tanto o tempo de setup quanto o processamento dos bytes nos dois </a:t>
            </a:r>
            <a:r>
              <a:rPr lang="pt-BR" altLang="zh-CN" sz="2400" dirty="0" err="1" smtClean="0">
                <a:ea typeface="Arial Unicode MS" pitchFamily="34" charset="-128"/>
                <a:cs typeface="Arial Unicode MS" pitchFamily="34" charset="-128"/>
              </a:rPr>
              <a:t>SOs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eram diferentes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Os dados mostraram que o tempo de setup não era significativamente diferente para UNIX e ARGUS</a:t>
            </a:r>
            <a:endParaRPr lang="pt-BR" altLang="zh-CN" sz="24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Conclusões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diferentes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(Cont</a:t>
            </a:r>
            <a:r>
              <a:rPr lang="en-US" altLang="zh-CN" dirty="0">
                <a:ea typeface="Arial Unicode MS" pitchFamily="34" charset="-128"/>
                <a:cs typeface="Arial Unicode MS" pitchFamily="34" charset="-128"/>
              </a:rPr>
              <a:t>)</a:t>
            </a:r>
          </a:p>
        </p:txBody>
      </p:sp>
      <p:sp>
        <p:nvSpPr>
          <p:cNvPr id="1352707" name="Rectangle 1027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991600" cy="5257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No estudo de caso 15.1 assume-se que o SO não influencia no processamento por byte  </a:t>
            </a:r>
          </a:p>
          <a:p>
            <a:pPr lvl="1">
              <a:spcBef>
                <a:spcPts val="600"/>
              </a:spcBef>
            </a:pPr>
            <a:r>
              <a:rPr lang="pt-BR" altLang="zh-CN" sz="2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Isto só é verdade se o processamento por byte for idêntico nos dois sistemas e não envolver o SO</a:t>
            </a:r>
          </a:p>
          <a:p>
            <a:pPr>
              <a:spcBef>
                <a:spcPts val="600"/>
              </a:spcBef>
            </a:pPr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600"/>
              </a:spcBef>
            </a:pP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Se essas suposições forem verdadeiras, este modelo de regressão é mais realista para estimar valores do mundo real</a:t>
            </a:r>
          </a:p>
          <a:p>
            <a:pPr>
              <a:spcBef>
                <a:spcPts val="600"/>
              </a:spcBef>
            </a:pP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Caso contrário, se o processamento dos dados segue codificação diferente nos dois sistemas, o modelo do estudo de caso 14.1 seria mais realístico</a:t>
            </a:r>
            <a:endParaRPr lang="pt-BR" altLang="zh-CN" sz="28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Seleção</a:t>
            </a:r>
            <a:r>
              <a:rPr lang="en-US" dirty="0" smtClean="0"/>
              <a:t> das </a:t>
            </a:r>
            <a:r>
              <a:rPr lang="en-US" dirty="0" err="1" smtClean="0"/>
              <a:t>variáveis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Teoria</a:t>
            </a:r>
            <a:r>
              <a:rPr lang="en-US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forte: use o </a:t>
            </a:r>
            <a:r>
              <a:rPr lang="en-US" dirty="0" err="1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seu</a:t>
            </a:r>
            <a:r>
              <a:rPr lang="en-US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conhecimento</a:t>
            </a:r>
            <a:r>
              <a:rPr lang="en-US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sobre</a:t>
            </a:r>
            <a:r>
              <a:rPr lang="en-US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o </a:t>
            </a:r>
            <a:r>
              <a:rPr lang="en-US" dirty="0" err="1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que</a:t>
            </a:r>
            <a:r>
              <a:rPr lang="en-US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está</a:t>
            </a:r>
            <a:r>
              <a:rPr lang="en-US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sendo</a:t>
            </a:r>
            <a:r>
              <a:rPr lang="en-US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estudado</a:t>
            </a:r>
            <a:endParaRPr lang="en-US" dirty="0" smtClean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endParaRPr lang="en-US" dirty="0" smtClean="0"/>
          </a:p>
          <a:p>
            <a:r>
              <a:rPr lang="en-US" dirty="0" err="1" smtClean="0"/>
              <a:t>Erro</a:t>
            </a:r>
            <a:r>
              <a:rPr lang="en-US" dirty="0" smtClean="0"/>
              <a:t> de </a:t>
            </a:r>
            <a:r>
              <a:rPr lang="en-US" dirty="0" err="1" smtClean="0"/>
              <a:t>medição</a:t>
            </a:r>
            <a:r>
              <a:rPr lang="en-US" dirty="0" smtClean="0"/>
              <a:t>: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confia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amostra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gerar</a:t>
            </a:r>
            <a:r>
              <a:rPr lang="en-US" dirty="0" smtClean="0"/>
              <a:t> o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regressão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err="1" smtClean="0"/>
              <a:t>Erro</a:t>
            </a:r>
            <a:r>
              <a:rPr lang="en-US" dirty="0" smtClean="0"/>
              <a:t> de </a:t>
            </a:r>
            <a:r>
              <a:rPr lang="en-US" dirty="0" err="1" smtClean="0"/>
              <a:t>especificação</a:t>
            </a:r>
            <a:r>
              <a:rPr lang="en-US" dirty="0" smtClean="0"/>
              <a:t>: </a:t>
            </a:r>
            <a:r>
              <a:rPr lang="en-US" dirty="0" err="1" smtClean="0"/>
              <a:t>incluir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irrelevantes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omitir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relevantes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9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Regressão</a:t>
            </a:r>
            <a:r>
              <a:rPr lang="en-US" dirty="0" smtClean="0"/>
              <a:t> curvilinear</a:t>
            </a:r>
            <a:endParaRPr lang="en-US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Regressão</a:t>
            </a:r>
            <a:r>
              <a:rPr lang="en-US" dirty="0" smtClean="0"/>
              <a:t> curvilinear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1816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E se a </a:t>
            </a:r>
            <a:r>
              <a:rPr lang="en-US" dirty="0" err="1" smtClean="0"/>
              <a:t>relação</a:t>
            </a:r>
            <a:r>
              <a:rPr lang="en-US" dirty="0" smtClean="0"/>
              <a:t> entre a </a:t>
            </a:r>
            <a:r>
              <a:rPr lang="en-US" dirty="0" err="1" smtClean="0"/>
              <a:t>variável</a:t>
            </a:r>
            <a:r>
              <a:rPr lang="en-US" dirty="0" smtClean="0"/>
              <a:t> de </a:t>
            </a:r>
            <a:r>
              <a:rPr lang="en-US" dirty="0" err="1" smtClean="0"/>
              <a:t>resposta</a:t>
            </a:r>
            <a:r>
              <a:rPr lang="en-US" dirty="0" smtClean="0"/>
              <a:t> 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preditores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for linear?</a:t>
            </a:r>
          </a:p>
          <a:p>
            <a:pPr lvl="1">
              <a:spcBef>
                <a:spcPts val="600"/>
              </a:spcBef>
            </a:pPr>
            <a:r>
              <a:rPr lang="en-US" dirty="0" err="1" smtClean="0"/>
              <a:t>Lembram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é o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passo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descobrir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?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Se a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for linear mas </a:t>
            </a:r>
            <a:r>
              <a:rPr lang="en-US" dirty="0" err="1" smtClean="0"/>
              <a:t>pode</a:t>
            </a:r>
            <a:r>
              <a:rPr lang="en-US" dirty="0" smtClean="0"/>
              <a:t> ser </a:t>
            </a:r>
            <a:r>
              <a:rPr lang="en-US" dirty="0" err="1" smtClean="0"/>
              <a:t>convertida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forma de </a:t>
            </a:r>
            <a:r>
              <a:rPr lang="en-US" dirty="0" err="1" smtClean="0"/>
              <a:t>relacionamento</a:t>
            </a:r>
            <a:r>
              <a:rPr lang="en-US" dirty="0" smtClean="0"/>
              <a:t> linear </a:t>
            </a:r>
            <a:r>
              <a:rPr lang="en-US" dirty="0" smtClean="0">
                <a:sym typeface="Symbol"/>
              </a:rPr>
              <a:t> </a:t>
            </a:r>
            <a:r>
              <a:rPr lang="en-US" dirty="0" err="1" smtClean="0">
                <a:sym typeface="Symbol"/>
              </a:rPr>
              <a:t>usamos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regressão</a:t>
            </a:r>
            <a:r>
              <a:rPr lang="en-US" dirty="0" smtClean="0">
                <a:sym typeface="Symbol"/>
              </a:rPr>
              <a:t> curvilinear</a:t>
            </a:r>
          </a:p>
          <a:p>
            <a:pPr>
              <a:spcBef>
                <a:spcPts val="600"/>
              </a:spcBef>
            </a:pPr>
            <a:r>
              <a:rPr lang="en-US" dirty="0" err="1" smtClean="0"/>
              <a:t>Exemplo</a:t>
            </a:r>
            <a:r>
              <a:rPr lang="en-US" dirty="0" smtClean="0"/>
              <a:t>: </a:t>
            </a:r>
            <a:r>
              <a:rPr lang="en-US" i="1" dirty="0" smtClean="0"/>
              <a:t>y = </a:t>
            </a:r>
            <a:r>
              <a:rPr lang="en-US" i="1" dirty="0" err="1" smtClean="0"/>
              <a:t>bx</a:t>
            </a:r>
            <a:r>
              <a:rPr lang="en-US" i="1" baseline="30000" dirty="0" err="1" smtClean="0"/>
              <a:t>a</a:t>
            </a:r>
            <a:endParaRPr lang="en-US" i="1" baseline="30000" dirty="0" smtClean="0"/>
          </a:p>
          <a:p>
            <a:pPr lvl="1">
              <a:spcBef>
                <a:spcPts val="600"/>
              </a:spcBef>
            </a:pPr>
            <a:r>
              <a:rPr lang="en-US" dirty="0" smtClean="0"/>
              <a:t>Se </a:t>
            </a:r>
            <a:r>
              <a:rPr lang="en-US" dirty="0" err="1" smtClean="0"/>
              <a:t>aplicarmos</a:t>
            </a:r>
            <a:r>
              <a:rPr lang="en-US" dirty="0" smtClean="0"/>
              <a:t> </a:t>
            </a:r>
            <a:r>
              <a:rPr lang="en-US" dirty="0" err="1" smtClean="0"/>
              <a:t>logaritmos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ambos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lados</a:t>
            </a:r>
            <a:r>
              <a:rPr lang="en-US" dirty="0" smtClean="0"/>
              <a:t> </a:t>
            </a:r>
            <a:r>
              <a:rPr lang="en-US" dirty="0" err="1" smtClean="0"/>
              <a:t>passamos</a:t>
            </a:r>
            <a:r>
              <a:rPr lang="en-US" dirty="0" smtClean="0"/>
              <a:t> a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relação</a:t>
            </a:r>
            <a:r>
              <a:rPr lang="en-US" dirty="0" smtClean="0"/>
              <a:t> linear: </a:t>
            </a:r>
            <a:r>
              <a:rPr lang="en-US" dirty="0" err="1" smtClean="0"/>
              <a:t>ln</a:t>
            </a:r>
            <a:r>
              <a:rPr lang="en-US" dirty="0" smtClean="0"/>
              <a:t> </a:t>
            </a:r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dirty="0" err="1" smtClean="0"/>
              <a:t>ln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+ </a:t>
            </a:r>
            <a:r>
              <a:rPr lang="en-US" i="1" dirty="0" smtClean="0"/>
              <a:t>a </a:t>
            </a:r>
            <a:r>
              <a:rPr lang="en-US" dirty="0" err="1" smtClean="0"/>
              <a:t>ln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</a:p>
          <a:p>
            <a:pPr lvl="1">
              <a:spcBef>
                <a:spcPts val="600"/>
              </a:spcBef>
            </a:pP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ln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i="1" dirty="0" smtClean="0"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e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ln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i="1" dirty="0" smtClean="0">
                <a:ea typeface="Arial Unicode MS" pitchFamily="34" charset="-128"/>
                <a:cs typeface="Arial Unicode MS" pitchFamily="34" charset="-128"/>
              </a:rPr>
              <a:t>y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estão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linearmente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relacionados</a:t>
            </a:r>
            <a:endParaRPr lang="en-US" altLang="zh-CN" dirty="0" smtClean="0">
              <a:ea typeface="Arial Unicode MS" pitchFamily="34" charset="-128"/>
              <a:cs typeface="Arial Unicode MS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Os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valores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ln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i="1" dirty="0" smtClean="0">
                <a:ea typeface="Arial Unicode MS" pitchFamily="34" charset="-128"/>
                <a:cs typeface="Arial Unicode MS" pitchFamily="34" charset="-128"/>
              </a:rPr>
              <a:t>b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e </a:t>
            </a:r>
            <a:r>
              <a:rPr lang="en-US" altLang="zh-CN" i="1" dirty="0" smtClean="0"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podem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ser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encontrados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através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uma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regressão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linear de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ln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i="1" dirty="0" smtClean="0">
                <a:ea typeface="Arial Unicode MS" pitchFamily="34" charset="-128"/>
                <a:cs typeface="Arial Unicode MS" pitchFamily="34" charset="-128"/>
              </a:rPr>
              <a:t>y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em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ln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i="1" dirty="0" smtClean="0">
                <a:ea typeface="Arial Unicode MS" pitchFamily="34" charset="-128"/>
                <a:cs typeface="Arial Unicode MS" pitchFamily="34" charset="-128"/>
              </a:rPr>
              <a:t>x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Regressão</a:t>
            </a:r>
            <a:r>
              <a:rPr lang="en-US" dirty="0" smtClean="0"/>
              <a:t> curvilinear (Cont)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65</a:t>
            </a:fld>
            <a:endParaRPr lang="en-US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08360971"/>
              </p:ext>
            </p:extLst>
          </p:nvPr>
        </p:nvGraphicFramePr>
        <p:xfrm>
          <a:off x="533400" y="1524000"/>
          <a:ext cx="8001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993"/>
                <a:gridCol w="4063007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Não</a:t>
                      </a:r>
                      <a:r>
                        <a:rPr lang="en-US" sz="2400" dirty="0" smtClean="0"/>
                        <a:t> linear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Linear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r>
                        <a:rPr lang="en-US" sz="2400" baseline="0" dirty="0" smtClean="0"/>
                        <a:t> = a + b/x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 = a + b(1/x)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 = 1/(a + </a:t>
                      </a:r>
                      <a:r>
                        <a:rPr lang="en-US" sz="2400" dirty="0" err="1" smtClean="0"/>
                        <a:t>bx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(1/y) = a + </a:t>
                      </a:r>
                      <a:r>
                        <a:rPr lang="en-US" sz="2400" dirty="0" err="1" smtClean="0"/>
                        <a:t>bx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 = x/(a + </a:t>
                      </a:r>
                      <a:r>
                        <a:rPr lang="en-US" sz="2400" dirty="0" err="1" smtClean="0"/>
                        <a:t>bx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(x/y) = a</a:t>
                      </a:r>
                      <a:r>
                        <a:rPr lang="en-US" sz="2400" baseline="0" dirty="0" smtClean="0"/>
                        <a:t> + </a:t>
                      </a:r>
                      <a:r>
                        <a:rPr lang="en-US" sz="2400" baseline="0" dirty="0" err="1" smtClean="0"/>
                        <a:t>bx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 = </a:t>
                      </a:r>
                      <a:r>
                        <a:rPr lang="en-US" sz="2400" dirty="0" err="1" smtClean="0"/>
                        <a:t>ab</a:t>
                      </a:r>
                      <a:r>
                        <a:rPr lang="en-US" sz="2400" baseline="30000" dirty="0" err="1" smtClean="0"/>
                        <a:t>x</a:t>
                      </a:r>
                      <a:endParaRPr lang="en-US" sz="2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ln</a:t>
                      </a:r>
                      <a:r>
                        <a:rPr lang="en-US" sz="2400" dirty="0" smtClean="0"/>
                        <a:t> y</a:t>
                      </a:r>
                      <a:r>
                        <a:rPr lang="en-US" sz="2400" baseline="0" dirty="0" smtClean="0"/>
                        <a:t> = </a:t>
                      </a:r>
                      <a:r>
                        <a:rPr lang="en-US" sz="2400" baseline="0" dirty="0" err="1" smtClean="0"/>
                        <a:t>ln</a:t>
                      </a:r>
                      <a:r>
                        <a:rPr lang="en-US" sz="2400" baseline="0" dirty="0" smtClean="0"/>
                        <a:t> a + (</a:t>
                      </a:r>
                      <a:r>
                        <a:rPr lang="en-US" sz="2400" baseline="0" dirty="0" err="1" smtClean="0"/>
                        <a:t>ln</a:t>
                      </a:r>
                      <a:r>
                        <a:rPr lang="en-US" sz="2400" baseline="0" dirty="0" smtClean="0"/>
                        <a:t> b)x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 = a + </a:t>
                      </a:r>
                      <a:r>
                        <a:rPr lang="en-US" sz="2400" dirty="0" err="1" smtClean="0"/>
                        <a:t>bx</a:t>
                      </a:r>
                      <a:r>
                        <a:rPr lang="en-US" sz="2400" baseline="30000" dirty="0" err="1" smtClean="0"/>
                        <a:t>n</a:t>
                      </a:r>
                      <a:endParaRPr lang="en-US" sz="2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 = a + b(</a:t>
                      </a:r>
                      <a:r>
                        <a:rPr lang="en-US" sz="2400" dirty="0" err="1" smtClean="0"/>
                        <a:t>x</a:t>
                      </a:r>
                      <a:r>
                        <a:rPr lang="en-US" sz="2400" baseline="30000" dirty="0" err="1" smtClean="0"/>
                        <a:t>n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905000" y="4343400"/>
            <a:ext cx="70866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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304800" y="4419600"/>
            <a:ext cx="8686800" cy="190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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 um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preditor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aparecer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mais</a:t>
            </a:r>
            <a:r>
              <a:rPr lang="en-US" sz="2400" dirty="0" smtClean="0"/>
              <a:t> de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variável</a:t>
            </a:r>
            <a:r>
              <a:rPr lang="en-US" sz="2400" dirty="0" smtClean="0"/>
              <a:t> </a:t>
            </a:r>
            <a:r>
              <a:rPr lang="en-US" sz="2400" dirty="0" err="1" smtClean="0"/>
              <a:t>preditora</a:t>
            </a:r>
            <a:r>
              <a:rPr lang="en-US" sz="2400" dirty="0" smtClean="0"/>
              <a:t> </a:t>
            </a:r>
            <a:r>
              <a:rPr lang="en-US" sz="2400" dirty="0" err="1" smtClean="0"/>
              <a:t>transformada</a:t>
            </a:r>
            <a:r>
              <a:rPr lang="en-US" sz="2400" dirty="0" smtClean="0"/>
              <a:t> , é </a:t>
            </a:r>
            <a:r>
              <a:rPr lang="en-US" sz="2400" dirty="0" err="1" smtClean="0"/>
              <a:t>possível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as </a:t>
            </a:r>
            <a:r>
              <a:rPr lang="en-US" sz="2400" dirty="0" err="1" smtClean="0"/>
              <a:t>variáveis</a:t>
            </a:r>
            <a:r>
              <a:rPr lang="en-US" sz="2400" dirty="0" smtClean="0"/>
              <a:t> </a:t>
            </a:r>
            <a:r>
              <a:rPr lang="en-US" sz="2400" dirty="0" err="1" smtClean="0"/>
              <a:t>preditoras</a:t>
            </a:r>
            <a:r>
              <a:rPr lang="en-US" sz="2400" dirty="0" smtClean="0"/>
              <a:t> </a:t>
            </a:r>
            <a:r>
              <a:rPr lang="en-US" sz="2400" dirty="0" err="1" smtClean="0"/>
              <a:t>sejam</a:t>
            </a:r>
            <a:r>
              <a:rPr lang="en-US" sz="2400" dirty="0" smtClean="0"/>
              <a:t> </a:t>
            </a:r>
            <a:r>
              <a:rPr lang="en-US" sz="2400" dirty="0" err="1" smtClean="0"/>
              <a:t>correlacionadas</a:t>
            </a:r>
            <a:endParaRPr lang="en-US" sz="2400" dirty="0" smtClean="0"/>
          </a:p>
          <a:p>
            <a:pPr marL="914400" lvl="1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"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Tente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vários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subconjuntos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preditores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encontrar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subconjunto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melhor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explica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variação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observada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Exemplo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>
                <a:ea typeface="Arial Unicode MS" pitchFamily="34" charset="-128"/>
                <a:cs typeface="Arial Unicode MS" pitchFamily="34" charset="-128"/>
              </a:rPr>
              <a:t>15.4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2895600" cy="365125"/>
          </a:xfrm>
        </p:spPr>
        <p:txBody>
          <a:bodyPr/>
          <a:lstStyle/>
          <a:p>
            <a:r>
              <a:rPr lang="en-US" smtClean="0"/>
              <a:t>Raquel Lopes - UFCG/DSC - 2011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29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66800"/>
            <a:ext cx="8915400" cy="4373563"/>
          </a:xfrm>
        </p:spPr>
        <p:txBody>
          <a:bodyPr/>
          <a:lstStyle/>
          <a:p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Lei de Amdahl: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taxa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I/O é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proporcional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à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velocidade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do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processador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. 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Cada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instrução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executada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corresponde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a 1 </a:t>
            </a: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>bit 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de </a:t>
            </a: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>I/O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em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média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Mediu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-se n</a:t>
            </a:r>
            <a:r>
              <a:rPr lang="en-US" altLang="zh-CN" sz="2400" baseline="30000" dirty="0" smtClean="0">
                <a:ea typeface="Arial Unicode MS" pitchFamily="34" charset="-128"/>
                <a:cs typeface="Arial Unicode MS" pitchFamily="34" charset="-128"/>
              </a:rPr>
              <a:t>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I/Os e</a:t>
            </a:r>
            <a:b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utilização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em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MIPS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por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b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um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período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tempo</a:t>
            </a:r>
          </a:p>
        </p:txBody>
      </p:sp>
      <p:pic>
        <p:nvPicPr>
          <p:cNvPr id="1293316" name="Picture 4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362200"/>
            <a:ext cx="5105400" cy="38655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Exemplo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>
                <a:ea typeface="Arial Unicode MS" pitchFamily="34" charset="-128"/>
                <a:cs typeface="Arial Unicode MS" pitchFamily="34" charset="-128"/>
              </a:rPr>
              <a:t>15.4 (Cont)</a:t>
            </a:r>
          </a:p>
        </p:txBody>
      </p:sp>
      <p:sp>
        <p:nvSpPr>
          <p:cNvPr id="13557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610600" cy="4572000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Considere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que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o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seguinte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modelo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curvilinear casa com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os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dados:</a:t>
            </a:r>
            <a:endParaRPr lang="en-US" altLang="zh-CN" sz="2800" dirty="0"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endParaRPr lang="en-US" altLang="zh-CN" sz="2800" dirty="0">
              <a:ea typeface="Arial Unicode MS" pitchFamily="34" charset="-128"/>
              <a:cs typeface="Arial Unicode MS" pitchFamily="34" charset="-128"/>
            </a:endParaRPr>
          </a:p>
          <a:p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Obtendo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o log de ambos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os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lados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temos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:</a:t>
            </a:r>
            <a:endParaRPr lang="en-US" altLang="zh-CN" sz="2800" dirty="0">
              <a:ea typeface="Arial Unicode MS" pitchFamily="34" charset="-128"/>
              <a:cs typeface="Arial Unicode MS" pitchFamily="34" charset="-128"/>
            </a:endParaRPr>
          </a:p>
          <a:p>
            <a:endParaRPr lang="en-US" altLang="zh-CN" sz="2800" dirty="0">
              <a:ea typeface="Arial Unicode MS" pitchFamily="34" charset="-128"/>
              <a:cs typeface="Arial Unicode MS" pitchFamily="34" charset="-128"/>
            </a:endParaRPr>
          </a:p>
          <a:p>
            <a:endParaRPr lang="zh-CN" altLang="en-US" sz="28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1355780" name="Picture 4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2895600"/>
            <a:ext cx="37782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355781" name="Picture 5" descr="C:\Documents and Settings\Video\My Documents\ritun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58823" y="4395295"/>
            <a:ext cx="7116843" cy="40530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355782" name="Picture 6" descr="C:\Documents and Settings\Video\My Documents\ritun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6800" y="4928695"/>
            <a:ext cx="1769127" cy="40530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Exemplo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>
                <a:ea typeface="Arial Unicode MS" pitchFamily="34" charset="-128"/>
                <a:cs typeface="Arial Unicode MS" pitchFamily="34" charset="-128"/>
              </a:rPr>
              <a:t>15.4 (Cont)</a:t>
            </a: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35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5200" y="3733800"/>
            <a:ext cx="5638800" cy="2895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Ambos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coeficientes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são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significativos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no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nível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confiança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90%</a:t>
            </a: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A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regressão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explica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>84%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da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variação</a:t>
            </a:r>
            <a:endParaRPr lang="en-US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Neste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nível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confiança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aceitamos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que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a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relação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é de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fato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linear,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já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que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o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intervalo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confiança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b</a:t>
            </a:r>
            <a:r>
              <a:rPr lang="en-US" altLang="zh-CN" sz="2400" baseline="-25000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inclui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1 </a:t>
            </a: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357828" name="Picture 4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2133600"/>
            <a:ext cx="5117035" cy="14775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357829" name="Picture 5" descr="C:\Documents and Settings\Video\My Documents\ritun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" y="2133600"/>
            <a:ext cx="3399274" cy="3733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Exemplpo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>
                <a:ea typeface="Arial Unicode MS" pitchFamily="34" charset="-128"/>
                <a:cs typeface="Arial Unicode MS" pitchFamily="34" charset="-128"/>
              </a:rPr>
              <a:t>15.4 (Cont)</a:t>
            </a:r>
          </a:p>
        </p:txBody>
      </p:sp>
      <p:sp>
        <p:nvSpPr>
          <p:cNvPr id="13588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5562600"/>
            <a:ext cx="8458200" cy="99060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Erros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parecem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ser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normalmente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distribuídos</a:t>
            </a: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1358852" name="Picture 4" descr="C:\Documents and Settings\Video\My Documents\ritun\TPps2b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828800"/>
            <a:ext cx="4343400" cy="3703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Notação</a:t>
            </a:r>
            <a:r>
              <a:rPr lang="en-US" dirty="0" smtClean="0"/>
              <a:t> </a:t>
            </a:r>
            <a:r>
              <a:rPr lang="en-US" dirty="0" err="1" smtClean="0"/>
              <a:t>vetorial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2000" y="1371600"/>
            <a:ext cx="6705600" cy="4724399"/>
          </a:xfrm>
        </p:spPr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notação</a:t>
            </a:r>
            <a:r>
              <a:rPr lang="en-US" dirty="0" smtClean="0"/>
              <a:t> </a:t>
            </a:r>
            <a:r>
              <a:rPr lang="en-US" dirty="0" err="1" smtClean="0"/>
              <a:t>vetorial</a:t>
            </a:r>
            <a:r>
              <a:rPr lang="en-US" dirty="0" smtClean="0"/>
              <a:t> </a:t>
            </a:r>
            <a:r>
              <a:rPr lang="en-US" dirty="0" err="1" smtClean="0"/>
              <a:t>temos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3200" dirty="0" smtClean="0"/>
          </a:p>
          <a:p>
            <a:endParaRPr lang="en-US" dirty="0" smtClean="0"/>
          </a:p>
          <a:p>
            <a:r>
              <a:rPr lang="en-US" dirty="0" err="1" smtClean="0"/>
              <a:t>Ou</a:t>
            </a:r>
            <a:r>
              <a:rPr lang="en-US" dirty="0" smtClean="0"/>
              <a:t>: </a:t>
            </a:r>
          </a:p>
          <a:p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4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1981200"/>
            <a:ext cx="7220290" cy="2133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5" name="Picture 5" descr="C:\Documents and Settings\Video\My Documents\ritun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24200" y="5448837"/>
            <a:ext cx="20208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1219200" y="4267200"/>
            <a:ext cx="354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</a:t>
            </a:r>
            <a:endParaRPr lang="en-US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743200" y="4340133"/>
            <a:ext cx="2871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X=</a:t>
            </a:r>
            <a:r>
              <a:rPr lang="en-US" sz="2800" b="1" dirty="0" err="1" smtClean="0"/>
              <a:t>matriz</a:t>
            </a:r>
            <a:r>
              <a:rPr lang="en-US" sz="2800" b="1" dirty="0" smtClean="0"/>
              <a:t> n x (k+1)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324600" y="434340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  <a:endParaRPr lang="en-US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635194" y="4320988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46038"/>
            <a:ext cx="8229600" cy="944562"/>
          </a:xfrm>
        </p:spPr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15.4 </a:t>
            </a:r>
            <a:r>
              <a:rPr lang="en-US" dirty="0" err="1" smtClean="0"/>
              <a:t>em</a:t>
            </a:r>
            <a:r>
              <a:rPr lang="en-US" dirty="0" smtClean="0"/>
              <a:t> R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76200" y="990600"/>
            <a:ext cx="9144000" cy="5943600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mips.used</a:t>
            </a:r>
            <a:r>
              <a:rPr lang="en-US" dirty="0" smtClean="0">
                <a:latin typeface="Courier"/>
                <a:cs typeface="Courier"/>
              </a:rPr>
              <a:t>=c(19.63, 5.45, 2.63, 8.24, 14, 9.87, 11.27, 10.13, 1.01, 1.26)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io.rate</a:t>
            </a:r>
            <a:r>
              <a:rPr lang="en-US" dirty="0" smtClean="0">
                <a:latin typeface="Courier"/>
                <a:cs typeface="Courier"/>
              </a:rPr>
              <a:t>=c(288.6, 117.3, 64.60, 356.4, 373.2, 281.1, 149.6, 120.6, 31.1, 23.7)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"/>
                <a:cs typeface="Courier"/>
              </a:rPr>
              <a:t>&gt; lm.log10= lm(log10(</a:t>
            </a:r>
            <a:r>
              <a:rPr lang="en-US" dirty="0" err="1" smtClean="0">
                <a:latin typeface="Courier"/>
                <a:cs typeface="Courier"/>
              </a:rPr>
              <a:t>io.rate</a:t>
            </a:r>
            <a:r>
              <a:rPr lang="en-US" dirty="0" smtClean="0">
                <a:latin typeface="Courier"/>
                <a:cs typeface="Courier"/>
              </a:rPr>
              <a:t>) ~ log10(</a:t>
            </a:r>
            <a:r>
              <a:rPr lang="en-US" dirty="0" err="1" smtClean="0">
                <a:latin typeface="Courier"/>
                <a:cs typeface="Courier"/>
              </a:rPr>
              <a:t>mips.used</a:t>
            </a:r>
            <a:r>
              <a:rPr lang="en-US" dirty="0" smtClean="0">
                <a:latin typeface="Courier"/>
                <a:cs typeface="Courier"/>
              </a:rPr>
              <a:t>))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"/>
                <a:cs typeface="Courier"/>
              </a:rPr>
              <a:t>summary(lm.log10)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"/>
                <a:cs typeface="Courier"/>
              </a:rPr>
              <a:t>Call: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"/>
                <a:cs typeface="Courier"/>
              </a:rPr>
              <a:t>lm(formula = log10(</a:t>
            </a:r>
            <a:r>
              <a:rPr lang="en-US" dirty="0" err="1" smtClean="0">
                <a:latin typeface="Courier"/>
                <a:cs typeface="Courier"/>
              </a:rPr>
              <a:t>io.rate</a:t>
            </a:r>
            <a:r>
              <a:rPr lang="en-US" dirty="0" smtClean="0">
                <a:latin typeface="Courier"/>
                <a:cs typeface="Courier"/>
              </a:rPr>
              <a:t>) ~ log10(</a:t>
            </a:r>
            <a:r>
              <a:rPr lang="en-US" dirty="0" err="1" smtClean="0">
                <a:latin typeface="Courier"/>
                <a:cs typeface="Courier"/>
              </a:rPr>
              <a:t>mips.used</a:t>
            </a:r>
            <a:r>
              <a:rPr lang="en-US" dirty="0" smtClean="0">
                <a:latin typeface="Courier"/>
                <a:cs typeface="Courier"/>
              </a:rPr>
              <a:t>))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"/>
                <a:cs typeface="Courier"/>
              </a:rPr>
              <a:t>Residuals: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"/>
                <a:cs typeface="Courier"/>
              </a:rPr>
              <a:t>      Min        1Q    Median        3Q       Max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"/>
                <a:cs typeface="Courier"/>
              </a:rPr>
              <a:t>-0.234311 -0.130548  0.003576  0.115157  0.315898 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"/>
                <a:cs typeface="Courier"/>
              </a:rPr>
              <a:t>Coefficients: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"/>
                <a:cs typeface="Courier"/>
              </a:rPr>
              <a:t>                 Estimate Std. Error t value Pr(&gt;|t|)   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"/>
                <a:cs typeface="Courier"/>
              </a:rPr>
              <a:t>(Intercept)        </a:t>
            </a:r>
            <a:r>
              <a:rPr lang="en-US" b="1" dirty="0" smtClean="0">
                <a:latin typeface="Courier"/>
                <a:cs typeface="Courier"/>
              </a:rPr>
              <a:t>1.4229</a:t>
            </a:r>
            <a:r>
              <a:rPr lang="en-US" dirty="0" smtClean="0">
                <a:latin typeface="Courier"/>
                <a:cs typeface="Courier"/>
              </a:rPr>
              <a:t>     </a:t>
            </a:r>
            <a:r>
              <a:rPr lang="en-US" b="1" dirty="0" smtClean="0">
                <a:latin typeface="Courier"/>
                <a:cs typeface="Courier"/>
              </a:rPr>
              <a:t>0.1185</a:t>
            </a:r>
            <a:r>
              <a:rPr lang="en-US" dirty="0" smtClean="0">
                <a:latin typeface="Courier"/>
                <a:cs typeface="Courier"/>
              </a:rPr>
              <a:t>  12.003 2.14e-06 ***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"/>
                <a:cs typeface="Courier"/>
              </a:rPr>
              <a:t>log10(</a:t>
            </a:r>
            <a:r>
              <a:rPr lang="en-US" dirty="0" err="1" smtClean="0">
                <a:latin typeface="Courier"/>
                <a:cs typeface="Courier"/>
              </a:rPr>
              <a:t>mips.used</a:t>
            </a:r>
            <a:r>
              <a:rPr lang="en-US" dirty="0" smtClean="0">
                <a:latin typeface="Courier"/>
                <a:cs typeface="Courier"/>
              </a:rPr>
              <a:t>)   </a:t>
            </a:r>
            <a:r>
              <a:rPr lang="en-US" b="1" dirty="0" smtClean="0">
                <a:latin typeface="Courier"/>
                <a:cs typeface="Courier"/>
              </a:rPr>
              <a:t>0.8878</a:t>
            </a:r>
            <a:r>
              <a:rPr lang="en-US" dirty="0" smtClean="0">
                <a:latin typeface="Courier"/>
                <a:cs typeface="Courier"/>
              </a:rPr>
              <a:t>     </a:t>
            </a:r>
            <a:r>
              <a:rPr lang="en-US" b="1" dirty="0" smtClean="0">
                <a:latin typeface="Courier"/>
                <a:cs typeface="Courier"/>
              </a:rPr>
              <a:t>0.1355</a:t>
            </a:r>
            <a:r>
              <a:rPr lang="en-US" dirty="0" smtClean="0">
                <a:latin typeface="Courier"/>
                <a:cs typeface="Courier"/>
              </a:rPr>
              <a:t>   6.554 0.000178 ***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"/>
                <a:cs typeface="Courier"/>
              </a:rPr>
              <a:t>---</a:t>
            </a:r>
          </a:p>
          <a:p>
            <a:pPr>
              <a:spcBef>
                <a:spcPts val="0"/>
              </a:spcBef>
              <a:buNone/>
            </a:pPr>
            <a:r>
              <a:rPr lang="en-US" dirty="0" err="1" smtClean="0">
                <a:latin typeface="Courier"/>
                <a:cs typeface="Courier"/>
              </a:rPr>
              <a:t>Signif</a:t>
            </a:r>
            <a:r>
              <a:rPr lang="en-US" dirty="0" smtClean="0">
                <a:latin typeface="Courier"/>
                <a:cs typeface="Courier"/>
              </a:rPr>
              <a:t>. codes:  0 ‘***’ 0.001 ‘**’ 0.01 ‘*’ 0.05 ‘.’ 0.1 ‘ ’ 1 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"/>
                <a:cs typeface="Courier"/>
              </a:rPr>
              <a:t>Residual standard error: 0.1807 on 8 degrees of freedom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"/>
                <a:cs typeface="Courier"/>
              </a:rPr>
              <a:t>Multiple R-squared: </a:t>
            </a:r>
            <a:r>
              <a:rPr lang="en-US" b="1" dirty="0" smtClean="0">
                <a:latin typeface="Courier"/>
                <a:cs typeface="Courier"/>
              </a:rPr>
              <a:t>0.843</a:t>
            </a:r>
            <a:r>
              <a:rPr lang="en-US" dirty="0" smtClean="0">
                <a:latin typeface="Courier"/>
                <a:cs typeface="Courier"/>
              </a:rPr>
              <a:t>,      Adjusted R-squared: 0.8234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"/>
                <a:cs typeface="Courier"/>
              </a:rPr>
              <a:t>F-statistic: 42.96 on 1 and 8 DF,  </a:t>
            </a:r>
            <a:r>
              <a:rPr lang="en-US" b="1" dirty="0" smtClean="0">
                <a:latin typeface="Courier"/>
                <a:cs typeface="Courier"/>
              </a:rPr>
              <a:t>p-value: 0.0001777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8600"/>
            <a:ext cx="8991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Ex. em R: Regressão polinomial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52400" y="92075"/>
            <a:ext cx="2895600" cy="365125"/>
          </a:xfrm>
        </p:spPr>
        <p:txBody>
          <a:bodyPr/>
          <a:lstStyle/>
          <a:p>
            <a:r>
              <a:rPr lang="en-US" dirty="0" smtClean="0"/>
              <a:t>Raquel Lopes - UFCG/DSC - 2011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71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1447800"/>
            <a:ext cx="9144000" cy="5410200"/>
          </a:xfrm>
        </p:spPr>
        <p:txBody>
          <a:bodyPr>
            <a:noAutofit/>
          </a:bodyPr>
          <a:lstStyle/>
          <a:p>
            <a:pPr>
              <a:spcBef>
                <a:spcPts val="100"/>
              </a:spcBef>
            </a:pPr>
            <a:r>
              <a:rPr lang="pt-BR" sz="1500" dirty="0" smtClean="0"/>
              <a:t>Dados obtidos por </a:t>
            </a:r>
            <a:r>
              <a:rPr lang="pt-BR" sz="1500" dirty="0" err="1" smtClean="0"/>
              <a:t>Galileo</a:t>
            </a:r>
            <a:r>
              <a:rPr lang="pt-BR" sz="1500" dirty="0" smtClean="0"/>
              <a:t> sobre corpo que cai com componente horizontal = parábola</a:t>
            </a:r>
          </a:p>
          <a:p>
            <a:pPr>
              <a:spcBef>
                <a:spcPts val="100"/>
              </a:spcBef>
              <a:buNone/>
            </a:pP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= c(253, 337,395,451,495,534,574)</a:t>
            </a:r>
          </a:p>
          <a:p>
            <a:pPr>
              <a:spcBef>
                <a:spcPts val="100"/>
              </a:spcBef>
              <a:buNone/>
            </a:pP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= c(100,200,300,450,600,800,1000)</a:t>
            </a:r>
          </a:p>
          <a:p>
            <a:pPr>
              <a:spcBef>
                <a:spcPts val="100"/>
              </a:spcBef>
              <a:buNone/>
            </a:pP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lm.2 =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lm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~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+ I(height^2)) # tenta quadrático</a:t>
            </a:r>
          </a:p>
          <a:p>
            <a:pPr>
              <a:spcBef>
                <a:spcPts val="100"/>
              </a:spcBef>
              <a:buNone/>
            </a:pP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lm.3 =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lm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~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+ I(height^2) + I(height^3)) # tenta cúbico</a:t>
            </a:r>
          </a:p>
          <a:p>
            <a:pPr>
              <a:spcBef>
                <a:spcPts val="100"/>
              </a:spcBef>
              <a:buNone/>
            </a:pP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lm.2</a:t>
            </a:r>
          </a:p>
          <a:p>
            <a:pPr>
              <a:spcBef>
                <a:spcPts val="100"/>
              </a:spcBef>
              <a:buNone/>
            </a:pP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Intercept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)      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I(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height^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2)  </a:t>
            </a:r>
          </a:p>
          <a:p>
            <a:pPr>
              <a:spcBef>
                <a:spcPts val="100"/>
              </a:spcBef>
              <a:buNone/>
            </a:pPr>
            <a:r>
              <a:rPr lang="pt-BR" sz="1500" b="1" dirty="0" smtClean="0">
                <a:latin typeface="Courier New" pitchFamily="49" charset="0"/>
                <a:cs typeface="Courier New" pitchFamily="49" charset="0"/>
              </a:rPr>
              <a:t> 200.211950     0.706182    -0.000341  </a:t>
            </a:r>
          </a:p>
          <a:p>
            <a:pPr>
              <a:spcBef>
                <a:spcPts val="100"/>
              </a:spcBef>
              <a:buNone/>
            </a:pP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lm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.3</a:t>
            </a:r>
          </a:p>
          <a:p>
            <a:pPr>
              <a:spcBef>
                <a:spcPts val="100"/>
              </a:spcBef>
              <a:buNone/>
            </a:pP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Intercept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)      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I(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height^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2)  I(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height^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3)  </a:t>
            </a:r>
          </a:p>
          <a:p>
            <a:pPr>
              <a:spcBef>
                <a:spcPts val="100"/>
              </a:spcBef>
              <a:buNone/>
            </a:pPr>
            <a:r>
              <a:rPr lang="pt-BR" sz="1500" b="1" dirty="0" smtClean="0">
                <a:latin typeface="Courier New" pitchFamily="49" charset="0"/>
                <a:cs typeface="Courier New" pitchFamily="49" charset="0"/>
              </a:rPr>
              <a:t>  1.555e+02    1.119e+00   -1.254e-03    5.550e-07  </a:t>
            </a:r>
            <a:endParaRPr lang="pt-BR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dist.quad.fit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= 200.211950 + .706182 *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-0.000341 * height^2</a:t>
            </a:r>
          </a:p>
          <a:p>
            <a:pPr>
              <a:spcBef>
                <a:spcPts val="100"/>
              </a:spcBef>
              <a:buNone/>
            </a:pP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dist.cube.fit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= 155.5 + 1.119 *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- .001234 * height^2 + .000000555 * height^3</a:t>
            </a:r>
          </a:p>
          <a:p>
            <a:pPr>
              <a:spcBef>
                <a:spcPts val="100"/>
              </a:spcBef>
              <a:buNone/>
            </a:pP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plot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100"/>
              </a:spcBef>
              <a:buNone/>
            </a:pP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lines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height,dist.quad.fit,lty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=1,col="blue")</a:t>
            </a:r>
          </a:p>
          <a:p>
            <a:pPr>
              <a:spcBef>
                <a:spcPts val="100"/>
              </a:spcBef>
              <a:buNone/>
            </a:pP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lines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height,dist.cube.fit,lty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=2,col="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spcBef>
                <a:spcPts val="100"/>
              </a:spcBef>
              <a:buNone/>
            </a:pP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legend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(600,400,c("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regressao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quadratica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","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regressao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cubica"),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lty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=1:2,col=c("blue","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"))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72</a:t>
            </a:fld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-76200"/>
            <a:ext cx="6705600" cy="670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16002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Ex. em R: Regressão </a:t>
            </a:r>
            <a:r>
              <a:rPr lang="pt-BR" sz="3600" dirty="0" err="1" smtClean="0"/>
              <a:t>curvilinear</a:t>
            </a:r>
            <a:r>
              <a:rPr lang="pt-BR" sz="3600" dirty="0" smtClean="0"/>
              <a:t> quadrática e cúbica (</a:t>
            </a:r>
            <a:r>
              <a:rPr lang="pt-BR" sz="3600" dirty="0" err="1" smtClean="0"/>
              <a:t>Cont</a:t>
            </a:r>
            <a:r>
              <a:rPr lang="pt-BR" sz="3600" dirty="0" smtClean="0"/>
              <a:t>)</a:t>
            </a:r>
            <a:endParaRPr lang="en-US" sz="36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152400" y="1752600"/>
            <a:ext cx="886973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summary(lm.2)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Residuals: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1       2       3       4       5       6       7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-14.420   9.192  13.624   2.060  -6.158 -12.912   8.614 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Estimate Std. Error t value Pr(&gt;|t|)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(Intercept)  2.002e+02  1.695e+01  11.811 0.000294 ***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height       7.062e-01  7.568e-02   9.332 0.000734 ***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I(height^2) -3.410e-04  6.754e-05  -5.049 0.007237 **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---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Signif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 codes:  0 ‘***’ 0.001 ‘**’ 0.01 ‘*’ 0.05 ‘.’ 0.1 ‘ ’ 1 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Residual standard error: 13.79 on 4 degrees of freedom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Multiple R-squared: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0.9902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    Adjusted R-squared: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0.9852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F-statistic: 201.1 on 2 and 4 DF,  p-value: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9.696e-05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16002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Ex. em R: Regressão </a:t>
            </a:r>
            <a:r>
              <a:rPr lang="pt-BR" sz="3600" dirty="0" err="1" smtClean="0"/>
              <a:t>curvilinear</a:t>
            </a:r>
            <a:r>
              <a:rPr lang="pt-BR" sz="3600" dirty="0" smtClean="0"/>
              <a:t> quadrática e cúbica (</a:t>
            </a:r>
            <a:r>
              <a:rPr lang="pt-BR" sz="3600" dirty="0" err="1" smtClean="0"/>
              <a:t>Cont</a:t>
            </a:r>
            <a:r>
              <a:rPr lang="pt-BR" sz="3600" dirty="0" smtClean="0"/>
              <a:t>)</a:t>
            </a:r>
            <a:endParaRPr lang="en-US" sz="36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152400" y="1398687"/>
            <a:ext cx="886973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summary(lm.3)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Residuals: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1        2        3        4        5        6        7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-2.35639  3.52782  1.83769 -4.43416  0.01945  2.21560 -0.81001 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Estimate Std. Error t value Pr(&gt;|t|)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(Intercept)  1.555e+02  8.182e+00  19.003 0.000318 ***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height       1.119e+00  6.454e-02  17.332 0.000419 ***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I(height^2) -1.254e-03  1.360e-04  -9.220 0.002699 **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I(height^3)  5.550e-07  8.184e-08   6.782 0.006552 **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---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Signif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 codes:  0 ‘***’ 0.001 ‘**’ 0.01 ‘*’ 0.05 ‘.’ 0.1 ‘ ’ 1 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Residual standard error: 3.941 on 3 degrees of freedom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Multiple R-squared: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0.9994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    Adjusted R-squared: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0.9988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F-statistic:  1658 on 3 and 3 DF,  p-value: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2.512e-05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Arial Unicode MS" pitchFamily="34" charset="-128"/>
                <a:cs typeface="Arial Unicode MS" pitchFamily="34" charset="-128"/>
              </a:rPr>
              <a:t>Outliers</a:t>
            </a:r>
          </a:p>
        </p:txBody>
      </p:sp>
      <p:sp>
        <p:nvSpPr>
          <p:cNvPr id="13148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763000" cy="4724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Observações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muito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diferentes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das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demais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observações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</a:rPr>
              <a:t>podem</a:t>
            </a:r>
            <a:r>
              <a:rPr lang="en-US" altLang="zh-CN" sz="28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ser outliers</a:t>
            </a:r>
            <a:endParaRPr lang="en-US" altLang="zh-CN" sz="2800" dirty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Incluir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os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outliers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na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análise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pode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modificar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muito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as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conclusões</a:t>
            </a:r>
            <a:endParaRPr lang="en-US" altLang="zh-CN" sz="2800" dirty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Excluir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o outlier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da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análise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pode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levar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a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conclusões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erradas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se o outlier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representa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uma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observação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correta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do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sistema</a:t>
            </a:r>
            <a:endParaRPr lang="en-US" altLang="zh-CN" sz="2800" dirty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Existem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testes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estatísticos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para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identificar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outliers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ex.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Teste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Grubbs,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Teste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Dixon Q</a:t>
            </a: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Prática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: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olhar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o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gráfico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dispersão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dos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gráficos</a:t>
            </a:r>
            <a:endParaRPr lang="en-US" altLang="zh-CN" sz="28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en-US" smtClean="0"/>
              <a:t>Raquel Lopes - UFCG/DSC - 2011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Arial Unicode MS" pitchFamily="34" charset="-128"/>
                <a:cs typeface="Arial Unicode MS" pitchFamily="34" charset="-128"/>
              </a:rPr>
              <a:t>Outliers (Cont)</a:t>
            </a:r>
          </a:p>
        </p:txBody>
      </p:sp>
      <p:sp>
        <p:nvSpPr>
          <p:cNvPr id="137216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991600" cy="4876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Investigar se existem erros experimentais que estão gerando os </a:t>
            </a:r>
            <a:r>
              <a:rPr lang="pt-BR" altLang="zh-CN" sz="2800" dirty="0" err="1" smtClean="0">
                <a:ea typeface="Arial Unicode MS" pitchFamily="34" charset="-128"/>
                <a:cs typeface="Arial Unicode MS" pitchFamily="34" charset="-128"/>
              </a:rPr>
              <a:t>outliers</a:t>
            </a:r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800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Realizar outros experimentos nas </a:t>
            </a:r>
            <a:r>
              <a:rPr lang="pt-BR" altLang="zh-CN" sz="2800" dirty="0" err="1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vizinhaças</a:t>
            </a:r>
            <a:r>
              <a:rPr lang="pt-BR" altLang="zh-CN" sz="2800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das observações distantes para verificar se o valor é realmente típico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Depois de eliminar a possibilidade de erros experimentais você decide se inclui ou não os </a:t>
            </a:r>
            <a:r>
              <a:rPr lang="pt-BR" altLang="zh-CN" sz="2800" dirty="0" err="1" smtClean="0">
                <a:ea typeface="Arial Unicode MS" pitchFamily="34" charset="-128"/>
                <a:cs typeface="Arial Unicode MS" pitchFamily="34" charset="-128"/>
              </a:rPr>
              <a:t>outliers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 em sua análise baseado em sua intuição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Outra alternativa é dividir a região de operação em duas (ou mais) sub-regiões e obter modelos separados para cada sub-região </a:t>
            </a:r>
            <a:endParaRPr lang="pt-BR" altLang="zh-CN" sz="28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Erros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comuns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em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regressão</a:t>
            </a:r>
            <a:endParaRPr lang="en-US" altLang="zh-CN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131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52600"/>
            <a:ext cx="4191000" cy="3840163"/>
          </a:xfrm>
        </p:spPr>
        <p:txBody>
          <a:bodyPr>
            <a:normAutofit/>
          </a:bodyPr>
          <a:lstStyle/>
          <a:p>
            <a:pPr marL="457200" indent="-457200">
              <a:buSzTx/>
              <a:buFont typeface="Wingdings" pitchFamily="2" charset="2"/>
              <a:buAutoNum type="arabicPeriod"/>
            </a:pP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Não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verificar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se a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relação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é linear</a:t>
            </a:r>
            <a:endParaRPr lang="en-US" altLang="zh-CN" sz="2800" dirty="0">
              <a:ea typeface="Arial Unicode MS" pitchFamily="34" charset="-128"/>
              <a:cs typeface="Arial Unicode MS" pitchFamily="34" charset="-128"/>
            </a:endParaRPr>
          </a:p>
          <a:p>
            <a:pPr marL="457200" indent="-457200">
              <a:buSzTx/>
              <a:buFont typeface="Wingdings" pitchFamily="2" charset="2"/>
              <a:buAutoNum type="arabicPeriod"/>
            </a:pP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Acreditar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em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resultados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automáaticos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sem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verificação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gráfica</a:t>
            </a:r>
            <a:endParaRPr lang="en-US" altLang="zh-CN" sz="28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315844" name="Picture 4" descr="D:\perf\fignew\png\chp_15_0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1325" y="2057400"/>
            <a:ext cx="4662675" cy="4724400"/>
          </a:xfrm>
          <a:prstGeom prst="rect">
            <a:avLst/>
          </a:prstGeom>
          <a:noFill/>
        </p:spPr>
      </p:pic>
      <p:sp>
        <p:nvSpPr>
          <p:cNvPr id="1315845" name="Text Box 5"/>
          <p:cNvSpPr txBox="1">
            <a:spLocks noChangeArrowheads="1"/>
          </p:cNvSpPr>
          <p:nvPr/>
        </p:nvSpPr>
        <p:spPr bwMode="auto">
          <a:xfrm>
            <a:off x="381000" y="4267200"/>
            <a:ext cx="3810000" cy="193899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todos</a:t>
            </a:r>
            <a:r>
              <a:rPr lang="en-US" sz="2400" dirty="0" smtClean="0"/>
              <a:t> </a:t>
            </a:r>
            <a:r>
              <a:rPr lang="en-US" sz="2400" dirty="0" err="1" smtClean="0"/>
              <a:t>estes</a:t>
            </a:r>
            <a:r>
              <a:rPr lang="en-US" sz="2400" dirty="0" smtClean="0"/>
              <a:t> </a:t>
            </a:r>
            <a:r>
              <a:rPr lang="en-US" sz="2400" dirty="0" err="1" smtClean="0"/>
              <a:t>casos</a:t>
            </a:r>
            <a:r>
              <a:rPr lang="en-US" sz="2400" dirty="0" smtClean="0"/>
              <a:t> 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é alto</a:t>
            </a:r>
            <a:endParaRPr lang="en-US" sz="2400" dirty="0"/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Um valor alto de 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 err="1" smtClean="0"/>
              <a:t>é</a:t>
            </a:r>
            <a:r>
              <a:rPr lang="en-US" sz="2400" dirty="0" smtClean="0"/>
              <a:t> </a:t>
            </a:r>
            <a:r>
              <a:rPr lang="en-US" sz="2400" dirty="0" err="1" smtClean="0"/>
              <a:t>bom</a:t>
            </a:r>
            <a:r>
              <a:rPr lang="en-US" sz="2400" dirty="0" smtClean="0"/>
              <a:t> mas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suficiente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indicar</a:t>
            </a:r>
            <a:r>
              <a:rPr lang="en-US" sz="2400" dirty="0" smtClean="0"/>
              <a:t> um </a:t>
            </a:r>
            <a:r>
              <a:rPr lang="en-US" sz="2400" dirty="0" err="1" smtClean="0"/>
              <a:t>bom</a:t>
            </a:r>
            <a:r>
              <a:rPr lang="en-US" sz="2400" dirty="0" smtClean="0"/>
              <a:t> </a:t>
            </a:r>
            <a:r>
              <a:rPr lang="en-US" sz="2400" dirty="0" err="1" smtClean="0"/>
              <a:t>modelo</a:t>
            </a:r>
            <a:endParaRPr lang="en-US" sz="24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Erros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comuns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em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regressão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(Cont</a:t>
            </a:r>
            <a:r>
              <a:rPr lang="en-US" altLang="zh-CN" dirty="0">
                <a:ea typeface="Arial Unicode MS" pitchFamily="34" charset="-128"/>
                <a:cs typeface="Arial Unicode MS" pitchFamily="34" charset="-128"/>
              </a:rPr>
              <a:t>)</a:t>
            </a:r>
          </a:p>
        </p:txBody>
      </p:sp>
      <p:sp>
        <p:nvSpPr>
          <p:cNvPr id="138649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915400" cy="5181600"/>
          </a:xfrm>
        </p:spPr>
        <p:txBody>
          <a:bodyPr>
            <a:noAutofit/>
          </a:bodyPr>
          <a:lstStyle/>
          <a:p>
            <a:pPr marL="533400" indent="-533400">
              <a:lnSpc>
                <a:spcPct val="90000"/>
              </a:lnSpc>
              <a:spcBef>
                <a:spcPts val="600"/>
              </a:spcBef>
              <a:buSzTx/>
              <a:buFont typeface="Wingdings" pitchFamily="2" charset="2"/>
              <a:buAutoNum type="arabicPeriod" startAt="3"/>
            </a:pPr>
            <a:r>
              <a:rPr lang="en-US" altLang="zh-CN" sz="28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Associar</a:t>
            </a:r>
            <a:r>
              <a:rPr lang="en-US" altLang="zh-CN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valores</a:t>
            </a:r>
            <a:r>
              <a:rPr lang="en-US" altLang="zh-CN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númericos</a:t>
            </a:r>
            <a:r>
              <a:rPr lang="en-US" altLang="zh-CN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8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parâmetros</a:t>
            </a:r>
            <a:r>
              <a:rPr lang="en-US" altLang="zh-CN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a </a:t>
            </a:r>
            <a:r>
              <a:rPr lang="en-US" altLang="zh-CN" sz="28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sua</a:t>
            </a:r>
            <a:r>
              <a:rPr lang="en-US" altLang="zh-CN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importância</a:t>
            </a:r>
            <a:r>
              <a:rPr lang="en-US" altLang="zh-CN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</a:t>
            </a:r>
            <a:endParaRPr lang="en-US" altLang="zh-CN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a typeface="Arial Unicode MS" pitchFamily="34" charset="-128"/>
              <a:cs typeface="Arial Unicode MS" pitchFamily="34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SzTx/>
              <a:buFont typeface="Lucida Grande"/>
              <a:buChar char="-"/>
            </a:pP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Tempo de CPU </a:t>
            </a:r>
            <a:r>
              <a:rPr lang="en-US" altLang="zh-CN" sz="24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em</a:t>
            </a: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u="sng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segundos</a:t>
            </a: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= </a:t>
            </a: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0,01 (n</a:t>
            </a:r>
            <a:r>
              <a:rPr lang="en-US" altLang="zh-CN" sz="2400" baseline="30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o</a:t>
            </a: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4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operações</a:t>
            </a: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de I/O) </a:t>
            </a:r>
            <a:r>
              <a:rPr lang="en-US" altLang="zh-CN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+ </a:t>
            </a: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0,001 (</a:t>
            </a:r>
            <a:r>
              <a:rPr lang="en-US" altLang="zh-CN" sz="24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tamanho</a:t>
            </a: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4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memória</a:t>
            </a: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em</a:t>
            </a: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kilobytes</a:t>
            </a:r>
            <a:r>
              <a:rPr lang="en-US" altLang="zh-CN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) 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SzTx/>
              <a:buFont typeface="Lucida Grande"/>
              <a:buChar char="-"/>
            </a:pP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0,001 é </a:t>
            </a:r>
            <a:r>
              <a:rPr lang="en-US" altLang="zh-CN" sz="24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muito</a:t>
            </a: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pouco</a:t>
            </a: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Symbol" pitchFamily="18" charset="2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&gt;</a:t>
            </a:r>
            <a:r>
              <a:rPr lang="en-US" altLang="zh-CN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tamanho</a:t>
            </a: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da</a:t>
            </a: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memória</a:t>
            </a: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pode</a:t>
            </a: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ser </a:t>
            </a:r>
            <a:r>
              <a:rPr lang="en-US" altLang="zh-CN" sz="24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ignorado</a:t>
            </a: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  </a:t>
            </a:r>
            <a:endParaRPr lang="en-US" altLang="zh-CN" sz="2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a typeface="Arial Unicode MS" pitchFamily="34" charset="-128"/>
              <a:cs typeface="Arial Unicode MS" pitchFamily="34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SzTx/>
              <a:buFont typeface="Lucida Grande"/>
              <a:buChar char="-"/>
            </a:pP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Tempo de CPU </a:t>
            </a:r>
            <a:r>
              <a:rPr lang="en-US" altLang="zh-CN" sz="24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em</a:t>
            </a: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u="sng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milisegundos</a:t>
            </a: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= 10 </a:t>
            </a: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(n</a:t>
            </a:r>
            <a:r>
              <a:rPr lang="en-US" altLang="zh-CN" sz="2400" baseline="30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o</a:t>
            </a: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4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operações</a:t>
            </a: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de I/O) </a:t>
            </a:r>
            <a:r>
              <a:rPr lang="en-US" altLang="zh-CN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+ 1 </a:t>
            </a: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altLang="zh-CN" sz="24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tamanho</a:t>
            </a: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4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memória</a:t>
            </a: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em</a:t>
            </a: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kilobytes)</a:t>
            </a:r>
            <a:endParaRPr lang="en-US" altLang="zh-CN" sz="2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a typeface="Arial Unicode MS" pitchFamily="34" charset="-128"/>
              <a:cs typeface="Arial Unicode MS" pitchFamily="34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SzTx/>
              <a:buFont typeface="Lucida Grande"/>
              <a:buChar char="-"/>
            </a:pP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Tempo de CPU </a:t>
            </a:r>
            <a:r>
              <a:rPr lang="en-US" altLang="zh-CN" sz="24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em</a:t>
            </a: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u="sng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segundos</a:t>
            </a: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= 0,01 </a:t>
            </a:r>
            <a:r>
              <a:rPr lang="en-US" altLang="zh-CN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(n</a:t>
            </a:r>
            <a:r>
              <a:rPr lang="en-US" altLang="zh-CN" sz="2400" baseline="30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o</a:t>
            </a:r>
            <a:r>
              <a:rPr lang="en-US" altLang="zh-CN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4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operações</a:t>
            </a:r>
            <a:r>
              <a:rPr lang="en-US" altLang="zh-CN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de I/O) + </a:t>
            </a: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1 (</a:t>
            </a:r>
            <a:r>
              <a:rPr lang="en-US" altLang="zh-CN" sz="24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tamanho</a:t>
            </a: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4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memória</a:t>
            </a: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em</a:t>
            </a:r>
            <a:r>
              <a:rPr lang="en-US" altLang="zh-CN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bytes)</a:t>
            </a:r>
            <a:endParaRPr lang="en-US" altLang="zh-CN" sz="2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a typeface="Arial Unicode MS" pitchFamily="34" charset="-128"/>
              <a:cs typeface="Arial Unicode MS" pitchFamily="34" charset="-128"/>
            </a:endParaRPr>
          </a:p>
          <a:p>
            <a:pPr marL="533400" indent="-533400">
              <a:lnSpc>
                <a:spcPct val="90000"/>
              </a:lnSpc>
              <a:spcBef>
                <a:spcPts val="600"/>
              </a:spcBef>
              <a:buSzTx/>
              <a:buFont typeface="Wingdings" pitchFamily="2" charset="2"/>
              <a:buAutoNum type="arabicPeriod" startAt="4"/>
            </a:pP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Não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encontrar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os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intervalos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confiança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dos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parâmetros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regressão</a:t>
            </a:r>
            <a:endParaRPr lang="en-US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pPr marL="533400" indent="-533400">
              <a:lnSpc>
                <a:spcPct val="90000"/>
              </a:lnSpc>
              <a:spcBef>
                <a:spcPts val="600"/>
              </a:spcBef>
              <a:buSzTx/>
              <a:buFont typeface="Wingdings" pitchFamily="2" charset="2"/>
              <a:buAutoNum type="arabicPeriod" startAt="4"/>
            </a:pP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Não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calcular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o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coeficiente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determinação</a:t>
            </a:r>
            <a:endParaRPr lang="en-US" altLang="zh-CN" sz="2800" dirty="0">
              <a:ea typeface="Arial Unicode MS" pitchFamily="34" charset="-128"/>
              <a:cs typeface="Arial Unicode MS" pitchFamily="34" charset="-128"/>
            </a:endParaRPr>
          </a:p>
          <a:p>
            <a:pPr marL="533400" indent="-533400">
              <a:lnSpc>
                <a:spcPct val="90000"/>
              </a:lnSpc>
              <a:spcBef>
                <a:spcPts val="600"/>
              </a:spcBef>
              <a:buSzTx/>
              <a:buFont typeface="Wingdings" pitchFamily="2" charset="2"/>
              <a:buNone/>
            </a:pPr>
            <a:endParaRPr lang="zh-CN" altLang="en-US" sz="28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Erros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comuns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em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regressão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(Cont)</a:t>
            </a:r>
            <a:endParaRPr lang="en-US" altLang="zh-CN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8137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39200" cy="4876800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SzTx/>
              <a:buFont typeface="Wingdings" pitchFamily="2" charset="2"/>
              <a:buAutoNum type="arabicPeriod" startAt="6"/>
            </a:pPr>
            <a:r>
              <a:rPr lang="en-US" altLang="zh-CN" sz="2600" dirty="0" err="1" smtClean="0">
                <a:ea typeface="Arial Unicode MS" pitchFamily="34" charset="-128"/>
                <a:cs typeface="Arial Unicode MS" pitchFamily="34" charset="-128"/>
              </a:rPr>
              <a:t>Confundir</a:t>
            </a:r>
            <a:r>
              <a:rPr lang="en-US" altLang="zh-CN" sz="26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600" dirty="0" err="1" smtClean="0">
                <a:ea typeface="Arial Unicode MS" pitchFamily="34" charset="-128"/>
                <a:cs typeface="Arial Unicode MS" pitchFamily="34" charset="-128"/>
              </a:rPr>
              <a:t>coeficiente</a:t>
            </a:r>
            <a:r>
              <a:rPr lang="en-US" altLang="zh-CN" sz="2600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600" dirty="0" err="1" smtClean="0">
                <a:ea typeface="Arial Unicode MS" pitchFamily="34" charset="-128"/>
                <a:cs typeface="Arial Unicode MS" pitchFamily="34" charset="-128"/>
              </a:rPr>
              <a:t>determinação</a:t>
            </a:r>
            <a:r>
              <a:rPr lang="en-US" altLang="zh-CN" sz="2600" dirty="0" smtClean="0">
                <a:ea typeface="Arial Unicode MS" pitchFamily="34" charset="-128"/>
                <a:cs typeface="Arial Unicode MS" pitchFamily="34" charset="-128"/>
              </a:rPr>
              <a:t> com </a:t>
            </a:r>
            <a:r>
              <a:rPr lang="en-US" altLang="zh-CN" sz="2600" dirty="0" err="1" smtClean="0">
                <a:ea typeface="Arial Unicode MS" pitchFamily="34" charset="-128"/>
                <a:cs typeface="Arial Unicode MS" pitchFamily="34" charset="-128"/>
              </a:rPr>
              <a:t>coeficiente</a:t>
            </a:r>
            <a:r>
              <a:rPr lang="en-US" altLang="zh-CN" sz="2600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600" dirty="0" err="1" smtClean="0">
                <a:ea typeface="Arial Unicode MS" pitchFamily="34" charset="-128"/>
                <a:cs typeface="Arial Unicode MS" pitchFamily="34" charset="-128"/>
              </a:rPr>
              <a:t>correlação</a:t>
            </a:r>
            <a:r>
              <a:rPr lang="en-US" altLang="zh-CN" sz="2600" dirty="0" smtClean="0">
                <a:ea typeface="Arial Unicode MS" pitchFamily="34" charset="-128"/>
                <a:cs typeface="Arial Unicode MS" pitchFamily="34" charset="-128"/>
              </a:rPr>
              <a:t>. Ex. R=0.8</a:t>
            </a:r>
            <a:r>
              <a:rPr lang="en-US" altLang="zh-CN" sz="2600" dirty="0">
                <a:ea typeface="Arial Unicode MS" pitchFamily="34" charset="-128"/>
                <a:cs typeface="Arial Unicode MS" pitchFamily="34" charset="-128"/>
              </a:rPr>
              <a:t>, R</a:t>
            </a:r>
            <a:r>
              <a:rPr lang="en-US" altLang="zh-CN" sz="2600" baseline="30000" dirty="0"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n-US" altLang="zh-CN" sz="2600" dirty="0">
                <a:ea typeface="Arial Unicode MS" pitchFamily="34" charset="-128"/>
                <a:cs typeface="Arial Unicode MS" pitchFamily="34" charset="-128"/>
              </a:rPr>
              <a:t>=0.64 </a:t>
            </a:r>
            <a:endParaRPr lang="en-US" altLang="zh-CN" sz="2600" dirty="0" smtClean="0">
              <a:ea typeface="Arial Unicode MS" pitchFamily="34" charset="-128"/>
              <a:cs typeface="Arial Unicode MS" pitchFamily="34" charset="-128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SzTx/>
              <a:buFont typeface="Wingdings" pitchFamily="2" charset="2"/>
              <a:buAutoNum type="arabicPeriod" startAt="6"/>
            </a:pPr>
            <a:r>
              <a:rPr lang="en-US" altLang="zh-CN" sz="2600" dirty="0" err="1" smtClean="0">
                <a:ea typeface="Arial Unicode MS" pitchFamily="34" charset="-128"/>
                <a:cs typeface="Arial Unicode MS" pitchFamily="34" charset="-128"/>
              </a:rPr>
              <a:t>Usar</a:t>
            </a:r>
            <a:r>
              <a:rPr lang="en-US" altLang="zh-CN" sz="26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600" dirty="0" err="1" smtClean="0">
                <a:ea typeface="Arial Unicode MS" pitchFamily="34" charset="-128"/>
                <a:cs typeface="Arial Unicode MS" pitchFamily="34" charset="-128"/>
              </a:rPr>
              <a:t>variáveis</a:t>
            </a:r>
            <a:r>
              <a:rPr lang="en-US" altLang="zh-CN" sz="26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600" dirty="0" err="1" smtClean="0">
                <a:ea typeface="Arial Unicode MS" pitchFamily="34" charset="-128"/>
                <a:cs typeface="Arial Unicode MS" pitchFamily="34" charset="-128"/>
              </a:rPr>
              <a:t>altamente</a:t>
            </a:r>
            <a:r>
              <a:rPr lang="en-US" altLang="zh-CN" sz="26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600" dirty="0" err="1" smtClean="0">
                <a:ea typeface="Arial Unicode MS" pitchFamily="34" charset="-128"/>
                <a:cs typeface="Arial Unicode MS" pitchFamily="34" charset="-128"/>
              </a:rPr>
              <a:t>correlacionadas</a:t>
            </a:r>
            <a:r>
              <a:rPr lang="en-US" altLang="zh-CN" sz="26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600" dirty="0" err="1" smtClean="0">
                <a:ea typeface="Arial Unicode MS" pitchFamily="34" charset="-128"/>
                <a:cs typeface="Arial Unicode MS" pitchFamily="34" charset="-128"/>
              </a:rPr>
              <a:t>como</a:t>
            </a:r>
            <a:r>
              <a:rPr lang="en-US" altLang="zh-CN" sz="26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600" dirty="0" err="1" smtClean="0">
                <a:ea typeface="Arial Unicode MS" pitchFamily="34" charset="-128"/>
                <a:cs typeface="Arial Unicode MS" pitchFamily="34" charset="-128"/>
              </a:rPr>
              <a:t>preditoras</a:t>
            </a:r>
            <a:endParaRPr lang="en-US" altLang="zh-CN" sz="2600" dirty="0" smtClean="0">
              <a:ea typeface="Arial Unicode MS" pitchFamily="34" charset="-128"/>
              <a:cs typeface="Arial Unicode MS" pitchFamily="34" charset="-128"/>
            </a:endParaRPr>
          </a:p>
          <a:p>
            <a:pPr marL="40005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2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200" dirty="0" err="1" smtClean="0">
                <a:ea typeface="Arial Unicode MS" pitchFamily="34" charset="-128"/>
                <a:cs typeface="Arial Unicode MS" pitchFamily="34" charset="-128"/>
              </a:rPr>
              <a:t>Começar</a:t>
            </a:r>
            <a:r>
              <a:rPr lang="en-US" altLang="zh-CN" sz="2200" dirty="0" smtClean="0">
                <a:ea typeface="Arial Unicode MS" pitchFamily="34" charset="-128"/>
                <a:cs typeface="Arial Unicode MS" pitchFamily="34" charset="-128"/>
              </a:rPr>
              <a:t> com o </a:t>
            </a:r>
            <a:r>
              <a:rPr lang="en-US" altLang="zh-CN" sz="2200" dirty="0" err="1" smtClean="0">
                <a:ea typeface="Arial Unicode MS" pitchFamily="34" charset="-128"/>
                <a:cs typeface="Arial Unicode MS" pitchFamily="34" charset="-128"/>
              </a:rPr>
              <a:t>máximo</a:t>
            </a:r>
            <a:r>
              <a:rPr lang="en-US" altLang="zh-CN" sz="2200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200" dirty="0" err="1" smtClean="0">
                <a:ea typeface="Arial Unicode MS" pitchFamily="34" charset="-128"/>
                <a:cs typeface="Arial Unicode MS" pitchFamily="34" charset="-128"/>
              </a:rPr>
              <a:t>variáveis</a:t>
            </a:r>
            <a:r>
              <a:rPr lang="en-US" altLang="zh-CN" sz="22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200" dirty="0" err="1" smtClean="0">
                <a:ea typeface="Arial Unicode MS" pitchFamily="34" charset="-128"/>
                <a:cs typeface="Arial Unicode MS" pitchFamily="34" charset="-128"/>
              </a:rPr>
              <a:t>preditores</a:t>
            </a:r>
            <a:r>
              <a:rPr lang="en-US" altLang="zh-CN" sz="22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200" dirty="0" err="1" smtClean="0">
                <a:ea typeface="Arial Unicode MS" pitchFamily="34" charset="-128"/>
                <a:cs typeface="Arial Unicode MS" pitchFamily="34" charset="-128"/>
              </a:rPr>
              <a:t>pode</a:t>
            </a:r>
            <a:r>
              <a:rPr lang="en-US" altLang="zh-CN" sz="22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200" dirty="0" err="1" smtClean="0">
                <a:ea typeface="Arial Unicode MS" pitchFamily="34" charset="-128"/>
                <a:cs typeface="Arial Unicode MS" pitchFamily="34" charset="-128"/>
              </a:rPr>
              <a:t>levar</a:t>
            </a:r>
            <a:r>
              <a:rPr lang="en-US" altLang="zh-CN" sz="2200" dirty="0" smtClean="0">
                <a:ea typeface="Arial Unicode MS" pitchFamily="34" charset="-128"/>
                <a:cs typeface="Arial Unicode MS" pitchFamily="34" charset="-128"/>
              </a:rPr>
              <a:t> a </a:t>
            </a:r>
            <a:r>
              <a:rPr lang="en-US" altLang="zh-CN" sz="2200" dirty="0" err="1" smtClean="0">
                <a:ea typeface="Arial Unicode MS" pitchFamily="34" charset="-128"/>
                <a:cs typeface="Arial Unicode MS" pitchFamily="34" charset="-128"/>
              </a:rPr>
              <a:t>muitos</a:t>
            </a:r>
            <a:r>
              <a:rPr lang="en-US" altLang="zh-CN" sz="22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200" dirty="0" err="1" smtClean="0">
                <a:ea typeface="Arial Unicode MS" pitchFamily="34" charset="-128"/>
                <a:cs typeface="Arial Unicode MS" pitchFamily="34" charset="-128"/>
              </a:rPr>
              <a:t>problemas</a:t>
            </a:r>
            <a:r>
              <a:rPr lang="en-US" altLang="zh-CN" sz="2200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200" dirty="0" err="1" smtClean="0">
                <a:ea typeface="Arial Unicode MS" pitchFamily="34" charset="-128"/>
                <a:cs typeface="Arial Unicode MS" pitchFamily="34" charset="-128"/>
              </a:rPr>
              <a:t>colinearidade</a:t>
            </a:r>
            <a:endParaRPr lang="en-US" altLang="zh-CN" sz="22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SzTx/>
              <a:buFont typeface="Wingdings" pitchFamily="2" charset="2"/>
              <a:buAutoNum type="arabicPeriod" startAt="6"/>
            </a:pPr>
            <a:r>
              <a:rPr lang="en-US" altLang="zh-CN" sz="2600" dirty="0" err="1" smtClean="0">
                <a:ea typeface="Arial Unicode MS" pitchFamily="34" charset="-128"/>
                <a:cs typeface="Arial Unicode MS" pitchFamily="34" charset="-128"/>
              </a:rPr>
              <a:t>Usar</a:t>
            </a:r>
            <a:r>
              <a:rPr lang="en-US" altLang="zh-CN" sz="26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600" dirty="0" err="1" smtClean="0">
                <a:ea typeface="Arial Unicode MS" pitchFamily="34" charset="-128"/>
                <a:cs typeface="Arial Unicode MS" pitchFamily="34" charset="-128"/>
              </a:rPr>
              <a:t>muitas</a:t>
            </a:r>
            <a:r>
              <a:rPr lang="en-US" altLang="zh-CN" sz="26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600" dirty="0" err="1" smtClean="0">
                <a:ea typeface="Arial Unicode MS" pitchFamily="34" charset="-128"/>
                <a:cs typeface="Arial Unicode MS" pitchFamily="34" charset="-128"/>
              </a:rPr>
              <a:t>variáveis</a:t>
            </a:r>
            <a:r>
              <a:rPr lang="en-US" altLang="zh-CN" sz="26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600" dirty="0" err="1" smtClean="0">
                <a:ea typeface="Arial Unicode MS" pitchFamily="34" charset="-128"/>
                <a:cs typeface="Arial Unicode MS" pitchFamily="34" charset="-128"/>
              </a:rPr>
              <a:t>preditoras</a:t>
            </a:r>
            <a:r>
              <a:rPr lang="en-US" altLang="zh-CN" sz="2600" dirty="0" smtClean="0"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marL="990600" lvl="1" indent="-533400">
              <a:spcBef>
                <a:spcPts val="600"/>
              </a:spcBef>
              <a:buSzTx/>
            </a:pPr>
            <a:r>
              <a:rPr lang="en-US" altLang="zh-CN" sz="2200" dirty="0" smtClean="0">
                <a:ea typeface="Arial Unicode MS" pitchFamily="34" charset="-128"/>
                <a:cs typeface="Arial Unicode MS" pitchFamily="34" charset="-128"/>
              </a:rPr>
              <a:t>k </a:t>
            </a:r>
            <a:r>
              <a:rPr lang="en-US" altLang="zh-CN" sz="2200" dirty="0" err="1" smtClean="0">
                <a:ea typeface="Arial Unicode MS" pitchFamily="34" charset="-128"/>
                <a:cs typeface="Arial Unicode MS" pitchFamily="34" charset="-128"/>
              </a:rPr>
              <a:t>preditores</a:t>
            </a:r>
            <a:r>
              <a:rPr lang="en-US" altLang="zh-CN" sz="22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200" b="1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Þ</a:t>
            </a:r>
            <a:r>
              <a:rPr lang="en-US" altLang="zh-CN" sz="2200" dirty="0" smtClean="0">
                <a:ea typeface="Arial Unicode MS" pitchFamily="34" charset="-128"/>
                <a:cs typeface="Arial Unicode MS" pitchFamily="34" charset="-128"/>
              </a:rPr>
              <a:t> 2</a:t>
            </a:r>
            <a:r>
              <a:rPr lang="en-US" altLang="zh-CN" sz="2200" baseline="30000" dirty="0" smtClean="0"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en-US" altLang="zh-CN" sz="2200" dirty="0" smtClean="0">
                <a:ea typeface="Arial Unicode MS" pitchFamily="34" charset="-128"/>
                <a:cs typeface="Arial Unicode MS" pitchFamily="34" charset="-128"/>
              </a:rPr>
              <a:t>-1 sub-</a:t>
            </a:r>
            <a:r>
              <a:rPr lang="en-US" altLang="zh-CN" sz="2200" dirty="0" err="1" smtClean="0">
                <a:ea typeface="Arial Unicode MS" pitchFamily="34" charset="-128"/>
                <a:cs typeface="Arial Unicode MS" pitchFamily="34" charset="-128"/>
              </a:rPr>
              <a:t>conjuntos</a:t>
            </a:r>
            <a:endParaRPr lang="en-US" altLang="zh-CN" sz="2200" dirty="0" smtClean="0">
              <a:ea typeface="Arial Unicode MS" pitchFamily="34" charset="-128"/>
              <a:cs typeface="Arial Unicode MS" pitchFamily="34" charset="-128"/>
            </a:endParaRPr>
          </a:p>
          <a:p>
            <a:pPr marL="990600" lvl="1" indent="-533400">
              <a:spcBef>
                <a:spcPts val="600"/>
              </a:spcBef>
              <a:buSzTx/>
            </a:pPr>
            <a:r>
              <a:rPr lang="pt-BR" altLang="zh-CN" sz="2200" dirty="0" smtClean="0">
                <a:ea typeface="Arial Unicode MS" pitchFamily="34" charset="-128"/>
                <a:cs typeface="Arial Unicode MS" pitchFamily="34" charset="-128"/>
              </a:rPr>
              <a:t>O subconjunto de </a:t>
            </a:r>
            <a:r>
              <a:rPr lang="pt-BR" altLang="zh-CN" sz="2200" dirty="0" err="1" smtClean="0">
                <a:ea typeface="Arial Unicode MS" pitchFamily="34" charset="-128"/>
                <a:cs typeface="Arial Unicode MS" pitchFamily="34" charset="-128"/>
              </a:rPr>
              <a:t>preditores</a:t>
            </a:r>
            <a:r>
              <a:rPr lang="pt-BR" altLang="zh-CN" sz="2200" dirty="0" smtClean="0">
                <a:ea typeface="Arial Unicode MS" pitchFamily="34" charset="-128"/>
                <a:cs typeface="Arial Unicode MS" pitchFamily="34" charset="-128"/>
              </a:rPr>
              <a:t> que resulta no máximo R</a:t>
            </a:r>
            <a:r>
              <a:rPr lang="pt-BR" altLang="zh-CN" sz="2200" baseline="30000" dirty="0" smtClean="0"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t-BR" altLang="zh-CN" sz="2200" dirty="0" smtClean="0">
                <a:ea typeface="Arial Unicode MS" pitchFamily="34" charset="-128"/>
                <a:cs typeface="Arial Unicode MS" pitchFamily="34" charset="-128"/>
              </a:rPr>
              <a:t> é o melhor</a:t>
            </a:r>
          </a:p>
          <a:p>
            <a:pPr marL="990600" lvl="1" indent="-533400">
              <a:spcBef>
                <a:spcPts val="600"/>
              </a:spcBef>
              <a:buSzTx/>
            </a:pPr>
            <a:r>
              <a:rPr lang="pt-BR" altLang="zh-CN" sz="2200" dirty="0" smtClean="0">
                <a:ea typeface="Arial Unicode MS" pitchFamily="34" charset="-128"/>
                <a:cs typeface="Arial Unicode MS" pitchFamily="34" charset="-128"/>
              </a:rPr>
              <a:t>Sub-conjuntos que resultam em R</a:t>
            </a:r>
            <a:r>
              <a:rPr lang="pt-BR" altLang="zh-CN" sz="2200" baseline="30000" dirty="0" smtClean="0"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t-BR" altLang="zh-CN" sz="2200" dirty="0" smtClean="0">
                <a:ea typeface="Arial Unicode MS" pitchFamily="34" charset="-128"/>
                <a:cs typeface="Arial Unicode MS" pitchFamily="34" charset="-128"/>
              </a:rPr>
              <a:t> próximos podem ser usados</a:t>
            </a:r>
          </a:p>
          <a:p>
            <a:pPr marL="990600" lvl="1" indent="-533400">
              <a:spcBef>
                <a:spcPts val="600"/>
              </a:spcBef>
              <a:buSzTx/>
            </a:pPr>
            <a:r>
              <a:rPr lang="pt-BR" altLang="zh-CN" sz="2200" dirty="0" smtClean="0">
                <a:ea typeface="Arial Unicode MS" pitchFamily="34" charset="-128"/>
                <a:cs typeface="Arial Unicode MS" pitchFamily="34" charset="-128"/>
              </a:rPr>
              <a:t>Ex. o segundo melhor resultado tem 1 variável </a:t>
            </a:r>
            <a:r>
              <a:rPr lang="pt-BR" altLang="zh-CN" sz="2200" dirty="0" err="1" smtClean="0">
                <a:ea typeface="Arial Unicode MS" pitchFamily="34" charset="-128"/>
                <a:cs typeface="Arial Unicode MS" pitchFamily="34" charset="-128"/>
              </a:rPr>
              <a:t>preditora</a:t>
            </a:r>
            <a:r>
              <a:rPr lang="pt-BR" altLang="zh-CN" sz="2200" dirty="0" smtClean="0">
                <a:ea typeface="Arial Unicode MS" pitchFamily="34" charset="-128"/>
                <a:cs typeface="Arial Unicode MS" pitchFamily="34" charset="-128"/>
              </a:rPr>
              <a:t> e o melhor tem 5</a:t>
            </a:r>
            <a:endParaRPr lang="en-US" altLang="zh-CN" sz="2200" dirty="0" smtClean="0">
              <a:ea typeface="Arial Unicode MS" pitchFamily="34" charset="-128"/>
              <a:cs typeface="Arial Unicode MS" pitchFamily="34" charset="-128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SzTx/>
              <a:buFont typeface="Wingdings" pitchFamily="2" charset="2"/>
              <a:buAutoNum type="arabicPeriod" startAt="6"/>
            </a:pPr>
            <a:endParaRPr lang="en-US" altLang="zh-CN" sz="2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en-US" smtClean="0"/>
              <a:t>Raquel Lopes - UFCG/DSC - 2011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1524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Formulas de Regressão dos Mínimos Quadrados</a:t>
            </a:r>
            <a:br>
              <a:rPr lang="pt-BR" dirty="0" smtClean="0"/>
            </a:br>
            <a:r>
              <a:rPr lang="pt-BR" sz="3300" dirty="0" smtClean="0">
                <a:solidFill>
                  <a:schemeClr val="bg1">
                    <a:lumMod val="75000"/>
                  </a:schemeClr>
                </a:solidFill>
              </a:rPr>
              <a:t>Ver Box 15.1 de </a:t>
            </a:r>
            <a:r>
              <a:rPr lang="pt-BR" sz="3300" dirty="0" err="1" smtClean="0">
                <a:solidFill>
                  <a:schemeClr val="bg1">
                    <a:lumMod val="75000"/>
                  </a:schemeClr>
                </a:solidFill>
              </a:rPr>
              <a:t>Raj</a:t>
            </a:r>
            <a:r>
              <a:rPr lang="pt-BR" sz="33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sz="3300" dirty="0" err="1" smtClean="0">
                <a:solidFill>
                  <a:schemeClr val="bg1">
                    <a:lumMod val="75000"/>
                  </a:schemeClr>
                </a:solidFill>
              </a:rPr>
              <a:t>Jain</a:t>
            </a:r>
            <a:endParaRPr lang="pt-BR" sz="3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752600"/>
            <a:ext cx="8077200" cy="437356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Estimação de parâmetros:</a:t>
            </a:r>
          </a:p>
          <a:p>
            <a:r>
              <a:rPr lang="pt-BR" sz="2800" dirty="0" smtClean="0"/>
              <a:t>Alocação de variação</a:t>
            </a:r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600" dirty="0" smtClean="0"/>
          </a:p>
          <a:p>
            <a:endParaRPr lang="pt-BR" sz="2600" dirty="0" smtClean="0"/>
          </a:p>
          <a:p>
            <a:r>
              <a:rPr lang="pt-BR" sz="2800" dirty="0" smtClean="0"/>
              <a:t>Coeficiente de determinação: R</a:t>
            </a:r>
            <a:r>
              <a:rPr lang="pt-BR" sz="2800" baseline="30000" dirty="0" smtClean="0"/>
              <a:t>2</a:t>
            </a:r>
            <a:r>
              <a:rPr lang="pt-BR" sz="2800" dirty="0" smtClean="0"/>
              <a:t>=SSR/SST</a:t>
            </a:r>
            <a:endParaRPr lang="pt-BR" sz="2800" baseline="-25000" dirty="0" smtClean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UFCG/DSC - 2011</a:t>
            </a:r>
            <a:endParaRPr lang="pt-BR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8</a:t>
            </a:fld>
            <a:endParaRPr lang="pt-BR" dirty="0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/>
        </p:nvGraphicFramePr>
        <p:xfrm>
          <a:off x="4939553" y="1752600"/>
          <a:ext cx="30511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Equação" r:id="rId4" imgW="1218960" imgH="228600" progId="Equation.3">
                  <p:embed/>
                </p:oleObj>
              </mc:Choice>
              <mc:Fallback>
                <p:oleObj name="Equação" r:id="rId4" imgW="12189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553" y="1752600"/>
                        <a:ext cx="30511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1066800" y="2825750"/>
          <a:ext cx="699135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Equação" r:id="rId6" imgW="2793960" imgH="850680" progId="Equation.3">
                  <p:embed/>
                </p:oleObj>
              </mc:Choice>
              <mc:Fallback>
                <p:oleObj name="Equação" r:id="rId6" imgW="2793960" imgH="8506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25750"/>
                        <a:ext cx="6991350" cy="212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Erros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comuns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em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regressão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(Cont)</a:t>
            </a:r>
            <a:endParaRPr lang="en-US" altLang="zh-CN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1382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1"/>
            <a:ext cx="8153400" cy="4800599"/>
          </a:xfrm>
        </p:spPr>
        <p:txBody>
          <a:bodyPr>
            <a:normAutofit/>
          </a:bodyPr>
          <a:lstStyle/>
          <a:p>
            <a:pPr marL="533400" indent="-533400">
              <a:spcBef>
                <a:spcPts val="600"/>
              </a:spcBef>
              <a:buSzTx/>
              <a:buFont typeface="Wingdings" pitchFamily="2" charset="2"/>
              <a:buAutoNum type="arabicPeriod" startAt="9"/>
            </a:pP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Cobrir apenas um pequeno subconjunto do range de operação possível. Ex. medir performance do sistema com 10 ou 20 usuários quando mais de 100 são permitidos</a:t>
            </a:r>
          </a:p>
          <a:p>
            <a:pPr marL="533400" indent="-533400">
              <a:spcBef>
                <a:spcPts val="600"/>
              </a:spcBef>
              <a:buSzTx/>
              <a:buFont typeface="Wingdings" pitchFamily="2" charset="2"/>
              <a:buAutoNum type="arabicPeriod" startAt="9"/>
            </a:pP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Usar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regressão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para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estimar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valores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de y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que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estão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bem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distantes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da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região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medida</a:t>
            </a:r>
            <a:endParaRPr lang="en-US" altLang="zh-CN" sz="2800" dirty="0" smtClean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382404" name="Picture 4" descr="D:\perf\fignew\png\chp_15_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599" y="4267200"/>
            <a:ext cx="4621696" cy="23622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Erros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comuns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em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regressão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(Cont)</a:t>
            </a:r>
            <a:endParaRPr lang="en-US" altLang="zh-CN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438400" y="6569075"/>
            <a:ext cx="2895600" cy="365125"/>
          </a:xfrm>
        </p:spPr>
        <p:txBody>
          <a:bodyPr/>
          <a:lstStyle/>
          <a:p>
            <a:r>
              <a:rPr lang="en-US" smtClean="0"/>
              <a:t>Raquel Lopes - UFCG/DSC - 2011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138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95400"/>
            <a:ext cx="9144000" cy="533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buSzTx/>
              <a:buFont typeface="Wingdings" pitchFamily="2" charset="2"/>
              <a:buAutoNum type="arabicPeriod" startAt="11"/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altLang="zh-CN" sz="3100" dirty="0" smtClean="0">
                <a:ea typeface="Arial Unicode MS" pitchFamily="34" charset="-128"/>
                <a:cs typeface="Arial Unicode MS" pitchFamily="34" charset="-128"/>
              </a:rPr>
              <a:t>Assumir que um bom </a:t>
            </a:r>
            <a:r>
              <a:rPr lang="pt-BR" altLang="zh-CN" sz="3100" dirty="0" err="1" smtClean="0">
                <a:ea typeface="Arial Unicode MS" pitchFamily="34" charset="-128"/>
                <a:cs typeface="Arial Unicode MS" pitchFamily="34" charset="-128"/>
              </a:rPr>
              <a:t>preditor</a:t>
            </a:r>
            <a:r>
              <a:rPr lang="pt-BR" altLang="zh-CN" sz="3100" dirty="0" smtClean="0">
                <a:ea typeface="Arial Unicode MS" pitchFamily="34" charset="-128"/>
                <a:cs typeface="Arial Unicode MS" pitchFamily="34" charset="-128"/>
              </a:rPr>
              <a:t> é uma boa variável de controle</a:t>
            </a:r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  <a:buSzTx/>
            </a:pPr>
            <a:r>
              <a:rPr lang="pt-BR" altLang="zh-CN" sz="2600" dirty="0" smtClean="0">
                <a:ea typeface="Arial Unicode MS" pitchFamily="34" charset="-128"/>
                <a:cs typeface="Arial Unicode MS" pitchFamily="34" charset="-128"/>
              </a:rPr>
              <a:t>Correlação </a:t>
            </a:r>
            <a:r>
              <a:rPr lang="pt-BR" altLang="zh-CN" sz="2600" b="1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Þ</a:t>
            </a:r>
            <a:r>
              <a:rPr lang="pt-BR" altLang="zh-CN" sz="2600" dirty="0" smtClean="0">
                <a:ea typeface="Arial Unicode MS" pitchFamily="34" charset="-128"/>
                <a:cs typeface="Arial Unicode MS" pitchFamily="34" charset="-128"/>
              </a:rPr>
              <a:t> estimar o valor de uma variável a partir da outra variável </a:t>
            </a:r>
            <a:r>
              <a:rPr lang="pt-BR" altLang="zh-CN" sz="2600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</a:t>
            </a:r>
            <a:r>
              <a:rPr lang="pt-BR" altLang="zh-CN" sz="2600" dirty="0" smtClean="0">
                <a:ea typeface="Arial Unicode MS" pitchFamily="34" charset="-128"/>
                <a:cs typeface="Arial Unicode MS" pitchFamily="34" charset="-128"/>
              </a:rPr>
              <a:t>&gt; controlar a resposta com o </a:t>
            </a:r>
            <a:r>
              <a:rPr lang="pt-BR" altLang="zh-CN" sz="2600" dirty="0" err="1" smtClean="0">
                <a:ea typeface="Arial Unicode MS" pitchFamily="34" charset="-128"/>
                <a:cs typeface="Arial Unicode MS" pitchFamily="34" charset="-128"/>
              </a:rPr>
              <a:t>preditor</a:t>
            </a:r>
            <a:endParaRPr lang="pt-BR" altLang="zh-CN" sz="2600" dirty="0" smtClean="0">
              <a:ea typeface="Arial Unicode MS" pitchFamily="34" charset="-128"/>
              <a:cs typeface="Arial Unicode MS" pitchFamily="34" charset="-128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  <a:buSzTx/>
            </a:pPr>
            <a:r>
              <a:rPr lang="pt-BR" altLang="zh-CN" sz="2600" dirty="0" smtClean="0">
                <a:ea typeface="Arial Unicode MS" pitchFamily="34" charset="-128"/>
                <a:cs typeface="Arial Unicode MS" pitchFamily="34" charset="-128"/>
              </a:rPr>
              <a:t>Ex. Vimos o modelo de regressão que relaciona N</a:t>
            </a:r>
            <a:r>
              <a:rPr lang="pt-BR" altLang="zh-CN" sz="2600" baseline="30000" dirty="0" smtClean="0">
                <a:ea typeface="Arial Unicode MS" pitchFamily="34" charset="-128"/>
                <a:cs typeface="Arial Unicode MS" pitchFamily="34" charset="-128"/>
              </a:rPr>
              <a:t>o</a:t>
            </a:r>
            <a:r>
              <a:rPr lang="pt-BR" altLang="zh-CN" sz="2600" dirty="0" smtClean="0">
                <a:ea typeface="Arial Unicode MS" pitchFamily="34" charset="-128"/>
                <a:cs typeface="Arial Unicode MS" pitchFamily="34" charset="-128"/>
              </a:rPr>
              <a:t> de operações de I/O com tempo de CPU. Este modelo pode ser usado para estimar o número de operações de I/O dado um tempo de CPU</a:t>
            </a:r>
          </a:p>
          <a:p>
            <a:pPr lvl="1">
              <a:lnSpc>
                <a:spcPct val="120000"/>
              </a:lnSpc>
              <a:spcBef>
                <a:spcPts val="300"/>
              </a:spcBef>
              <a:buSzTx/>
            </a:pPr>
            <a:r>
              <a:rPr lang="pt-BR" altLang="zh-CN" sz="2600" dirty="0" smtClean="0"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pt-BR" altLang="zh-CN" sz="2600" baseline="-25000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pt-BR" altLang="zh-CN" sz="2600" dirty="0" smtClean="0">
                <a:ea typeface="Arial Unicode MS" pitchFamily="34" charset="-128"/>
                <a:cs typeface="Arial Unicode MS" pitchFamily="34" charset="-128"/>
              </a:rPr>
              <a:t> e x</a:t>
            </a:r>
            <a:r>
              <a:rPr lang="pt-BR" altLang="zh-CN" sz="2600" baseline="-25000" dirty="0" smtClean="0"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t-BR" altLang="zh-CN" sz="2600" dirty="0" smtClean="0">
                <a:ea typeface="Arial Unicode MS" pitchFamily="34" charset="-128"/>
                <a:cs typeface="Arial Unicode MS" pitchFamily="34" charset="-128"/>
              </a:rPr>
              <a:t> controladas por </a:t>
            </a:r>
            <a:r>
              <a:rPr lang="pt-BR" altLang="zh-CN" sz="2600" dirty="0" err="1" smtClean="0">
                <a:ea typeface="Arial Unicode MS" pitchFamily="34" charset="-128"/>
                <a:cs typeface="Arial Unicode MS" pitchFamily="34" charset="-128"/>
              </a:rPr>
              <a:t>w</a:t>
            </a:r>
            <a:endParaRPr lang="pt-BR" altLang="zh-CN" sz="2600" dirty="0" smtClean="0">
              <a:ea typeface="Arial Unicode MS" pitchFamily="34" charset="-128"/>
              <a:cs typeface="Arial Unicode MS" pitchFamily="34" charset="-128"/>
            </a:endParaRP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pt-BR" altLang="zh-CN" sz="2200" dirty="0" smtClean="0"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pt-BR" altLang="zh-CN" sz="2200" baseline="-25000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pt-BR" altLang="zh-CN" sz="2200" dirty="0" smtClean="0">
                <a:ea typeface="Arial Unicode MS" pitchFamily="34" charset="-128"/>
                <a:cs typeface="Arial Unicode MS" pitchFamily="34" charset="-128"/>
              </a:rPr>
              <a:t> e x</a:t>
            </a:r>
            <a:r>
              <a:rPr lang="pt-BR" altLang="zh-CN" sz="2200" baseline="-25000" dirty="0" smtClean="0">
                <a:ea typeface="Arial Unicode MS" pitchFamily="34" charset="-128"/>
                <a:cs typeface="Arial Unicode MS" pitchFamily="34" charset="-128"/>
              </a:rPr>
              <a:t>2 </a:t>
            </a:r>
            <a:r>
              <a:rPr lang="pt-BR" altLang="zh-CN" sz="2200" dirty="0" smtClean="0">
                <a:ea typeface="Arial Unicode MS" pitchFamily="34" charset="-128"/>
                <a:cs typeface="Arial Unicode MS" pitchFamily="34" charset="-128"/>
              </a:rPr>
              <a:t> são correlacionadas e podem ser bons </a:t>
            </a:r>
            <a:r>
              <a:rPr lang="pt-BR" altLang="zh-CN" sz="2200" dirty="0" err="1" smtClean="0">
                <a:ea typeface="Arial Unicode MS" pitchFamily="34" charset="-128"/>
                <a:cs typeface="Arial Unicode MS" pitchFamily="34" charset="-128"/>
              </a:rPr>
              <a:t>preditores</a:t>
            </a:r>
            <a:r>
              <a:rPr lang="pt-BR" altLang="zh-CN" sz="2200" dirty="0" smtClean="0">
                <a:ea typeface="Arial Unicode MS" pitchFamily="34" charset="-128"/>
                <a:cs typeface="Arial Unicode MS" pitchFamily="34" charset="-128"/>
              </a:rPr>
              <a:t> um do outro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pt-BR" altLang="zh-CN" sz="2200" dirty="0" err="1" smtClean="0">
                <a:ea typeface="Arial Unicode MS" pitchFamily="34" charset="-128"/>
                <a:cs typeface="Arial Unicode MS" pitchFamily="34" charset="-128"/>
              </a:rPr>
              <a:t>w</a:t>
            </a:r>
            <a:r>
              <a:rPr lang="pt-BR" altLang="zh-CN" sz="2200" dirty="0" smtClean="0">
                <a:ea typeface="Arial Unicode MS" pitchFamily="34" charset="-128"/>
                <a:cs typeface="Arial Unicode MS" pitchFamily="34" charset="-128"/>
              </a:rPr>
              <a:t> também pode ser usado para estimar x</a:t>
            </a:r>
            <a:r>
              <a:rPr lang="pt-BR" altLang="zh-CN" sz="2200" baseline="-25000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pt-BR" altLang="zh-CN" sz="2200" dirty="0" smtClean="0">
                <a:ea typeface="Arial Unicode MS" pitchFamily="34" charset="-128"/>
                <a:cs typeface="Arial Unicode MS" pitchFamily="34" charset="-128"/>
              </a:rPr>
              <a:t> e x</a:t>
            </a:r>
            <a:r>
              <a:rPr lang="pt-BR" altLang="zh-CN" sz="2200" baseline="-25000" dirty="0" smtClean="0">
                <a:ea typeface="Arial Unicode MS" pitchFamily="34" charset="-128"/>
                <a:cs typeface="Arial Unicode MS" pitchFamily="34" charset="-128"/>
              </a:rPr>
              <a:t>2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CN" sz="2300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A </a:t>
            </a:r>
            <a:r>
              <a:rPr lang="en-US" altLang="zh-CN" sz="2300" dirty="0" err="1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predição</a:t>
            </a:r>
            <a:r>
              <a:rPr lang="en-US" altLang="zh-CN" sz="2300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opera </a:t>
            </a:r>
            <a:r>
              <a:rPr lang="en-US" altLang="zh-CN" sz="2300" dirty="0" err="1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em</a:t>
            </a:r>
            <a:r>
              <a:rPr lang="en-US" altLang="zh-CN" sz="2300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300" dirty="0" err="1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muitas</a:t>
            </a:r>
            <a:r>
              <a:rPr lang="en-US" altLang="zh-CN" sz="2300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300" dirty="0" err="1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direções</a:t>
            </a:r>
            <a:endParaRPr lang="en-US" altLang="zh-CN" sz="2300" dirty="0" smtClean="0">
              <a:ea typeface="Arial Unicode MS" pitchFamily="34" charset="-128"/>
              <a:cs typeface="Arial Unicode MS" pitchFamily="34" charset="-128"/>
            </a:endParaRP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CN" sz="2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O </a:t>
            </a:r>
            <a:r>
              <a:rPr lang="en-US" altLang="zh-CN" sz="23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controle</a:t>
            </a:r>
            <a:r>
              <a:rPr lang="en-US" altLang="zh-CN" sz="2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opera </a:t>
            </a:r>
            <a:r>
              <a:rPr lang="en-US" altLang="zh-CN" sz="23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em</a:t>
            </a:r>
            <a:r>
              <a:rPr lang="en-US" altLang="zh-CN" sz="2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3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uma</a:t>
            </a:r>
            <a:r>
              <a:rPr lang="en-US" altLang="zh-CN" sz="2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3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única</a:t>
            </a:r>
            <a:r>
              <a:rPr lang="en-US" altLang="zh-CN" sz="23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3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direção</a:t>
            </a:r>
            <a:endParaRPr lang="pt-BR" altLang="zh-CN" sz="2300" dirty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Maior</a:t>
            </a:r>
            <a:r>
              <a:rPr lang="en-US" dirty="0" smtClean="0"/>
              <a:t> de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erros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tamanho</a:t>
            </a:r>
            <a:r>
              <a:rPr lang="en-US" dirty="0" smtClean="0"/>
              <a:t> de </a:t>
            </a:r>
            <a:r>
              <a:rPr lang="en-US" dirty="0" err="1" smtClean="0"/>
              <a:t>amostra</a:t>
            </a:r>
            <a:r>
              <a:rPr lang="en-US" dirty="0" smtClean="0"/>
              <a:t> </a:t>
            </a:r>
            <a:r>
              <a:rPr lang="en-US" dirty="0" err="1" smtClean="0"/>
              <a:t>inapropriado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881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Leitura</a:t>
            </a:r>
            <a:r>
              <a:rPr lang="en-US" dirty="0" smtClean="0"/>
              <a:t> </a:t>
            </a:r>
            <a:r>
              <a:rPr lang="en-US" dirty="0" err="1" smtClean="0"/>
              <a:t>recomendada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Raj Jain</a:t>
            </a:r>
          </a:p>
          <a:p>
            <a:r>
              <a:rPr lang="en-US" dirty="0" smtClean="0"/>
              <a:t>Hair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079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Transformações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dados</a:t>
            </a:r>
            <a:endParaRPr lang="en-US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590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Transformações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200" y="1371600"/>
            <a:ext cx="8610600" cy="4724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de y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de </a:t>
            </a:r>
            <a:r>
              <a:rPr lang="en-US" dirty="0" err="1" smtClean="0"/>
              <a:t>usar</a:t>
            </a:r>
            <a:r>
              <a:rPr lang="en-US" dirty="0" smtClean="0"/>
              <a:t> y</a:t>
            </a:r>
          </a:p>
          <a:p>
            <a:pPr>
              <a:spcBef>
                <a:spcPts val="600"/>
              </a:spcBef>
            </a:pPr>
            <a:r>
              <a:rPr lang="en-US" dirty="0" err="1" smtClean="0"/>
              <a:t>Parece</a:t>
            </a:r>
            <a:r>
              <a:rPr lang="en-US" dirty="0" smtClean="0"/>
              <a:t> um </a:t>
            </a:r>
            <a:r>
              <a:rPr lang="en-US" dirty="0" err="1" smtClean="0"/>
              <a:t>subconjunto</a:t>
            </a:r>
            <a:r>
              <a:rPr lang="en-US" dirty="0" smtClean="0"/>
              <a:t> de </a:t>
            </a:r>
            <a:r>
              <a:rPr lang="en-US" dirty="0" err="1" smtClean="0"/>
              <a:t>regressão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linear, mas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transformações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situações</a:t>
            </a:r>
            <a:r>
              <a:rPr lang="en-US" dirty="0" smtClean="0"/>
              <a:t> </a:t>
            </a:r>
            <a:r>
              <a:rPr lang="en-US" dirty="0" err="1" smtClean="0"/>
              <a:t>além</a:t>
            </a:r>
            <a:r>
              <a:rPr lang="en-US" dirty="0" smtClean="0"/>
              <a:t> de </a:t>
            </a:r>
            <a:r>
              <a:rPr lang="en-US" dirty="0" err="1" smtClean="0"/>
              <a:t>regressão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err="1" smtClean="0"/>
              <a:t>Exemplo</a:t>
            </a:r>
            <a:r>
              <a:rPr lang="en-US" dirty="0" smtClean="0"/>
              <a:t>: 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transformar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85</a:t>
            </a:fld>
            <a:endParaRPr lang="en-US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755052"/>
              </p:ext>
            </p:extLst>
          </p:nvPr>
        </p:nvGraphicFramePr>
        <p:xfrm>
          <a:off x="762000" y="4572000"/>
          <a:ext cx="3955774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3" name="Equation" r:id="rId3" imgW="2527200" imgH="291960" progId="Equation.3">
                  <p:embed/>
                </p:oleObj>
              </mc:Choice>
              <mc:Fallback>
                <p:oleObj name="Equation" r:id="rId3" imgW="25272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3955774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749751"/>
              </p:ext>
            </p:extLst>
          </p:nvPr>
        </p:nvGraphicFramePr>
        <p:xfrm>
          <a:off x="762000" y="4098925"/>
          <a:ext cx="40354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4" name="Equation" r:id="rId5" imgW="2577960" imgH="253800" progId="Equation.3">
                  <p:embed/>
                </p:oleObj>
              </mc:Choice>
              <mc:Fallback>
                <p:oleObj name="Equation" r:id="rId5" imgW="2577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98925"/>
                        <a:ext cx="403542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m 6" descr="power-transform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34075" y="3886200"/>
            <a:ext cx="2524125" cy="2250425"/>
          </a:xfrm>
          <a:prstGeom prst="rect">
            <a:avLst/>
          </a:prstGeom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614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Transformações</a:t>
            </a:r>
            <a:r>
              <a:rPr lang="en-US" dirty="0" smtClean="0"/>
              <a:t> (Cont)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152400" y="1371600"/>
            <a:ext cx="8991600" cy="50292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considerações</a:t>
            </a:r>
            <a:r>
              <a:rPr lang="en-US" dirty="0" smtClean="0"/>
              <a:t> </a:t>
            </a:r>
            <a:r>
              <a:rPr lang="en-US" dirty="0" err="1" smtClean="0"/>
              <a:t>físicas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indicam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de </a:t>
            </a:r>
            <a:r>
              <a:rPr lang="en-US" dirty="0" err="1" smtClean="0"/>
              <a:t>resposta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ser </a:t>
            </a:r>
            <a:r>
              <a:rPr lang="en-US" dirty="0" err="1" smtClean="0"/>
              <a:t>usada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dela</a:t>
            </a:r>
            <a:r>
              <a:rPr lang="en-US" dirty="0" smtClean="0"/>
              <a:t> </a:t>
            </a:r>
            <a:r>
              <a:rPr lang="en-US" dirty="0" err="1" smtClean="0"/>
              <a:t>própria</a:t>
            </a:r>
            <a:endParaRPr lang="en-US" dirty="0" smtClean="0"/>
          </a:p>
          <a:p>
            <a:pPr lvl="1">
              <a:spcBef>
                <a:spcPts val="600"/>
              </a:spcBef>
            </a:pP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mediu</a:t>
            </a:r>
            <a:r>
              <a:rPr lang="en-US" dirty="0" smtClean="0"/>
              <a:t> tempo entre </a:t>
            </a:r>
            <a:r>
              <a:rPr lang="en-US" dirty="0" err="1" smtClean="0"/>
              <a:t>chegadas</a:t>
            </a:r>
            <a:r>
              <a:rPr lang="en-US" dirty="0" smtClean="0"/>
              <a:t> de </a:t>
            </a:r>
            <a:r>
              <a:rPr lang="en-US" dirty="0" err="1" smtClean="0"/>
              <a:t>requisições</a:t>
            </a:r>
            <a:endParaRPr lang="en-US" dirty="0" smtClean="0"/>
          </a:p>
          <a:p>
            <a:pPr lvl="1">
              <a:spcBef>
                <a:spcPts val="600"/>
              </a:spcBef>
            </a:pP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sabe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correlação</a:t>
            </a:r>
            <a:r>
              <a:rPr lang="en-US" dirty="0" smtClean="0"/>
              <a:t> linear entre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chegadas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unidade</a:t>
            </a:r>
            <a:r>
              <a:rPr lang="en-US" dirty="0" smtClean="0"/>
              <a:t> de tempo e um </a:t>
            </a:r>
            <a:r>
              <a:rPr lang="en-US" dirty="0" err="1" smtClean="0"/>
              <a:t>certo</a:t>
            </a:r>
            <a:r>
              <a:rPr lang="en-US" dirty="0" smtClean="0"/>
              <a:t> </a:t>
            </a:r>
            <a:r>
              <a:rPr lang="en-US" dirty="0" err="1" smtClean="0"/>
              <a:t>preditor</a:t>
            </a:r>
            <a:endParaRPr lang="en-US" dirty="0" smtClean="0"/>
          </a:p>
          <a:p>
            <a:pPr lvl="1">
              <a:spcBef>
                <a:spcPts val="600"/>
              </a:spcBef>
            </a:pP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investigar</a:t>
            </a:r>
            <a:r>
              <a:rPr lang="en-US" dirty="0" smtClean="0"/>
              <a:t> o </a:t>
            </a:r>
            <a:r>
              <a:rPr lang="en-US" dirty="0" err="1" smtClean="0"/>
              <a:t>uso</a:t>
            </a:r>
            <a:r>
              <a:rPr lang="en-US" dirty="0" smtClean="0"/>
              <a:t> de 1/y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O range dos dados </a:t>
            </a:r>
            <a:r>
              <a:rPr lang="en-US" dirty="0" err="1" smtClean="0"/>
              <a:t>cobre</a:t>
            </a:r>
            <a:r>
              <a:rPr lang="en-US" dirty="0" smtClean="0"/>
              <a:t> </a:t>
            </a: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ordens</a:t>
            </a:r>
            <a:r>
              <a:rPr lang="en-US" dirty="0" smtClean="0"/>
              <a:t> de magnitude e </a:t>
            </a:r>
            <a:r>
              <a:rPr lang="en-US" dirty="0" err="1" smtClean="0"/>
              <a:t>você</a:t>
            </a:r>
            <a:r>
              <a:rPr lang="en-US" dirty="0" smtClean="0"/>
              <a:t> tem </a:t>
            </a:r>
            <a:r>
              <a:rPr lang="en-US" dirty="0" err="1" smtClean="0"/>
              <a:t>amostras</a:t>
            </a:r>
            <a:r>
              <a:rPr lang="en-US" dirty="0" smtClean="0"/>
              <a:t> </a:t>
            </a:r>
            <a:r>
              <a:rPr lang="en-US" dirty="0" err="1" smtClean="0"/>
              <a:t>pequenas</a:t>
            </a:r>
            <a:endParaRPr lang="en-US" dirty="0" smtClean="0"/>
          </a:p>
          <a:p>
            <a:pPr lvl="1">
              <a:spcBef>
                <a:spcPts val="600"/>
              </a:spcBef>
            </a:pPr>
            <a:r>
              <a:rPr lang="en-US" dirty="0" err="1" smtClean="0"/>
              <a:t>y</a:t>
            </a:r>
            <a:r>
              <a:rPr lang="en-US" baseline="-25000" dirty="0" err="1" smtClean="0"/>
              <a:t>max</a:t>
            </a:r>
            <a:r>
              <a:rPr lang="en-US" dirty="0" smtClean="0"/>
              <a:t>/</a:t>
            </a:r>
            <a:r>
              <a:rPr lang="en-US" dirty="0" err="1" smtClean="0"/>
              <a:t>y</a:t>
            </a:r>
            <a:r>
              <a:rPr lang="en-US" baseline="-25000" dirty="0" err="1" smtClean="0"/>
              <a:t>min</a:t>
            </a:r>
            <a:r>
              <a:rPr lang="en-US" dirty="0" smtClean="0"/>
              <a:t> é </a:t>
            </a:r>
            <a:r>
              <a:rPr lang="en-US" dirty="0" err="1" smtClean="0"/>
              <a:t>grande</a:t>
            </a:r>
            <a:endParaRPr lang="en-US" dirty="0" smtClean="0"/>
          </a:p>
          <a:p>
            <a:pPr lvl="1">
              <a:spcBef>
                <a:spcPts val="600"/>
              </a:spcBef>
            </a:pPr>
            <a:r>
              <a:rPr lang="en-US" dirty="0" err="1" smtClean="0"/>
              <a:t>Alguma</a:t>
            </a:r>
            <a:r>
              <a:rPr lang="en-US" dirty="0" smtClean="0"/>
              <a:t> </a:t>
            </a:r>
            <a:r>
              <a:rPr lang="en-US" dirty="0" err="1" smtClean="0"/>
              <a:t>transformação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reduza</a:t>
            </a:r>
            <a:r>
              <a:rPr lang="en-US" dirty="0" smtClean="0"/>
              <a:t> o range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variação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Se o </a:t>
            </a:r>
            <a:r>
              <a:rPr lang="en-US" dirty="0" err="1" smtClean="0"/>
              <a:t>critério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homoscedasticidade</a:t>
            </a:r>
            <a:r>
              <a:rPr lang="en-US" dirty="0" smtClean="0"/>
              <a:t> for </a:t>
            </a:r>
            <a:r>
              <a:rPr lang="en-US" dirty="0" err="1" smtClean="0"/>
              <a:t>violado</a:t>
            </a:r>
            <a:endParaRPr lang="en-US" dirty="0" smtClean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2832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Transformações</a:t>
            </a:r>
            <a:r>
              <a:rPr lang="en-US" dirty="0" smtClean="0"/>
              <a:t> </a:t>
            </a:r>
            <a:r>
              <a:rPr lang="en-US" dirty="0" err="1" smtClean="0"/>
              <a:t>úteis</a:t>
            </a:r>
            <a:r>
              <a:rPr lang="en-US" dirty="0" smtClean="0"/>
              <a:t> (Cont)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2133600" y="1752600"/>
            <a:ext cx="6858000" cy="4648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dirty="0" err="1" smtClean="0"/>
              <a:t>Diagrama</a:t>
            </a:r>
            <a:r>
              <a:rPr lang="en-US" sz="2800" dirty="0" smtClean="0"/>
              <a:t> de </a:t>
            </a:r>
            <a:r>
              <a:rPr lang="en-US" sz="2800" dirty="0" err="1" smtClean="0"/>
              <a:t>dispersão</a:t>
            </a:r>
            <a:r>
              <a:rPr lang="en-US" sz="2800" dirty="0" smtClean="0"/>
              <a:t> </a:t>
            </a:r>
            <a:r>
              <a:rPr lang="en-US" sz="2800" dirty="0" err="1" smtClean="0"/>
              <a:t>indica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os</a:t>
            </a:r>
            <a:r>
              <a:rPr lang="en-US" sz="2800" dirty="0" smtClean="0"/>
              <a:t> </a:t>
            </a:r>
            <a:r>
              <a:rPr lang="en-US" sz="2800" dirty="0" err="1" smtClean="0"/>
              <a:t>resíduos</a:t>
            </a:r>
            <a:r>
              <a:rPr lang="en-US" sz="2800" dirty="0" smtClean="0"/>
              <a:t> </a:t>
            </a:r>
            <a:r>
              <a:rPr lang="en-US" sz="2800" dirty="0" err="1" smtClean="0"/>
              <a:t>têm</a:t>
            </a:r>
            <a:r>
              <a:rPr lang="en-US" sz="2800" dirty="0" smtClean="0"/>
              <a:t> </a:t>
            </a:r>
            <a:r>
              <a:rPr lang="en-US" sz="2800" dirty="0" err="1" smtClean="0"/>
              <a:t>variância</a:t>
            </a:r>
            <a:r>
              <a:rPr lang="en-US" sz="2800" dirty="0" smtClean="0"/>
              <a:t> </a:t>
            </a:r>
            <a:r>
              <a:rPr lang="en-US" sz="2800" dirty="0" err="1" smtClean="0"/>
              <a:t>não</a:t>
            </a:r>
            <a:r>
              <a:rPr lang="en-US" sz="2800" dirty="0" smtClean="0"/>
              <a:t> </a:t>
            </a:r>
            <a:r>
              <a:rPr lang="en-US" sz="2800" dirty="0" err="1" smtClean="0"/>
              <a:t>homogênea</a:t>
            </a:r>
            <a:endParaRPr lang="en-US" sz="2800" dirty="0" smtClean="0"/>
          </a:p>
          <a:p>
            <a:pPr>
              <a:spcBef>
                <a:spcPts val="600"/>
              </a:spcBef>
            </a:pPr>
            <a:r>
              <a:rPr lang="en-US" altLang="zh-CN" sz="2800" dirty="0" err="1" smtClean="0"/>
              <a:t>Plote</a:t>
            </a:r>
            <a:r>
              <a:rPr lang="en-US" altLang="zh-CN" sz="2800" dirty="0" smtClean="0"/>
              <a:t> um </a:t>
            </a:r>
            <a:r>
              <a:rPr lang="en-US" altLang="zh-CN" sz="2800" dirty="0" err="1" smtClean="0"/>
              <a:t>gráfico</a:t>
            </a:r>
            <a:r>
              <a:rPr lang="en-US" altLang="zh-CN" sz="2800" dirty="0" smtClean="0"/>
              <a:t> do </a:t>
            </a:r>
            <a:r>
              <a:rPr lang="en-US" altLang="zh-CN" sz="2800" dirty="0" err="1" smtClean="0"/>
              <a:t>desvio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padrão</a:t>
            </a:r>
            <a:r>
              <a:rPr lang="en-US" altLang="zh-CN" sz="2800" dirty="0" smtClean="0"/>
              <a:t> dos </a:t>
            </a:r>
            <a:r>
              <a:rPr lang="en-US" altLang="zh-CN" sz="2800" dirty="0" err="1" smtClean="0"/>
              <a:t>resíduos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para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cada</a:t>
            </a:r>
            <a:r>
              <a:rPr lang="en-US" altLang="zh-CN" sz="2800" dirty="0" smtClean="0"/>
              <a:t> valor de     </a:t>
            </a:r>
            <a:r>
              <a:rPr lang="en-US" altLang="zh-CN" sz="2800" dirty="0" err="1" smtClean="0"/>
              <a:t>como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uma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função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da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média</a:t>
            </a:r>
            <a:r>
              <a:rPr lang="en-US" altLang="zh-CN" sz="2800" dirty="0" smtClean="0"/>
              <a:t> de </a:t>
            </a:r>
          </a:p>
          <a:p>
            <a:pPr>
              <a:spcBef>
                <a:spcPts val="600"/>
              </a:spcBef>
            </a:pPr>
            <a:r>
              <a:rPr lang="en-US" altLang="zh-CN" sz="2800" dirty="0" smtClean="0"/>
              <a:t>Se </a:t>
            </a:r>
            <a:r>
              <a:rPr lang="en-US" altLang="zh-CN" sz="2800" dirty="0" err="1" smtClean="0"/>
              <a:t>este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gráfico</a:t>
            </a:r>
            <a:r>
              <a:rPr lang="en-US" altLang="zh-CN" sz="2800" dirty="0" smtClean="0"/>
              <a:t> for linear (                   ) </a:t>
            </a:r>
            <a:r>
              <a:rPr lang="en-US" altLang="zh-CN" sz="2800" dirty="0" err="1" smtClean="0"/>
              <a:t>uma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transformação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logaritmica</a:t>
            </a:r>
            <a:r>
              <a:rPr lang="en-US" altLang="zh-CN" sz="2800" dirty="0" smtClean="0"/>
              <a:t> de y (w </a:t>
            </a:r>
            <a:r>
              <a:rPr lang="en-US" altLang="zh-CN" sz="2800" dirty="0" smtClean="0">
                <a:sym typeface="Symbol"/>
              </a:rPr>
              <a:t>= a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ln</a:t>
            </a:r>
            <a:r>
              <a:rPr lang="en-US" altLang="zh-CN" sz="2800" dirty="0" smtClean="0"/>
              <a:t> y) </a:t>
            </a:r>
            <a:r>
              <a:rPr lang="en-US" altLang="zh-CN" sz="2800" dirty="0" err="1" smtClean="0"/>
              <a:t>ajuda</a:t>
            </a:r>
            <a:r>
              <a:rPr lang="en-US" altLang="zh-CN" sz="2800" dirty="0" smtClean="0"/>
              <a:t> a </a:t>
            </a:r>
            <a:r>
              <a:rPr lang="en-US" altLang="zh-CN" sz="2800" dirty="0" err="1" smtClean="0"/>
              <a:t>estabilizar</a:t>
            </a:r>
            <a:r>
              <a:rPr lang="en-US" altLang="zh-CN" sz="2800" dirty="0" smtClean="0"/>
              <a:t> a </a:t>
            </a:r>
            <a:r>
              <a:rPr lang="en-US" altLang="zh-CN" sz="2800" dirty="0" err="1" smtClean="0"/>
              <a:t>variância</a:t>
            </a:r>
            <a:endParaRPr lang="en-US" altLang="zh-CN" sz="2800" dirty="0" smtClean="0"/>
          </a:p>
          <a:p>
            <a:pPr>
              <a:spcBef>
                <a:spcPts val="600"/>
              </a:spcBef>
            </a:pPr>
            <a:r>
              <a:rPr lang="en-US" sz="2800" dirty="0" err="1" smtClean="0"/>
              <a:t>Só</a:t>
            </a:r>
            <a:r>
              <a:rPr lang="en-US" sz="2800" dirty="0" smtClean="0"/>
              <a:t> é </a:t>
            </a:r>
            <a:r>
              <a:rPr lang="en-US" sz="2800" dirty="0" err="1" smtClean="0"/>
              <a:t>válido</a:t>
            </a:r>
            <a:r>
              <a:rPr lang="en-US" sz="2800" dirty="0" smtClean="0"/>
              <a:t> </a:t>
            </a:r>
            <a:r>
              <a:rPr lang="en-US" sz="2800" dirty="0" err="1" smtClean="0"/>
              <a:t>quando</a:t>
            </a:r>
            <a:r>
              <a:rPr lang="en-US" sz="2800" dirty="0" smtClean="0"/>
              <a:t> </a:t>
            </a:r>
            <a:r>
              <a:rPr lang="en-US" sz="2800" dirty="0" err="1" smtClean="0"/>
              <a:t>y</a:t>
            </a:r>
            <a:r>
              <a:rPr lang="en-US" sz="2800" baseline="-25000" dirty="0" err="1" smtClean="0"/>
              <a:t>max</a:t>
            </a:r>
            <a:r>
              <a:rPr lang="en-US" sz="2800" dirty="0" smtClean="0"/>
              <a:t>/</a:t>
            </a:r>
            <a:r>
              <a:rPr lang="en-US" sz="2800" dirty="0" err="1" smtClean="0"/>
              <a:t>y</a:t>
            </a:r>
            <a:r>
              <a:rPr lang="en-US" sz="2800" baseline="-25000" dirty="0" err="1" smtClean="0"/>
              <a:t>min</a:t>
            </a:r>
            <a:r>
              <a:rPr lang="en-US" sz="2800" dirty="0" smtClean="0"/>
              <a:t> for </a:t>
            </a:r>
            <a:r>
              <a:rPr lang="en-US" sz="2800" dirty="0" err="1" smtClean="0"/>
              <a:t>grande</a:t>
            </a:r>
            <a:endParaRPr lang="en-US" sz="2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87</a:t>
            </a:fld>
            <a:endParaRPr lang="en-US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6629400" y="3162300"/>
          <a:ext cx="30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5" name="Equation" r:id="rId3" imgW="152280" imgH="241200" progId="Equation.3">
                  <p:embed/>
                </p:oleObj>
              </mc:Choice>
              <mc:Fallback>
                <p:oleObj name="Equation" r:id="rId3" imgW="152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162300"/>
                        <a:ext cx="304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5549900" y="3644900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6" name="Equation" r:id="rId5" imgW="152280" imgH="215640" progId="Equation.3">
                  <p:embed/>
                </p:oleObj>
              </mc:Choice>
              <mc:Fallback>
                <p:oleObj name="Equation" r:id="rId5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3644900"/>
                        <a:ext cx="304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6334125" y="4114800"/>
          <a:ext cx="15144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7" name="Equation" r:id="rId7" imgW="736560" imgH="228600" progId="Equation.3">
                  <p:embed/>
                </p:oleObj>
              </mc:Choice>
              <mc:Fallback>
                <p:oleObj name="Equation" r:id="rId7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25" y="4114800"/>
                        <a:ext cx="1514475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8" descr="D:\perf\fignew\png\chp_15_02a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9563" y="4232275"/>
            <a:ext cx="2752763" cy="2549525"/>
          </a:xfrm>
          <a:prstGeom prst="rect">
            <a:avLst/>
          </a:prstGeom>
          <a:noFill/>
        </p:spPr>
      </p:pic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731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Transformações</a:t>
            </a:r>
            <a:r>
              <a:rPr lang="en-US" dirty="0" smtClean="0"/>
              <a:t> </a:t>
            </a:r>
            <a:r>
              <a:rPr lang="en-US" dirty="0" err="1" smtClean="0"/>
              <a:t>úteis</a:t>
            </a:r>
            <a:r>
              <a:rPr lang="en-US" dirty="0" smtClean="0"/>
              <a:t> (Cont)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752600"/>
            <a:ext cx="6705600" cy="4724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Se y for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variável</a:t>
            </a:r>
            <a:r>
              <a:rPr lang="en-US" sz="2800" dirty="0" smtClean="0"/>
              <a:t> </a:t>
            </a:r>
            <a:r>
              <a:rPr lang="en-US" sz="2800" dirty="0" err="1" smtClean="0"/>
              <a:t>aleatória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tem </a:t>
            </a:r>
            <a:r>
              <a:rPr lang="en-US" sz="2800" dirty="0" err="1" smtClean="0"/>
              <a:t>distribuíção</a:t>
            </a:r>
            <a:r>
              <a:rPr lang="en-US" sz="2800" dirty="0" smtClean="0"/>
              <a:t> de Poisson, </a:t>
            </a:r>
            <a:r>
              <a:rPr lang="en-US" sz="2800" dirty="0" err="1" smtClean="0"/>
              <a:t>então</a:t>
            </a:r>
            <a:r>
              <a:rPr lang="en-US" sz="2800" dirty="0" smtClean="0"/>
              <a:t> a </a:t>
            </a:r>
            <a:r>
              <a:rPr lang="en-US" sz="2800" dirty="0" err="1" smtClean="0"/>
              <a:t>variância</a:t>
            </a:r>
            <a:r>
              <a:rPr lang="en-US" sz="2800" dirty="0" smtClean="0"/>
              <a:t> e </a:t>
            </a:r>
            <a:r>
              <a:rPr lang="en-US" sz="2800" dirty="0" err="1" smtClean="0"/>
              <a:t>média</a:t>
            </a:r>
            <a:r>
              <a:rPr lang="en-US" sz="2800" dirty="0" smtClean="0"/>
              <a:t> se </a:t>
            </a:r>
            <a:r>
              <a:rPr lang="en-US" sz="2800" dirty="0" err="1" smtClean="0"/>
              <a:t>relacionam</a:t>
            </a:r>
            <a:r>
              <a:rPr lang="en-US" sz="2800" dirty="0" smtClean="0"/>
              <a:t> </a:t>
            </a:r>
            <a:r>
              <a:rPr lang="en-US" sz="2800" dirty="0" err="1" smtClean="0"/>
              <a:t>assim</a:t>
            </a:r>
            <a:endParaRPr lang="en-US" sz="2800" dirty="0" smtClean="0"/>
          </a:p>
          <a:p>
            <a:pPr lvl="1">
              <a:spcBef>
                <a:spcPts val="600"/>
              </a:spcBef>
            </a:pPr>
            <a:r>
              <a:rPr lang="en-US" sz="2400" dirty="0" smtClean="0"/>
              <a:t>               </a:t>
            </a:r>
            <a:r>
              <a:rPr lang="en-US" sz="2400" dirty="0" err="1" smtClean="0"/>
              <a:t>ou</a:t>
            </a:r>
            <a:r>
              <a:rPr lang="en-US" sz="2400" dirty="0" smtClean="0"/>
              <a:t>   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Um </a:t>
            </a:r>
            <a:r>
              <a:rPr lang="en-US" altLang="zh-CN" sz="2800" dirty="0" err="1" smtClean="0"/>
              <a:t>gráfico</a:t>
            </a:r>
            <a:r>
              <a:rPr lang="en-US" altLang="zh-CN" sz="2800" dirty="0" smtClean="0"/>
              <a:t> da </a:t>
            </a:r>
            <a:r>
              <a:rPr lang="en-US" altLang="zh-CN" sz="2800" dirty="0" err="1" smtClean="0"/>
              <a:t>variância</a:t>
            </a:r>
            <a:r>
              <a:rPr lang="en-US" altLang="zh-CN" sz="2800" dirty="0" smtClean="0"/>
              <a:t> dos </a:t>
            </a:r>
            <a:r>
              <a:rPr lang="en-US" altLang="zh-CN" sz="2800" dirty="0" err="1" smtClean="0"/>
              <a:t>resíduos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para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cada</a:t>
            </a:r>
            <a:r>
              <a:rPr lang="en-US" altLang="zh-CN" sz="2800" dirty="0" smtClean="0"/>
              <a:t> valor de     </a:t>
            </a:r>
            <a:r>
              <a:rPr lang="en-US" altLang="zh-CN" sz="2800" dirty="0" err="1" smtClean="0"/>
              <a:t>como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uma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função</a:t>
            </a:r>
            <a:r>
              <a:rPr lang="en-US" altLang="zh-CN" sz="2800" dirty="0" smtClean="0"/>
              <a:t> de      é linear (                     ), </a:t>
            </a:r>
            <a:r>
              <a:rPr lang="en-US" altLang="zh-CN" sz="2800" dirty="0" err="1" smtClean="0"/>
              <a:t>então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uma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transformação</a:t>
            </a:r>
            <a:r>
              <a:rPr lang="en-US" altLang="zh-CN" sz="2800" dirty="0" smtClean="0"/>
              <a:t> de </a:t>
            </a:r>
            <a:r>
              <a:rPr lang="en-US" altLang="zh-CN" sz="2800" dirty="0" err="1" smtClean="0"/>
              <a:t>raiz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quadrada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ajuda</a:t>
            </a:r>
            <a:r>
              <a:rPr lang="en-US" altLang="zh-CN" sz="2800" dirty="0" smtClean="0"/>
              <a:t> a </a:t>
            </a:r>
            <a:r>
              <a:rPr lang="en-US" altLang="zh-CN" sz="2800" dirty="0" err="1" smtClean="0"/>
              <a:t>estabilizar</a:t>
            </a:r>
            <a:r>
              <a:rPr lang="en-US" altLang="zh-CN" sz="2800" dirty="0" smtClean="0"/>
              <a:t> a </a:t>
            </a:r>
            <a:r>
              <a:rPr lang="en-US" altLang="zh-CN" sz="2800" dirty="0" err="1" smtClean="0"/>
              <a:t>variância</a:t>
            </a:r>
            <a:endParaRPr lang="en-US" altLang="zh-CN" sz="2800" dirty="0" smtClean="0"/>
          </a:p>
          <a:p>
            <a:pPr>
              <a:spcBef>
                <a:spcPts val="600"/>
              </a:spcBef>
            </a:pPr>
            <a:r>
              <a:rPr lang="en-US" altLang="zh-CN" sz="2800" dirty="0" smtClean="0"/>
              <a:t>  </a:t>
            </a:r>
            <a:endParaRPr lang="en-US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88</a:t>
            </a:fld>
            <a:endParaRPr lang="en-US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3200399" y="3089554"/>
          <a:ext cx="914401" cy="479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43" name="Equation" r:id="rId3" imgW="482400" imgH="253800" progId="Equation.3">
                  <p:embed/>
                </p:oleObj>
              </mc:Choice>
              <mc:Fallback>
                <p:oleObj name="Equation" r:id="rId3" imgW="482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399" y="3089554"/>
                        <a:ext cx="914401" cy="4791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4572000" y="3050485"/>
          <a:ext cx="1066800" cy="58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44" name="Equation" r:id="rId5" imgW="533160" imgH="291960" progId="Equation.3">
                  <p:embed/>
                </p:oleObj>
              </mc:Choice>
              <mc:Fallback>
                <p:oleObj name="Equation" r:id="rId5" imgW="5331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050485"/>
                        <a:ext cx="1066800" cy="5817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082346"/>
              </p:ext>
            </p:extLst>
          </p:nvPr>
        </p:nvGraphicFramePr>
        <p:xfrm>
          <a:off x="4724400" y="4013200"/>
          <a:ext cx="30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45" name="Equation" r:id="rId7" imgW="152280" imgH="241200" progId="Equation.3">
                  <p:embed/>
                </p:oleObj>
              </mc:Choice>
              <mc:Fallback>
                <p:oleObj name="Equation" r:id="rId7" imgW="152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013200"/>
                        <a:ext cx="304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053379"/>
              </p:ext>
            </p:extLst>
          </p:nvPr>
        </p:nvGraphicFramePr>
        <p:xfrm>
          <a:off x="8153400" y="4038600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46" name="Equation" r:id="rId9" imgW="152280" imgH="215640" progId="Equation.3">
                  <p:embed/>
                </p:oleObj>
              </mc:Choice>
              <mc:Fallback>
                <p:oleObj name="Equation" r:id="rId9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4038600"/>
                        <a:ext cx="304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517473"/>
              </p:ext>
            </p:extLst>
          </p:nvPr>
        </p:nvGraphicFramePr>
        <p:xfrm>
          <a:off x="3657600" y="4421187"/>
          <a:ext cx="1742441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47" name="Equation" r:id="rId11" imgW="812520" imgH="253800" progId="Equation.3">
                  <p:embed/>
                </p:oleObj>
              </mc:Choice>
              <mc:Fallback>
                <p:oleObj name="Equation" r:id="rId11" imgW="812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421187"/>
                        <a:ext cx="1742441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2819400" y="5721350"/>
          <a:ext cx="11811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48" name="Equation" r:id="rId13" imgW="571320" imgH="291960" progId="Equation.3">
                  <p:embed/>
                </p:oleObj>
              </mc:Choice>
              <mc:Fallback>
                <p:oleObj name="Equation" r:id="rId13" imgW="5713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721350"/>
                        <a:ext cx="11811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7" descr="D:\perf\fignew\png\chp_15_02b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156314" y="3201987"/>
            <a:ext cx="3020416" cy="2513013"/>
          </a:xfrm>
          <a:prstGeom prst="rect">
            <a:avLst/>
          </a:prstGeom>
          <a:noFill/>
        </p:spPr>
      </p:pic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33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Transformações</a:t>
            </a:r>
            <a:r>
              <a:rPr lang="en-US" dirty="0" smtClean="0"/>
              <a:t> (Cont)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05000" y="1798637"/>
            <a:ext cx="7086600" cy="46021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dirty="0" err="1" smtClean="0"/>
              <a:t>Quando</a:t>
            </a:r>
            <a:r>
              <a:rPr lang="en-US" sz="2800" dirty="0" smtClean="0"/>
              <a:t> y é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proporção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2800" dirty="0" err="1" smtClean="0"/>
              <a:t>Arcoseno</a:t>
            </a:r>
            <a:r>
              <a:rPr lang="en-US" sz="2800" dirty="0" smtClean="0"/>
              <a:t>: </a:t>
            </a:r>
          </a:p>
          <a:p>
            <a:pPr>
              <a:spcBef>
                <a:spcPts val="600"/>
              </a:spcBef>
            </a:pPr>
            <a:endParaRPr lang="en-US" sz="2800" dirty="0" smtClean="0"/>
          </a:p>
          <a:p>
            <a:pPr>
              <a:spcBef>
                <a:spcPts val="600"/>
              </a:spcBef>
            </a:pPr>
            <a:r>
              <a:rPr lang="en-US" sz="2800" dirty="0" err="1" smtClean="0"/>
              <a:t>Transformação</a:t>
            </a:r>
            <a:r>
              <a:rPr lang="en-US" sz="2800" dirty="0" smtClean="0"/>
              <a:t> omega:</a:t>
            </a:r>
          </a:p>
          <a:p>
            <a:pPr>
              <a:spcBef>
                <a:spcPts val="600"/>
              </a:spcBef>
            </a:pPr>
            <a:endParaRPr lang="en-US" sz="4800" dirty="0" smtClean="0"/>
          </a:p>
          <a:p>
            <a:pPr lvl="1">
              <a:spcBef>
                <a:spcPts val="600"/>
              </a:spcBef>
            </a:pPr>
            <a:r>
              <a:rPr lang="en-US" sz="2600" dirty="0" err="1" smtClean="0"/>
              <a:t>Mapeia</a:t>
            </a:r>
            <a:r>
              <a:rPr lang="en-US" sz="2600" dirty="0" smtClean="0"/>
              <a:t> [0,1] </a:t>
            </a:r>
            <a:r>
              <a:rPr lang="en-US" sz="2600" dirty="0" err="1" smtClean="0"/>
              <a:t>em</a:t>
            </a:r>
            <a:r>
              <a:rPr lang="en-US" sz="2600" dirty="0" smtClean="0"/>
              <a:t> [-</a:t>
            </a:r>
            <a:r>
              <a:rPr lang="en-US" sz="2600" dirty="0" smtClean="0">
                <a:sym typeface="Symbol"/>
              </a:rPr>
              <a:t>,+]</a:t>
            </a:r>
          </a:p>
          <a:p>
            <a:pPr lvl="1">
              <a:spcBef>
                <a:spcPts val="600"/>
              </a:spcBef>
            </a:pPr>
            <a:r>
              <a:rPr lang="en-US" sz="2600" dirty="0" err="1" smtClean="0">
                <a:sym typeface="Symbol"/>
              </a:rPr>
              <a:t>Útil</a:t>
            </a:r>
            <a:r>
              <a:rPr lang="en-US" sz="2600" dirty="0" smtClean="0">
                <a:sym typeface="Symbol"/>
              </a:rPr>
              <a:t> </a:t>
            </a:r>
            <a:r>
              <a:rPr lang="en-US" sz="2600" dirty="0" err="1" smtClean="0">
                <a:sym typeface="Symbol"/>
              </a:rPr>
              <a:t>quando</a:t>
            </a:r>
            <a:r>
              <a:rPr lang="en-US" sz="2600" dirty="0" smtClean="0">
                <a:sym typeface="Symbol"/>
              </a:rPr>
              <a:t> </a:t>
            </a:r>
            <a:r>
              <a:rPr lang="en-US" sz="2600" dirty="0" err="1" smtClean="0">
                <a:sym typeface="Symbol"/>
              </a:rPr>
              <a:t>os</a:t>
            </a:r>
            <a:r>
              <a:rPr lang="en-US" sz="2600" dirty="0" smtClean="0">
                <a:sym typeface="Symbol"/>
              </a:rPr>
              <a:t> </a:t>
            </a:r>
            <a:r>
              <a:rPr lang="en-US" sz="2600" dirty="0" err="1" smtClean="0">
                <a:sym typeface="Symbol"/>
              </a:rPr>
              <a:t>valores</a:t>
            </a:r>
            <a:r>
              <a:rPr lang="en-US" sz="2600" dirty="0" smtClean="0">
                <a:sym typeface="Symbol"/>
              </a:rPr>
              <a:t> de y </a:t>
            </a:r>
            <a:r>
              <a:rPr lang="en-US" sz="2600" dirty="0" err="1" smtClean="0">
                <a:sym typeface="Symbol"/>
              </a:rPr>
              <a:t>são</a:t>
            </a:r>
            <a:r>
              <a:rPr lang="en-US" sz="2600" dirty="0" smtClean="0">
                <a:sym typeface="Symbol"/>
              </a:rPr>
              <a:t> </a:t>
            </a:r>
            <a:r>
              <a:rPr lang="en-US" sz="2600" dirty="0" err="1" smtClean="0">
                <a:sym typeface="Symbol"/>
              </a:rPr>
              <a:t>muito</a:t>
            </a:r>
            <a:r>
              <a:rPr lang="en-US" sz="2600" dirty="0" smtClean="0">
                <a:sym typeface="Symbol"/>
              </a:rPr>
              <a:t> </a:t>
            </a:r>
            <a:r>
              <a:rPr lang="en-US" sz="2600" dirty="0" err="1" smtClean="0">
                <a:sym typeface="Symbol"/>
              </a:rPr>
              <a:t>grandes</a:t>
            </a:r>
            <a:r>
              <a:rPr lang="en-US" sz="2600" dirty="0" smtClean="0">
                <a:sym typeface="Symbol"/>
              </a:rPr>
              <a:t> </a:t>
            </a:r>
            <a:r>
              <a:rPr lang="en-US" sz="2600" dirty="0" err="1" smtClean="0">
                <a:sym typeface="Symbol"/>
              </a:rPr>
              <a:t>ou</a:t>
            </a:r>
            <a:r>
              <a:rPr lang="en-US" sz="2600" dirty="0" smtClean="0">
                <a:sym typeface="Symbol"/>
              </a:rPr>
              <a:t> </a:t>
            </a:r>
            <a:r>
              <a:rPr lang="en-US" sz="2600" dirty="0" err="1" smtClean="0">
                <a:sym typeface="Symbol"/>
              </a:rPr>
              <a:t>muito</a:t>
            </a:r>
            <a:r>
              <a:rPr lang="en-US" sz="2600" dirty="0" smtClean="0">
                <a:sym typeface="Symbol"/>
              </a:rPr>
              <a:t> </a:t>
            </a:r>
            <a:r>
              <a:rPr lang="en-US" sz="2600" dirty="0" err="1" smtClean="0">
                <a:sym typeface="Symbol"/>
              </a:rPr>
              <a:t>pequenos</a:t>
            </a:r>
            <a:endParaRPr lang="en-US" sz="2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89</a:t>
            </a:fld>
            <a:endParaRPr lang="en-US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3390900" y="2743200"/>
          <a:ext cx="16716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5" name="Equation" r:id="rId3" imgW="927000" imgH="291960" progId="Equation.3">
                  <p:embed/>
                </p:oleObj>
              </mc:Choice>
              <mc:Fallback>
                <p:oleObj name="Equation" r:id="rId3" imgW="9270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2743200"/>
                        <a:ext cx="1671638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3387725" y="3733800"/>
          <a:ext cx="22288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6" name="Equation" r:id="rId5" imgW="1384200" imgH="520560" progId="Equation.3">
                  <p:embed/>
                </p:oleObj>
              </mc:Choice>
              <mc:Fallback>
                <p:oleObj name="Equation" r:id="rId5" imgW="13842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725" y="3733800"/>
                        <a:ext cx="22288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0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Exemplo</a:t>
            </a:r>
            <a:r>
              <a:rPr lang="en-US" sz="4000" dirty="0" smtClean="0"/>
              <a:t> 15.1</a:t>
            </a:r>
            <a:endParaRPr lang="en-US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7545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A </a:t>
            </a:r>
            <a:r>
              <a:rPr lang="en-US" sz="2800" dirty="0" err="1" smtClean="0"/>
              <a:t>demanda</a:t>
            </a:r>
            <a:r>
              <a:rPr lang="en-US" sz="2800" dirty="0" smtClean="0"/>
              <a:t> de </a:t>
            </a:r>
            <a:r>
              <a:rPr lang="en-US" sz="2800" dirty="0" err="1" smtClean="0"/>
              <a:t>recursos</a:t>
            </a:r>
            <a:r>
              <a:rPr lang="en-US" sz="2800" dirty="0" smtClean="0"/>
              <a:t> de 7 </a:t>
            </a:r>
            <a:r>
              <a:rPr lang="en-US" sz="2800" dirty="0" err="1" smtClean="0"/>
              <a:t>programas</a:t>
            </a:r>
            <a:r>
              <a:rPr lang="en-US" sz="2800" dirty="0" smtClean="0"/>
              <a:t> </a:t>
            </a:r>
            <a:r>
              <a:rPr lang="en-US" sz="2800" dirty="0" err="1" smtClean="0"/>
              <a:t>foi</a:t>
            </a:r>
            <a:r>
              <a:rPr lang="en-US" sz="2800" dirty="0" smtClean="0"/>
              <a:t> </a:t>
            </a:r>
            <a:r>
              <a:rPr lang="en-US" sz="2800" dirty="0" err="1" smtClean="0"/>
              <a:t>monitorada</a:t>
            </a:r>
            <a:endParaRPr lang="en-US" sz="2800" dirty="0" smtClean="0"/>
          </a:p>
          <a:p>
            <a:pPr lvl="1">
              <a:spcBef>
                <a:spcPts val="600"/>
              </a:spcBef>
            </a:pPr>
            <a:r>
              <a:rPr lang="en-US" sz="2400" dirty="0" smtClean="0"/>
              <a:t>N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 de </a:t>
            </a:r>
            <a:r>
              <a:rPr lang="en-US" sz="2400" dirty="0" err="1" smtClean="0"/>
              <a:t>operações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disco, </a:t>
            </a:r>
            <a:r>
              <a:rPr lang="en-US" sz="2400" dirty="0" err="1" smtClean="0"/>
              <a:t>tamanho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memória</a:t>
            </a:r>
            <a:r>
              <a:rPr lang="en-US" sz="2400" dirty="0" smtClean="0"/>
              <a:t> (KB), tempo de CPU (ms)</a:t>
            </a:r>
            <a:endParaRPr lang="en-US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895600"/>
            <a:ext cx="5486400" cy="32273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Transformações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úteis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altLang="zh-CN" dirty="0">
                <a:ea typeface="Arial Unicode MS" pitchFamily="34" charset="-128"/>
                <a:cs typeface="Arial Unicode MS" pitchFamily="34" charset="-128"/>
              </a:rPr>
              <a:t>Cont)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en-US" smtClean="0"/>
              <a:t>Raquel Lopes - UFCG/DSC - 2011</a:t>
            </a:r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136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752600"/>
            <a:ext cx="8839200" cy="4419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y</a:t>
            </a:r>
            <a:r>
              <a:rPr lang="en-US" altLang="zh-CN" sz="2800" baseline="30000" dirty="0" err="1" smtClean="0"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 é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estimado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por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regressão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a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partir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dos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preditores</a:t>
            </a:r>
            <a:endParaRPr lang="en-US" altLang="zh-CN" sz="2800" dirty="0">
              <a:ea typeface="Arial Unicode MS" pitchFamily="34" charset="-128"/>
              <a:cs typeface="Arial Unicode MS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O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desvio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padrão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dos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resíduos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s</a:t>
            </a:r>
            <a:r>
              <a:rPr lang="en-US" altLang="zh-CN" sz="2400" baseline="-25000" dirty="0" smtClean="0">
                <a:ea typeface="Arial Unicode MS" pitchFamily="34" charset="-128"/>
                <a:cs typeface="Arial Unicode MS" pitchFamily="34" charset="-128"/>
              </a:rPr>
              <a:t>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é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proporcional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a            </a:t>
            </a: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364996" name="Picture 4" descr="C:\Documents and Settings\Video\My Documents\ritun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48537" y="2286000"/>
            <a:ext cx="728663" cy="3825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364997" name="Picture 5" descr="D:\perf\fignew\png\chp_15_02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2779580"/>
            <a:ext cx="4038600" cy="3316420"/>
          </a:xfrm>
          <a:prstGeom prst="rect">
            <a:avLst/>
          </a:prstGeom>
          <a:noFill/>
        </p:spPr>
      </p:pic>
      <p:pic>
        <p:nvPicPr>
          <p:cNvPr id="1364998" name="Picture 6" descr="D:\perf\fignew\png\chp_15_02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5400" y="2899299"/>
            <a:ext cx="3200400" cy="3272901"/>
          </a:xfrm>
          <a:prstGeom prst="rect">
            <a:avLst/>
          </a:prstGeom>
          <a:noFill/>
        </p:spPr>
      </p:pic>
      <p:graphicFrame>
        <p:nvGraphicFramePr>
          <p:cNvPr id="9" name="Objeto 8"/>
          <p:cNvGraphicFramePr>
            <a:graphicFrameLocks noChangeAspect="1"/>
          </p:cNvGraphicFramePr>
          <p:nvPr/>
        </p:nvGraphicFramePr>
        <p:xfrm>
          <a:off x="3733800" y="3810000"/>
          <a:ext cx="138774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1" name="Equation" r:id="rId7" imgW="583920" imgH="253800" progId="Equation.3">
                  <p:embed/>
                </p:oleObj>
              </mc:Choice>
              <mc:Fallback>
                <p:oleObj name="Equation" r:id="rId7" imgW="5839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810000"/>
                        <a:ext cx="1387742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7178209"/>
      </p:ext>
    </p:extLst>
  </p:cSld>
  <p:clrMapOvr>
    <a:masterClrMapping/>
  </p:clrMapOvr>
  <p:transition xmlns:p14="http://schemas.microsoft.com/office/powerpoint/2010/main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Transformações</a:t>
            </a:r>
            <a:r>
              <a:rPr lang="en-US" dirty="0" smtClean="0"/>
              <a:t> (Cont)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2362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y </a:t>
            </a:r>
            <a:r>
              <a:rPr lang="en-US" sz="2800" dirty="0" err="1" smtClean="0"/>
              <a:t>também</a:t>
            </a:r>
            <a:r>
              <a:rPr lang="en-US" sz="2800" dirty="0" smtClean="0"/>
              <a:t> </a:t>
            </a:r>
            <a:r>
              <a:rPr lang="en-US" sz="2800" dirty="0" err="1" smtClean="0"/>
              <a:t>pode</a:t>
            </a:r>
            <a:r>
              <a:rPr lang="en-US" sz="2800" dirty="0" smtClean="0"/>
              <a:t> </a:t>
            </a:r>
            <a:r>
              <a:rPr lang="en-US" sz="2800" dirty="0" err="1" smtClean="0"/>
              <a:t>precisar</a:t>
            </a:r>
            <a:r>
              <a:rPr lang="en-US" sz="2800" dirty="0" smtClean="0"/>
              <a:t> ser “</a:t>
            </a:r>
            <a:r>
              <a:rPr lang="en-US" sz="2800" dirty="0" err="1" smtClean="0"/>
              <a:t>shiftado</a:t>
            </a:r>
            <a:r>
              <a:rPr lang="en-US" sz="2800" dirty="0" smtClean="0"/>
              <a:t>”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O y </a:t>
            </a:r>
            <a:r>
              <a:rPr lang="en-US" sz="2400" dirty="0" err="1" smtClean="0"/>
              <a:t>usado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ser </a:t>
            </a:r>
            <a:r>
              <a:rPr lang="en-US" sz="2400" dirty="0" err="1" smtClean="0"/>
              <a:t>transformado</a:t>
            </a:r>
            <a:r>
              <a:rPr lang="en-US" sz="2400" dirty="0" smtClean="0"/>
              <a:t> é </a:t>
            </a:r>
            <a:r>
              <a:rPr lang="en-US" sz="2400" dirty="0" err="1" smtClean="0"/>
              <a:t>y+c</a:t>
            </a:r>
            <a:endParaRPr lang="en-US" sz="2400" dirty="0" smtClean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2895600" cy="365125"/>
          </a:xfrm>
        </p:spPr>
        <p:txBody>
          <a:bodyPr/>
          <a:lstStyle/>
          <a:p>
            <a:r>
              <a:rPr lang="en-US" smtClean="0"/>
              <a:t>Raquel Lopes - UFCG/DSC - 2011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91</a:t>
            </a:fld>
            <a:endParaRPr lang="en-US"/>
          </a:p>
        </p:txBody>
      </p:sp>
      <p:pic>
        <p:nvPicPr>
          <p:cNvPr id="6" name="Picture 4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590800"/>
            <a:ext cx="6858000" cy="368152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2212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Transformação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Box-Cox</a:t>
            </a:r>
            <a:endParaRPr lang="en-US" altLang="zh-CN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670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458200" cy="5029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Se o valor do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expoente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a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em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uma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transformação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potência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não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é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conhecido</a:t>
            </a:r>
            <a:endParaRPr lang="en-US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600"/>
              </a:spcBef>
            </a:pPr>
            <a:endParaRPr lang="en-US" altLang="zh-CN" sz="4400" dirty="0" smtClean="0">
              <a:ea typeface="Arial Unicode MS" pitchFamily="34" charset="-128"/>
              <a:cs typeface="Arial Unicode MS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Onde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g é a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média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geonétrica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das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respostas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:</a:t>
            </a:r>
            <a:endParaRPr lang="en-US" altLang="zh-CN" dirty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600"/>
              </a:spcBef>
            </a:pP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Uma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transformação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Box-Cox tem a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propriedade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que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w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está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na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mesma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unidade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que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y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para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todos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valores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do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expoente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a</a:t>
            </a: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Todos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valores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reais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a</a:t>
            </a: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positivos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ou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negativos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podem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ser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testados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.  A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transformação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é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contínua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em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zero,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pois</a:t>
            </a: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92</a:t>
            </a:fld>
            <a:endParaRPr lang="en-US"/>
          </a:p>
        </p:txBody>
      </p:sp>
      <p:pic>
        <p:nvPicPr>
          <p:cNvPr id="1367045" name="Picture 5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3200400"/>
            <a:ext cx="25590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367047" name="Picture 7" descr="D:\perf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0" y="1905000"/>
            <a:ext cx="2955925" cy="7921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367046" name="Picture 6" descr="C:\Documents and Settings\Video\My Documents\ritun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0400" y="5334000"/>
            <a:ext cx="2711450" cy="7000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91950760"/>
      </p:ext>
    </p:extLst>
  </p:cSld>
  <p:clrMapOvr>
    <a:masterClrMapping/>
  </p:clrMapOvr>
  <p:transition xmlns:p14="http://schemas.microsoft.com/office/powerpoint/2010/main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Transformação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Box-Cox (Cont</a:t>
            </a:r>
            <a:r>
              <a:rPr lang="en-US" altLang="zh-CN" dirty="0">
                <a:ea typeface="Arial Unicode MS" pitchFamily="34" charset="-128"/>
                <a:cs typeface="Arial Unicode MS" pitchFamily="34" charset="-128"/>
              </a:rPr>
              <a:t>)</a:t>
            </a:r>
          </a:p>
        </p:txBody>
      </p:sp>
      <p:sp>
        <p:nvSpPr>
          <p:cNvPr id="130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51816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Tentar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regressões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para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vários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valores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a e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usar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o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que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retornar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o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menor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SSE (plot de SSE versus a)</a:t>
            </a: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Use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valores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simples de a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Se a=0.52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resultou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no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menor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SSE e o SSE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obtido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quando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a=0.5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não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é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significativamente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maior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, 0,5 é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preferível</a:t>
            </a:r>
            <a:endParaRPr lang="en-US" altLang="zh-CN" dirty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O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intervalo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100(1-</a:t>
            </a:r>
            <a:r>
              <a:rPr lang="en-US" altLang="zh-CN" sz="2400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>) 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de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confiança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para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a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inclui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todos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valores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para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quais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SSE é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menor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que</a:t>
            </a: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>	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>	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Onde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SSE</a:t>
            </a:r>
            <a:r>
              <a:rPr lang="en-US" altLang="zh-CN" sz="2400" baseline="-25000" dirty="0" err="1" smtClean="0">
                <a:ea typeface="Arial Unicode MS" pitchFamily="34" charset="-128"/>
                <a:cs typeface="Arial Unicode MS" pitchFamily="34" charset="-128"/>
              </a:rPr>
              <a:t>min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é o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mínimo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SSE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encontrado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e v é o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número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graus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liberdade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para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resíduos</a:t>
            </a: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Se o IC de a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incluir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1 a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hipótese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que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a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relação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é linear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não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pode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ser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rejeitada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assim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não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precisamos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transformação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alguma</a:t>
            </a: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93</a:t>
            </a:fld>
            <a:endParaRPr lang="en-US"/>
          </a:p>
        </p:txBody>
      </p:sp>
      <p:pic>
        <p:nvPicPr>
          <p:cNvPr id="1308676" name="Picture 4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886200"/>
            <a:ext cx="3322638" cy="9445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7532810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Estudo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caso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>
                <a:ea typeface="Arial Unicode MS" pitchFamily="34" charset="-128"/>
                <a:cs typeface="Arial Unicode MS" pitchFamily="34" charset="-128"/>
              </a:rPr>
              <a:t>15.2: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Coleta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lixo</a:t>
            </a:r>
            <a:endParaRPr lang="en-US" altLang="zh-CN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107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1"/>
            <a:ext cx="8458200" cy="4876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Tempo de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coleta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lixo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para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diversos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tamanhos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da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 err="1" smtClean="0">
                <a:ea typeface="Arial Unicode MS" pitchFamily="34" charset="-128"/>
                <a:cs typeface="Arial Unicode MS" pitchFamily="34" charset="-128"/>
              </a:rPr>
              <a:t>pilha</a:t>
            </a:r>
            <a:r>
              <a:rPr lang="en-US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80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CN" sz="2800" dirty="0">
                <a:ea typeface="Arial Unicode MS" pitchFamily="34" charset="-128"/>
                <a:cs typeface="Arial Unicode MS" pitchFamily="34" charset="-128"/>
              </a:rPr>
            </a:br>
            <a:r>
              <a:rPr lang="en-US" altLang="zh-CN" sz="280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CN" sz="2800" dirty="0">
                <a:ea typeface="Arial Unicode MS" pitchFamily="34" charset="-128"/>
                <a:cs typeface="Arial Unicode MS" pitchFamily="34" charset="-128"/>
              </a:rPr>
            </a:br>
            <a:r>
              <a:rPr lang="en-US" altLang="zh-CN" sz="280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CN" sz="2800" dirty="0">
                <a:ea typeface="Arial Unicode MS" pitchFamily="34" charset="-128"/>
                <a:cs typeface="Arial Unicode MS" pitchFamily="34" charset="-128"/>
              </a:rPr>
            </a:br>
            <a:r>
              <a:rPr lang="en-US" altLang="zh-CN" sz="280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CN" sz="2800" dirty="0">
                <a:ea typeface="Arial Unicode MS" pitchFamily="34" charset="-128"/>
                <a:cs typeface="Arial Unicode MS" pitchFamily="34" charset="-128"/>
              </a:rPr>
            </a:br>
            <a:r>
              <a:rPr lang="en-US" altLang="zh-CN" sz="280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CN" sz="2800" dirty="0">
                <a:ea typeface="Arial Unicode MS" pitchFamily="34" charset="-128"/>
                <a:cs typeface="Arial Unicode MS" pitchFamily="34" charset="-128"/>
              </a:rPr>
            </a:br>
            <a:r>
              <a:rPr lang="en-US" altLang="zh-CN" sz="280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CN" sz="2800" dirty="0">
                <a:ea typeface="Arial Unicode MS" pitchFamily="34" charset="-128"/>
                <a:cs typeface="Arial Unicode MS" pitchFamily="34" charset="-128"/>
              </a:rPr>
            </a:br>
            <a:r>
              <a:rPr lang="en-US" altLang="zh-CN" sz="280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CN" sz="2800" dirty="0">
                <a:ea typeface="Arial Unicode MS" pitchFamily="34" charset="-128"/>
                <a:cs typeface="Arial Unicode MS" pitchFamily="34" charset="-128"/>
              </a:rPr>
            </a:br>
            <a:r>
              <a:rPr lang="en-US" altLang="zh-CN" sz="280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CN" sz="2800" dirty="0">
                <a:ea typeface="Arial Unicode MS" pitchFamily="34" charset="-128"/>
                <a:cs typeface="Arial Unicode MS" pitchFamily="34" charset="-128"/>
              </a:rPr>
            </a:br>
            <a:r>
              <a:rPr lang="en-US" altLang="zh-CN" sz="280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CN" sz="2800" dirty="0">
                <a:ea typeface="Arial Unicode MS" pitchFamily="34" charset="-128"/>
                <a:cs typeface="Arial Unicode MS" pitchFamily="34" charset="-128"/>
              </a:rPr>
            </a:br>
            <a:r>
              <a:rPr lang="en-US" altLang="zh-CN" sz="280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CN" sz="2800" dirty="0">
                <a:ea typeface="Arial Unicode MS" pitchFamily="34" charset="-128"/>
                <a:cs typeface="Arial Unicode MS" pitchFamily="34" charset="-128"/>
              </a:rPr>
            </a:br>
            <a:r>
              <a:rPr lang="en-US" altLang="zh-CN" sz="280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CN" sz="2800" dirty="0">
                <a:ea typeface="Arial Unicode MS" pitchFamily="34" charset="-128"/>
                <a:cs typeface="Arial Unicode MS" pitchFamily="34" charset="-128"/>
              </a:rPr>
            </a:br>
            <a:r>
              <a:rPr lang="en-US" altLang="zh-CN" sz="280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CN" sz="2800" dirty="0">
                <a:ea typeface="Arial Unicode MS" pitchFamily="34" charset="-128"/>
                <a:cs typeface="Arial Unicode MS" pitchFamily="34" charset="-128"/>
              </a:rPr>
            </a:br>
            <a:endParaRPr lang="en-US" altLang="zh-CN" sz="28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94</a:t>
            </a:fld>
            <a:endParaRPr lang="en-US"/>
          </a:p>
        </p:txBody>
      </p:sp>
      <p:pic>
        <p:nvPicPr>
          <p:cNvPr id="1310728" name="Picture 8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895600"/>
            <a:ext cx="6618288" cy="33543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8113906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Estudo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caso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>
                <a:ea typeface="Arial Unicode MS" pitchFamily="34" charset="-128"/>
                <a:cs typeface="Arial Unicode MS" pitchFamily="34" charset="-128"/>
              </a:rPr>
              <a:t>15.2: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Coleta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lixo</a:t>
            </a:r>
            <a:endParaRPr lang="en-US" altLang="zh-CN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905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763000" cy="2286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O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analista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acha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que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a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seguinte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relação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ocorre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: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A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relação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não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parace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ser linear</a:t>
            </a: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en-US" smtClean="0"/>
              <a:t>Raquel Lopes - UFCG/DSC - 2011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95</a:t>
            </a:fld>
            <a:endParaRPr lang="en-US"/>
          </a:p>
        </p:txBody>
      </p:sp>
      <p:pic>
        <p:nvPicPr>
          <p:cNvPr id="1390597" name="Picture 5" descr="D:\perf\fignew\png\chp_15_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124200"/>
            <a:ext cx="4142903" cy="3689350"/>
          </a:xfrm>
          <a:prstGeom prst="rect">
            <a:avLst/>
          </a:prstGeom>
          <a:noFill/>
        </p:spPr>
      </p:pic>
      <p:pic>
        <p:nvPicPr>
          <p:cNvPr id="1390598" name="Picture 6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1981200"/>
            <a:ext cx="3702050" cy="733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8867051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Estudo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caso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dirty="0">
                <a:ea typeface="Arial Unicode MS" pitchFamily="34" charset="-128"/>
                <a:cs typeface="Arial Unicode MS" pitchFamily="34" charset="-128"/>
              </a:rPr>
              <a:t>15.2 (Cont)</a:t>
            </a:r>
          </a:p>
        </p:txBody>
      </p:sp>
      <p:sp>
        <p:nvSpPr>
          <p:cNvPr id="138342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9916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O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expoente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é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diferente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1/2?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Transformação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Box-Cox é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realizada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testando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“</a:t>
            </a: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>a”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variando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>-0.4 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a </a:t>
            </a: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>0.8</a:t>
            </a:r>
            <a:br>
              <a:rPr lang="en-US" altLang="zh-CN" sz="2400" dirty="0">
                <a:ea typeface="Arial Unicode MS" pitchFamily="34" charset="-128"/>
                <a:cs typeface="Arial Unicode MS" pitchFamily="34" charset="-128"/>
              </a:rPr>
            </a:b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CN" sz="2400" dirty="0">
                <a:ea typeface="Arial Unicode MS" pitchFamily="34" charset="-128"/>
                <a:cs typeface="Arial Unicode MS" pitchFamily="34" charset="-128"/>
              </a:rPr>
            </a:b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CN" sz="2400" dirty="0">
                <a:ea typeface="Arial Unicode MS" pitchFamily="34" charset="-128"/>
                <a:cs typeface="Arial Unicode MS" pitchFamily="34" charset="-128"/>
              </a:rPr>
            </a:b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CN" sz="2400" dirty="0">
                <a:ea typeface="Arial Unicode MS" pitchFamily="34" charset="-128"/>
                <a:cs typeface="Arial Unicode MS" pitchFamily="34" charset="-128"/>
              </a:rPr>
            </a:b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CN" sz="2400" dirty="0">
                <a:ea typeface="Arial Unicode MS" pitchFamily="34" charset="-128"/>
                <a:cs typeface="Arial Unicode MS" pitchFamily="34" charset="-128"/>
              </a:rPr>
            </a:b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CN" sz="2400" dirty="0">
                <a:ea typeface="Arial Unicode MS" pitchFamily="34" charset="-128"/>
                <a:cs typeface="Arial Unicode MS" pitchFamily="34" charset="-128"/>
              </a:rPr>
            </a:b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CN" sz="2400" dirty="0">
                <a:ea typeface="Arial Unicode MS" pitchFamily="34" charset="-128"/>
                <a:cs typeface="Arial Unicode MS" pitchFamily="34" charset="-128"/>
              </a:rPr>
            </a:b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CN" sz="2400" dirty="0">
                <a:ea typeface="Arial Unicode MS" pitchFamily="34" charset="-128"/>
                <a:cs typeface="Arial Unicode MS" pitchFamily="34" charset="-128"/>
              </a:rPr>
            </a:b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CN" sz="2400" dirty="0">
                <a:ea typeface="Arial Unicode MS" pitchFamily="34" charset="-128"/>
                <a:cs typeface="Arial Unicode MS" pitchFamily="34" charset="-128"/>
              </a:rPr>
            </a:b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CN" sz="2400" dirty="0">
                <a:ea typeface="Arial Unicode MS" pitchFamily="34" charset="-128"/>
                <a:cs typeface="Arial Unicode MS" pitchFamily="34" charset="-128"/>
              </a:rPr>
            </a:br>
            <a:endParaRPr lang="en-US" altLang="zh-CN" sz="32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O SSE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mínimo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é 2049, e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ocorre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quando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a </a:t>
            </a: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>= 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0,45 </a:t>
            </a: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en-US" smtClean="0"/>
              <a:t>Raquel Lopes - UFCG/DSC - 2011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96</a:t>
            </a:fld>
            <a:endParaRPr lang="en-US"/>
          </a:p>
        </p:txBody>
      </p:sp>
      <p:pic>
        <p:nvPicPr>
          <p:cNvPr id="1383430" name="Picture 6" descr="D:\perf\fignew\png\chp_15_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133600"/>
            <a:ext cx="4064000" cy="3619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5394030"/>
      </p:ext>
    </p:extLst>
  </p:cSld>
  <p:clrMapOvr>
    <a:masterClrMapping/>
  </p:clrMapOvr>
  <p:transition xmlns:p14="http://schemas.microsoft.com/office/powerpoint/2010/main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Estudo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caso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15.2 </a:t>
            </a:r>
            <a:r>
              <a:rPr lang="en-US" altLang="zh-CN" dirty="0">
                <a:ea typeface="Arial Unicode MS" pitchFamily="34" charset="-128"/>
                <a:cs typeface="Arial Unicode MS" pitchFamily="34" charset="-128"/>
              </a:rPr>
              <a:t>(Cont)</a:t>
            </a:r>
          </a:p>
        </p:txBody>
      </p:sp>
      <p:sp>
        <p:nvSpPr>
          <p:cNvPr id="1370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82000" cy="4876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O valor do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quantil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0,95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da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variável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t com 10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graus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liberdade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é </a:t>
            </a: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>1.812</a:t>
            </a:r>
            <a:br>
              <a:rPr lang="en-US" altLang="zh-CN" sz="2400" dirty="0">
                <a:ea typeface="Arial Unicode MS" pitchFamily="34" charset="-128"/>
                <a:cs typeface="Arial Unicode MS" pitchFamily="34" charset="-128"/>
              </a:rPr>
            </a:b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CN" sz="2400" dirty="0">
                <a:ea typeface="Arial Unicode MS" pitchFamily="34" charset="-128"/>
                <a:cs typeface="Arial Unicode MS" pitchFamily="34" charset="-128"/>
              </a:rPr>
            </a:b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CN" sz="2400" dirty="0">
                <a:ea typeface="Arial Unicode MS" pitchFamily="34" charset="-128"/>
                <a:cs typeface="Arial Unicode MS" pitchFamily="34" charset="-128"/>
              </a:rPr>
            </a:b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CN" sz="2400" dirty="0">
                <a:ea typeface="Arial Unicode MS" pitchFamily="34" charset="-128"/>
                <a:cs typeface="Arial Unicode MS" pitchFamily="34" charset="-128"/>
              </a:rPr>
            </a:b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A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linha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>SSE = 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2721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intercepta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a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curva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em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>a = 0.2465 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e a </a:t>
            </a: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>= 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0.5726</a:t>
            </a: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O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intervalo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confiança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90</a:t>
            </a: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>%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para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>a 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é </a:t>
            </a:r>
            <a:r>
              <a:rPr lang="en-US" altLang="zh-CN" sz="2400" dirty="0">
                <a:ea typeface="Arial Unicode MS" pitchFamily="34" charset="-128"/>
                <a:cs typeface="Arial Unicode MS" pitchFamily="34" charset="-128"/>
              </a:rPr>
              <a:t>(0.2465, 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0.5726)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Como o 0,5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está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dentro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do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intervalo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não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podemos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rejeitar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a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hipótese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que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o </a:t>
            </a:r>
            <a:r>
              <a:rPr lang="en-US" altLang="zh-CN" sz="2400" dirty="0" err="1" smtClean="0">
                <a:ea typeface="Arial Unicode MS" pitchFamily="34" charset="-128"/>
                <a:cs typeface="Arial Unicode MS" pitchFamily="34" charset="-128"/>
              </a:rPr>
              <a:t>expoente</a:t>
            </a:r>
            <a:r>
              <a:rPr lang="en-US" altLang="zh-CN" sz="2400" dirty="0" smtClean="0">
                <a:ea typeface="Arial Unicode MS" pitchFamily="34" charset="-128"/>
                <a:cs typeface="Arial Unicode MS" pitchFamily="34" charset="-128"/>
              </a:rPr>
              <a:t>  é 0,5 </a:t>
            </a:r>
            <a:endParaRPr lang="en-US" altLang="zh-CN" sz="24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Raquel Lopes - UFCG/DSC - 2011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2030-AB3D-47E2-ACE2-53A25B30913D}" type="slidenum">
              <a:rPr lang="en-US" smtClean="0"/>
              <a:pPr/>
              <a:t>97</a:t>
            </a:fld>
            <a:endParaRPr lang="en-US"/>
          </a:p>
        </p:txBody>
      </p:sp>
      <p:pic>
        <p:nvPicPr>
          <p:cNvPr id="1370116" name="Picture 4" descr="D:\POWERPNT\97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546350"/>
            <a:ext cx="3965575" cy="1035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72118312"/>
      </p:ext>
    </p:extLst>
  </p:cSld>
  <p:clrMapOvr>
    <a:masterClrMapping/>
  </p:clrMapOvr>
  <p:transition xmlns:p14="http://schemas.microsoft.com/office/powerpoint/2010/main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left[\begin{array}{c} y_1\\&#10; y_2\\&#10; .\\&#10; .\\&#10; .\\&#10; y_n&#10;\end{array} \right] =&#10;\left[\begin{array}{lllll} 1 &amp; x_{11} &amp; x_{21} &amp; \cdots &amp; x_{k1}\\&#10; 1 &amp; x_{12} &amp; x_{22} &amp; \cdots &amp; x_{k2}\\&#10; . &amp; . &amp; . &amp; . &amp; .\\&#10; . &amp; . &amp; . &amp; . &amp; .\\&#10; . &amp; . &amp; . &amp; . &amp; .\\&#10; 1 &amp; x_{1n} &amp; x_{2n} &amp; \cdots &amp; x_{kn}\\&#10;\end{array} \right]&#10;\left[\begin{array}{c} b_0\\&#10; b_1\\&#10; .\\&#10; .\\&#10; .\\&#10; b_k&#10;\end{array} \right] +&#10;\left[\begin{array}{c} e_1\\&#10; e_2\\&#10; .\\&#10; .\\&#10; .\\&#10; e_n&#10;\end{array} \right]&#10;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47"/>
  <p:tag name="PICTUREFILESIZE" val="1889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\mbox{SSE} =\Sigma e_i^2 = 5.3 \]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73"/>
  <p:tag name="PICTUREFILESIZE" val="329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mbox{SSE} =\{{\bf y}^{\mbox{T}}{\bf y} - {\bf b}^{\mbox{T}}{\bf X}^{\mbox{T}}{\bf y}\} 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09"/>
  <p:tag name="PICTUREFILESIZE" val="430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mbox{SSY} = \Sigma y_i^2 = 828\]&#10;\[ \mbox{SS0} = n\bar{y}^2 = 622.29 \]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6"/>
  <p:tag name="PICTUREFILESIZE" val="816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mbox{SST} = \mbox{SSY} - \mbox{SS0} = 828-622.29 = 205.71 \]&#10;\[ \mbox{SSR} = \mbox{SST} - \mbox{SSE} = 205.71-5.3=200.41 \]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87"/>
  <p:tag name="PICTUREFILESIZE" val="142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R^2 = \frac{\mbox{SSR}}{\mbox{SST}} = \frac{200.41}{205.71} = 0.97 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21"/>
  <p:tag name="PICTUREFILESIZE" val="702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R= \sqrt{0.97} = 0.99 \]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78"/>
  <p:tag name="PICTUREFILESIZE" val="298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s_e = \sqrt{\frac{\mbox{SSE}}{n-3}}=\sqrt{5.3/4} =1.2 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29"/>
  <p:tag name="PICTUREFILESIZE" val="69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mbox{Estimated std. dev. of } b_{0} = s_e \sqrt{c_{00}} = 1.2\sqrt{0.6297}= 0.9131 \]&#10;\[ \mbox{Estimated std. dev. of } b_{1} = s_e \sqrt{c_{11}}  = 1.2&#10;\sqrt{0.0280} = 0.1925 \]&#10;\[ \mbox{Estimated std. dev. of } b_{2} = s_e \sqrt{c_{22}}  = 1.2&#10;\sqrt{0.0012}= 0.0404 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57"/>
  <p:tag name="PICTUREFILESIZE" val="3173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90\% \mbox{ Conf. interval of }b_{0} = -0.1614 \mp (2.132)(0.9131)  = (-2.11,\; 1.79) \]&#10;\[ 90\% \mbox{ Conf. interval of }b_{1} = 0.1182 \mp (2.132)(0.1925) =  (-0.29,\; 0.53) \]&#10;\[ 90\% \mbox{ Conf. interval of }b_{2} = 0.0265 \mp (2.132)(0.0404) =  (-0.06,\; 0.11) \]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303"/>
  <p:tag name="PICTUREFILESIZE" val="3842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\begin{array}{ccccccccc}&#10;\mbox{SST} &amp;=&amp; \mbox{SSY} &amp;-&amp; \mbox{SS0} &amp;=&amp; \mbox{SSR} &amp;+&amp; &#10;\mbox{SSE} \\&#10; n-1 &amp;=&amp; n &amp;-&amp; 1&amp;=&amp; k &amp;+&amp; (n-k-1)&#10;\end{array}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35"/>
  <p:tag name="PICTUREFILESIZE" val="91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{\bf y} = {\bf X} {\bf b} + {\bf e}\]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53"/>
  <p:tag name="PICTUREFILESIZE" val="167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\begin{array}{l}&#10;\mbox{Correlation}(x_1, x_2)  = R_{x_1 x_2} \\&#10; = \frac{\sum x_{1i} x_{2i} - \frac{1}{n}&#10;\left(\sum x_{1i}\right)&#10;\left(\sum x_{2i}\right)}{&#10;\left[\sum x_{1i}^2-\frac{1}{n}&#10;\left(\sum x_{1i}\right)&#10;\left(\sum x_{1i}\right)\right]^{1/2}&#10;\left[\sum x_{2i}^2 -\frac{1}{n}&#10;\left(\sum x_{2i}\right)&#10;\left(\sum x_{2i}\right)\right]^{1/2}}&#10;\end{array}&#10;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40"/>
  <p:tag name="PICTUREFILESIZE" val="1868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=\frac{67,188-\frac{1}{7}(271)(1324)}{&#10;\left[1385-\frac{1}{7}(271)(271)\right]^{1/2}&#10;\left[326,686-\frac{1}{7}(1324)(1324)\right]^{1/2}}=0.9947 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90"/>
  <p:tag name="PICTUREFILESIZE" val="1991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x_1 =&#10;\left\{\begin{array}{ll} 1 &amp;\Rightarrow \mbox{Type A} \\&#10; 2 &amp; \Rightarrow \mbox{Type B}\\&#10; 3 &amp; \Rightarrow \mbox{Type C}&#10;\end{array}&#10;\right.%}&#10;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99"/>
  <p:tag name="PICTUREFILESIZE" val="830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newcommand{\choicetwo}[4]{&#10;\left\{\begin{array}{ll}&#10;#1, &amp; #2\\&#10;#3, &amp; #4&#10;\end{array}&#10;\right.}&#10;\begin{document}&#10;\[ x_1 = \choicetwo{1}{\mbox{If type A}} {0}{\mbox{Otherwise}} \]&#10;\[ x_2 = \choicetwo{1}{\mbox{If type B}} {0}{\mbox{Otherwise}} 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97"/>
  <p:tag name="PICTUREFILESIZE" val="1192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(x_1, x_2) = (1, 0) \Rightarrow \mbox{Type A} \]&#10;\[ (x_1, x_2) = (0, 1) \Rightarrow \mbox{Type B} \]&#10;\[ (x_1, x_2) = (0, 0) \Rightarrow \mbox{Type C} 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16"/>
  <p:tag name="PICTUREFILESIZE" val="1480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y=b_0+b_1 x_1+b_2 x_2+e 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07"/>
  <p:tag name="PICTUREFILESIZE" val="380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bar{y}_A = b_0 + b_1 \]&#10;\[ \bar{y}_B = b_0 + b_2 \]&#10;\[ \bar{y}_C = b_0 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55"/>
  <p:tag name="PICTUREFILESIZE" val="53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(x_1, x_2) = (1, 0) \Rightarrow \mbox{Type A} \]&#10;\[ (x_1, x_2) = (0, 1) \Rightarrow \mbox{Type B} \]&#10;\[ (x_1, x_2) = (0, 0) \Rightarrow \mbox{Type C} 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16"/>
  <p:tag name="PICTUREFILESIZE" val="1480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newcommand{\choicetwo}[4]{&#10;\left\{\begin{array}{ll}&#10;#1, &amp; #2\\&#10;#3, &amp; #4&#10;\end{array}&#10;\right.}&#10;\begin{document}&#10;\[ x_j = \choicetwo{1}{\mbox{If jth value}}{0}{\mbox{otherwise}} 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01"/>
  <p:tag name="PICTUREFILESIZE" val="586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y=b_0+b_1 x_1 + b_2 x_2 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9"/>
  <p:tag name="PICTUREFILESIZE" val="32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center}&#10;\begin{tabular}{rrr}&#10;\hline CPU Time &amp; Disk I/O's &amp; Memory Size\\&#10; $y_{i}$ &amp; $x_{1i}$ &amp; $x_{2i}$\\&#10;\hline  2 &amp; 14 &amp; 70 \\&#10;  5 &amp; 16 &amp; 75 \\&#10;  7 &amp; 27 &amp; 144 \\&#10;  9 &amp; 42 &amp; 190 \\&#10;  10 &amp; 39 &amp; 210 \\&#10;  13 &amp; 50 &amp; 235 \\&#10;  20 &amp; 83 &amp; 400 \\&#10;\hline&#10;\end{tabular}&#10;\end{center} 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87"/>
  <p:tag name="PICTUREFILESIZE" val="2566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x_2 =&#10;\left\{\begin{array}{ll} 1 &amp; \Rightarrow \mbox{UNIX}\\&#10; 0 &amp; \Rightarrow \mbox{ARGUS}&#10;\end{array}&#10;\right. %}&#10;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99"/>
  <p:tag name="PICTUREFILESIZE" val="588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center}&#10;\begin{tabular}{|l|r|r|r|}&#10;\hline&#10;\multicolumn{2}{|c|}{UNIX} &amp; \multicolumn{2}{|c|}{ARGUS}\\&#10;\hline Data &amp; Time &amp; Data &amp; Time\\&#10; Bytes &amp; &amp; Bytes &amp; \\&#10;\hline 64 &amp; 26.4 &amp; 92 &amp; 32.8\\&#10; 64 &amp; 26.4 &amp; 92 &amp; 34.2\\&#10; 64 &amp; 26.4 &amp; 92 &amp; 32.4\\&#10; 64 &amp; 26.2 &amp; 92 &amp; 34.4\\&#10; 234 &amp; 33.8 &amp; 348 &amp; 41.4\\&#10; 590 &amp; 41.6 &amp; 604 &amp; 51.2\\&#10; 846 &amp; 50.0 &amp; 860 &amp; 76.0\\&#10; 1060 &amp; 48.4 &amp; 1074 &amp; 80.8\\&#10; 1082 &amp; 49.0 &amp; 1074 &amp; 79.8\\&#10; 1088 &amp; 42.0 &amp; 1088 &amp; 58.6\\&#10;1088 &amp; 41.8 &amp; 1088 &amp; 57.6\\&#10; 1088 &amp; 41.8 &amp; 1088 &amp; 59.8\\&#10; 1088 &amp; 42.0 &amp; 1088 &amp; 57.4\\&#10;\hline&#10;\end{tabular}\\&#10;\end{center} 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43"/>
  <p:tag name="PICTUREFILESIZE" val="6736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center}&#10;\begin{tabular}{rrrr}&#10;\hline Para- &amp; &amp; Std. &amp; Confidence\\&#10; meter &amp;Mean &amp; Dev. &amp;Interval\\&#10;\hline $b_{0}$ &amp; 36.739 &amp; 3.251 &amp; ( 31.1676, 42.3104) \\&#10; $b_{1}$ &amp; 0.025 &amp; 0.004 &amp; ( 0.0192, 0.0313) \\&#10; $b_{2}$ &amp; -14.927 &amp; 3.165 &amp; ( -20.3509, -9.5024) \\&#10;\hline&#10;\end{tabular}&#10;\end{center}  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11"/>
  <p:tag name="PICTUREFILESIZE" val="3080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center}&#10;\begin{tabular}{rrr}&#10;\hline System No. &amp; MIPS Used &amp; I/O Rate \\&#10;\hline 1 &amp; 19.63 &amp; 288.60 \\&#10; 2&amp; 5.45 &amp; 117.30\\&#10; 3&amp; 2.63 &amp; 64.60\\&#10; 4&amp; 8.24 &amp; 356.40\\&#10; 5&amp; 14.00 &amp; 373.20\\&#10; 6&amp; 9.87 &amp; 281.10\\&#10; 7&amp; 11.27 &amp; 149.60\\&#10; 8&amp; 10.13 &amp; 120.60\\&#10; 9&amp; 1.01 &amp; 31.10\\&#10; 10&amp; 1.26 &amp; 23.70\\&#10;\hline&#10;\end{tabular}&#10;\end{center}  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77"/>
  <p:tag name="PICTUREFILESIZE" val="3894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mbox{I/O Rate} = \alpha (\mbox{MIPS Rate})^{b_1} 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24"/>
  <p:tag name="PICTUREFILESIZE" val="536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log(\mbox{I/O Rate}) = \log(\alpha) + b_1 \log(\mbox{MIPS Rate}) \]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93"/>
  <p:tag name="PICTUREFILESIZE" val="824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b_0=\log(\alpha)&#10;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48"/>
  <p:tag name="PICTUREFILESIZE" val="225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center}&#10;\begin{tabular}{rrrr}&#10;\hline Para- &amp; &amp; Std. &amp; Confidence\\&#10; meter &amp;Mean &amp; Dev. &amp;Interval\\&#10;\hline $b_{0}$ &amp; 1.423 &amp; 0.119 &amp; ( 1.20, 1.64) \\&#10; $b_{1}$ &amp; 0.888 &amp; 0.135 &amp; ( 0.64, 1.14) \\&#10;\hline&#10;\end{tabular}\\&#10;\end{center}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73"/>
  <p:tag name="PICTUREFILESIZE" val="1971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center}&#10;\begin{tabular}{rrr}&#10;\hline Obs. No. &amp; $x_{1}$ &amp;   y\\&#10;\hline  1 &amp; 1.293 &amp;   2.460 \\&#10;  2 &amp; 0.736 &amp;   2.069 \\&#10;  3 &amp; 0.420 &amp;   1.810 \\&#10;  4 &amp; 0.916 &amp;   2.552 \\&#10;  5 &amp; 1.146 &amp;   2.572 \\&#10;  6 &amp; 0.994 &amp;   2.449 \\&#10;  7 &amp; 1.052 &amp;   2.175 \\&#10;  8 &amp; 1.006 &amp;   2.081 \\&#10;  9 &amp; 0.004 &amp;   1.493 \\&#10; 10 &amp; 0.100 &amp;   1.375 \\&#10;\hline&#10;\end{tabular}&#10;\end{center}  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22"/>
  <p:tag name="PICTUREFILESIZE" val="3181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perf\fignew\pdf\chp_15_01.pdf"/>
  <p:tag name="BLEND" val="0"/>
  <p:tag name="TRANSPARENT" val="0"/>
  <p:tag name="RES" val="1200"/>
  <p:tag name="TBUG" val="0"/>
  <p:tag name="ALLOWFS" val="0"/>
  <p:tag name="FORMAT" val="pngmon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mbox{CPU time} = b_{0} + b_{1} (\mbox{number of disk I/O's}) + b_{2}  (\mbox{memory size}) 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69"/>
  <p:tag name="PICTUREFILESIZE" val="1050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\hat{y}^{1-a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1"/>
  <p:tag name="PICTUREFILESIZE" val="91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center}&#10;\begin{tabular}{ll}&#10;\hline Relationship between &amp; Transformation\\&#10; s and $\bar{y}$ &amp; \\&#10;\hline s $\propto$ $\bar{y}$ &amp; w = $\ln(y)$ or w=$\ln(y+c)$\\&#10; s $\propto$ $\bar{y}^{1/2}$ &amp; w= $y^{1/2}$ \\&#10; s $\propto$ $\bar{y}^a$ &amp; w= $y^{1-a}$ or w=$(y+c)^{1-a}$\\&#10; s $\propto$ $\bar{y}^2$ &amp; w= $\frac{1}{y}$\\&#10; s $\propto$ 1-$\bar{y}^2$  &amp; w=$\ln\left(\frac{1+y}{1-y}\right)$\\&#10; s $\propto$ $\bar{y}(1-\bar{y})$ &amp; w=$\ln\left(\frac{y}{1-y}\right)$\\&#10; s $\propto$ (1+$\bar{y}$)$\sqrt{\bar{y}}$ &amp; w=$\sin^{-1}$ $\sqrt{y}$\\&#10;\hline&#10;\end{tabular}&#10;\end{center}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31"/>
  <p:tag name="PICTUREFILESIZE" val="4330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g = (y_1 y_2 \cdots y_n)^{1/n} \]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4"/>
  <p:tag name="PICTUREFILESIZE" val="348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newcommand{\choicetwo}[4]{&#10;\left\{\begin{array}{ll}&#10;#1, &amp; #2\\&#10;#3, &amp; #4&#10;\end{array}&#10;\right.}&#10;\begin{document}&#10;\[ w = \choicetwo{\frac{y^a-1}{ag^{a-1}}}{a\ne 0}{(\ln y)g}{a=0} 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97"/>
  <p:tag name="PICTUREFILESIZE" val="645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lim_{a\leftarrow 0} \frac{y^a-1}{ag^{a-1}} = (\ln y)g \]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9"/>
  <p:tag name="PICTUREFILESIZE" val="476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mbox{SSE}_{\mbox{min}} \left(1+\frac{t_{[1-\alpha/2;\nu]}^2}{\nu} &#10;\right) 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09"/>
  <p:tag name="PICTUREFILESIZE" val="618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center}&#10;\begin{tabular}{lcl}&#10;\hline&#10;\begin{tabular}{rr} &amp; Garbage\\&#10; Heap &amp; Collection\\&#10; Size &amp; Time\\&#10;\hline 500 &amp; 594.34\\&#10; 600 &amp; 247.42\\&#10; 800 &amp; 114.24\\&#10; 1000 &amp; 85.64\\&#10; 1200 &amp; 49.60\\&#10; 1400 &amp; 50.30\\&#10;\end{tabular} &amp; &amp;&#10;\begin{tabular}{rr} &amp; Garbage\\&#10; Heap &amp; Collection\\&#10; Size &amp; Time\\&#10;\hline 1600 &amp; 63.64\\&#10; 1800 &amp; 1.00\\&#10; 2000 &amp; 1.00\\&#10; 2200 &amp; 1.00\\&#10; 2400 &amp; 1.00\\&#10; 2600 &amp; 1.00\\&#10;\end{tabular}\\&#10;\hline&#10;\end{tabular}&#10;\end{center} 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17"/>
  <p:tag name="PICTUREFILESIZE" val="3906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(\mbox{Time})^{1/2} = b_0 + \frac{b_1}{\mbox{Heap Size}} 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21"/>
  <p:tag name="PICTUREFILESIZE" val="563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eqnarray*}&#10;SSE &amp;=&amp; 2049\left(1+\frac{(1.812)^2}{10}\right)\\&#10;&amp;=&amp; 2721.8&#10;\end{eqnarray*}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38"/>
  <p:tag name="PICTUREFILESIZE" val="928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{\bf X} =\left[\begin{array}{rrr} 1 &amp; 14 &amp; 70\\&#10; 1 &amp; 16 &amp; 75\\&#10; 1 &amp; 27 &amp; 144\\&#10; 1 &amp; 42 &amp; 190\\&#10; 1 &amp; 39 &amp; 210\\&#10; 1 &amp; 50 &amp; 235\\&#10; 1 &amp; 83 &amp; 400\\&#10;\end{array}&#10;\right] \]&#10;\[ {\bf X}^{\mbox{T}}{\bf X} =&#10;\left[&#10;\begin{array}{rrr} 7 &amp; 271 &amp; 1324\\&#10; 271 &amp; 13,855 &amp; 67,188\\&#10; 1324 &amp; 67,188 &amp; 326,686\\&#10;\end{array}&#10;\right] 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62"/>
  <p:tag name="PICTUREFILESIZE" val="296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{\bf C} = ({\bf X}^{\mbox{T}}{\bf X})^{-1} =&#10;\left[&#10;\begin{array}{rrr} 0.6297 &amp; 0.0223 &amp; -0.0071\\&#10; 0.0223 &amp; 0.0280 &amp; -0.0058\\&#10; -0.0071 &amp; -0.0058 &amp; 0.0012\\&#10;\end{array}&#10;\right] \]&#10;\[ {\bf X}^{\mbox{T}}{\bf y} =&#10;\left[&#10;\begin{array}{r} 66\\&#10; 3375\\&#10; 16,388\\&#10;\end{array}&#10;\right] \]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25"/>
  <p:tag name="PICTUREFILESIZE" val="244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{\bf b} = ({\bf X}^{\mbox{T}}{\bf X})^{-1}{\bf X}^{\mbox{T}}{\bf y} = (-0.1614,  0.1182, 0.0265)^{\mbox{T}} \]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14"/>
  <p:tag name="PICTUREFILESIZE" val="868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\mbox{CPU time} &amp;=&amp; -0.1614 + 0.1182 (\mbox{number of disk  I/O's}) +\\ &#10;&amp;&amp; 0.0265  (\mbox{memory size}) &#10;\end{eqnarray*}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57"/>
  <p:tag name="PICTUREFILESIZE" val="1410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center}&#10;\begin{tabular}{rrrrrrr}&#10;\hline &amp; CPU Time &amp; Disk I/O's &amp; Memory Size &amp; Est. CPU time  &amp; Error &amp; $\mbox{Error}^2$\\&#10; &amp; $y_{i}$ &amp; $x_{1i}$ &amp; $x_{2i}$ &amp; $\hat{y}_i$ &amp; $e_{i}$ &amp; $e_i^2$\\&#10;\hline  &amp; 2 &amp; 14 &amp; 70 &amp; 3.3490 &amp; -1.3490 &amp; 1.8198\\&#10;  &amp; 5 &amp; 16 &amp; 75 &amp; 3.7180 &amp; 1.2820 &amp; 1.6436\\&#10;  &amp; 7 &amp; 27 &amp; 144 &amp; 6.8472 &amp; 0.1528 &amp; 0.0233\\&#10;  &amp; 9 &amp; 42 &amp; 190 &amp; 9.8400 &amp; -0.8400 &amp; 0.7053\\&#10;  &amp; 10 &amp; 39 &amp; 210 &amp; 10.0151 &amp; -0.0151 &amp; 0.0002\\&#10;  &amp; 13 &amp; 50 &amp; 235 &amp; 11.9783 &amp; 1.0217 &amp; 1.0439\\&#10;  &amp; 20 &amp; 83 &amp; 400 &amp; 20.2529 &amp; -0.2529 &amp; 0.0639\\&#10;\hline  $\Sigma$ &amp; 66 &amp; 271 &amp; 1324 &amp; 66.0000 &amp; -0.0003 &amp; 5.3000\\&#10;\hline&#10;\end{tabular}&#10;\end{center}  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367"/>
  <p:tag name="PICTUREFILESIZE" val="73290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7234</TotalTime>
  <Words>6600</Words>
  <Application>Microsoft Macintosh PowerPoint</Application>
  <PresentationFormat>On-screen Show (4:3)</PresentationFormat>
  <Paragraphs>954</Paragraphs>
  <Slides>97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97</vt:i4>
      </vt:variant>
    </vt:vector>
  </HeadingPairs>
  <TitlesOfParts>
    <vt:vector size="100" baseType="lpstr">
      <vt:lpstr>Tema do Office</vt:lpstr>
      <vt:lpstr>Equation</vt:lpstr>
      <vt:lpstr>Equação</vt:lpstr>
      <vt:lpstr>Outros modelos de regressão</vt:lpstr>
      <vt:lpstr>O que é regressão linear múltipla?</vt:lpstr>
      <vt:lpstr>Regressão de uma função que já conhecemos para verificar os erros: y = x1 + x2</vt:lpstr>
      <vt:lpstr>Introduz um pouco de erro. A regressão vai piorar</vt:lpstr>
      <vt:lpstr>Regressão múltipla</vt:lpstr>
      <vt:lpstr>Modelo de regressão linear múltipla</vt:lpstr>
      <vt:lpstr>Notação vetorial</vt:lpstr>
      <vt:lpstr>Formulas de Regressão dos Mínimos Quadrados Ver Box 15.1 de Raj Jain</vt:lpstr>
      <vt:lpstr>Exemplo 15.1</vt:lpstr>
      <vt:lpstr>Exemplo 15.1 (Cont)</vt:lpstr>
      <vt:lpstr>Exemplo 15.1 (Cont)</vt:lpstr>
      <vt:lpstr>Como fazer em R?</vt:lpstr>
      <vt:lpstr>Formulas de Regressão  Ver Box 15.1 de Raj Jain</vt:lpstr>
      <vt:lpstr>Formulas de Regressão  Ver Box 15.1 de Raj jain</vt:lpstr>
      <vt:lpstr> Exemplo 15.1 (Cont)</vt:lpstr>
      <vt:lpstr>Exemplo 15.1 (Cont)</vt:lpstr>
      <vt:lpstr>Exemplo 15.1 (Cont)</vt:lpstr>
      <vt:lpstr>Exemplo 15.1 (Cont)</vt:lpstr>
      <vt:lpstr>Exemplo 15.1 (Cont)</vt:lpstr>
      <vt:lpstr>Intervalos de confiança</vt:lpstr>
      <vt:lpstr>Análise de variância</vt:lpstr>
      <vt:lpstr> Teste-F (Cont)</vt:lpstr>
      <vt:lpstr>Exemplo 15.1 (Cont)</vt:lpstr>
      <vt:lpstr>Introduz um pouco de erro. A regressão vai piorar</vt:lpstr>
      <vt:lpstr>Com um pouco de erro a regressão vai piorar</vt:lpstr>
      <vt:lpstr>Introduzindo mais erro ainda</vt:lpstr>
      <vt:lpstr>Introduzindo ainda mais erros</vt:lpstr>
      <vt:lpstr>PowerPoint Presentation</vt:lpstr>
      <vt:lpstr>Exemplo 15.2 em R</vt:lpstr>
      <vt:lpstr>Problema da multicolinearidade</vt:lpstr>
      <vt:lpstr>O problema da multicolinearidade</vt:lpstr>
      <vt:lpstr>Matriz de correlação</vt:lpstr>
      <vt:lpstr>PowerPoint Presentation</vt:lpstr>
      <vt:lpstr>No R</vt:lpstr>
      <vt:lpstr>Problema da multicolinearidade</vt:lpstr>
      <vt:lpstr>Exemplo 15.3</vt:lpstr>
      <vt:lpstr>Correlação e Pearson</vt:lpstr>
      <vt:lpstr>Exemplo 15.3 em R</vt:lpstr>
      <vt:lpstr>Exemplo 15.3 em R</vt:lpstr>
      <vt:lpstr>Exemplo 15.3 (Cont)</vt:lpstr>
      <vt:lpstr>Seleção das variáveis</vt:lpstr>
      <vt:lpstr>Projeto de regressão</vt:lpstr>
      <vt:lpstr>Vamos pensar um pouco</vt:lpstr>
      <vt:lpstr>Mas e aí… Que n devo usar?</vt:lpstr>
      <vt:lpstr>Limitações</vt:lpstr>
      <vt:lpstr>PowerPoint Presentation</vt:lpstr>
      <vt:lpstr>Regressão linear com preditores categóricos</vt:lpstr>
      <vt:lpstr>Regressão com alguns preditores categóricos</vt:lpstr>
      <vt:lpstr>Preditores categóricos (Cont)</vt:lpstr>
      <vt:lpstr>Preditores categóricos (Cont)</vt:lpstr>
      <vt:lpstr>Preditores categóricos (Cont)</vt:lpstr>
      <vt:lpstr>Outro jeito de usar dummy</vt:lpstr>
      <vt:lpstr>Predictores categóricos (Cont)</vt:lpstr>
      <vt:lpstr>Estudo de caso 15.1: performance de RPC</vt:lpstr>
      <vt:lpstr>Exemplo em R</vt:lpstr>
      <vt:lpstr>Exemplo em R</vt:lpstr>
      <vt:lpstr>Intervalos de confiança – Exemplo com regressão linear simples</vt:lpstr>
      <vt:lpstr>Intervalos de confiança – Exemplo com regressão linear múltipla</vt:lpstr>
      <vt:lpstr>Estudo de caso 15.1 (Cont)</vt:lpstr>
      <vt:lpstr>Conclusões diferentes</vt:lpstr>
      <vt:lpstr>Conclusões diferentes (Cont)</vt:lpstr>
      <vt:lpstr>Seleção das variáveis</vt:lpstr>
      <vt:lpstr>Regressão curvilinear</vt:lpstr>
      <vt:lpstr>Regressão curvilinear</vt:lpstr>
      <vt:lpstr>Regressão curvilinear (Cont)</vt:lpstr>
      <vt:lpstr>Exemplo 15.4</vt:lpstr>
      <vt:lpstr>Exemplo 15.4 (Cont)</vt:lpstr>
      <vt:lpstr>Exemplo 15.4 (Cont)</vt:lpstr>
      <vt:lpstr>Exemplpo 15.4 (Cont)</vt:lpstr>
      <vt:lpstr>Exemplo 15.4 em R</vt:lpstr>
      <vt:lpstr>Ex. em R: Regressão polinomial</vt:lpstr>
      <vt:lpstr>PowerPoint Presentation</vt:lpstr>
      <vt:lpstr>Ex. em R: Regressão curvilinear quadrática e cúbica (Cont)</vt:lpstr>
      <vt:lpstr>Ex. em R: Regressão curvilinear quadrática e cúbica (Cont)</vt:lpstr>
      <vt:lpstr>Outliers</vt:lpstr>
      <vt:lpstr>Outliers (Cont)</vt:lpstr>
      <vt:lpstr>Erros comuns em regressão</vt:lpstr>
      <vt:lpstr>Erros comuns em regressão (Cont)</vt:lpstr>
      <vt:lpstr>Erros comuns em regressão (Cont)</vt:lpstr>
      <vt:lpstr>Erros comuns em regressão (Cont)</vt:lpstr>
      <vt:lpstr>Erros comuns em regressão (Cont)</vt:lpstr>
      <vt:lpstr>O Maior de todos os erros</vt:lpstr>
      <vt:lpstr>Leitura recomendada</vt:lpstr>
      <vt:lpstr>Transformações nos dados</vt:lpstr>
      <vt:lpstr>Transformações</vt:lpstr>
      <vt:lpstr>Transformações (Cont)</vt:lpstr>
      <vt:lpstr>Transformações úteis (Cont)</vt:lpstr>
      <vt:lpstr>Transformações úteis (Cont)</vt:lpstr>
      <vt:lpstr>Transformações (Cont)</vt:lpstr>
      <vt:lpstr>Transformações úteis (Cont)</vt:lpstr>
      <vt:lpstr>Transformações (Cont)</vt:lpstr>
      <vt:lpstr>Transformação Box-Cox</vt:lpstr>
      <vt:lpstr>Transformação Box-Cox (Cont)</vt:lpstr>
      <vt:lpstr>Estudo de caso 15.2: Coleta de lixo</vt:lpstr>
      <vt:lpstr>Estudo de caso 15.2: Coleta de lixo</vt:lpstr>
      <vt:lpstr>Estudo de caso 15.2 (Cont)</vt:lpstr>
      <vt:lpstr>Estudo de caso 15.2 (Cont)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Outros modelos de regressão</dc:title>
  <dc:creator>user</dc:creator>
  <cp:lastModifiedBy>Marcus Carvalho</cp:lastModifiedBy>
  <cp:revision>275</cp:revision>
  <dcterms:created xsi:type="dcterms:W3CDTF">2010-06-07T17:01:41Z</dcterms:created>
  <dcterms:modified xsi:type="dcterms:W3CDTF">2018-09-24T11:35:44Z</dcterms:modified>
</cp:coreProperties>
</file>