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2" r:id="rId4"/>
    <p:sldId id="293" r:id="rId5"/>
    <p:sldId id="294" r:id="rId6"/>
    <p:sldId id="276" r:id="rId7"/>
    <p:sldId id="277" r:id="rId8"/>
    <p:sldId id="281" r:id="rId9"/>
    <p:sldId id="278" r:id="rId10"/>
    <p:sldId id="302" r:id="rId11"/>
    <p:sldId id="295" r:id="rId12"/>
    <p:sldId id="279" r:id="rId13"/>
    <p:sldId id="280" r:id="rId14"/>
    <p:sldId id="262" r:id="rId15"/>
    <p:sldId id="283" r:id="rId16"/>
    <p:sldId id="272" r:id="rId17"/>
    <p:sldId id="301" r:id="rId18"/>
    <p:sldId id="270" r:id="rId19"/>
    <p:sldId id="291" r:id="rId20"/>
    <p:sldId id="296" r:id="rId21"/>
    <p:sldId id="297" r:id="rId22"/>
    <p:sldId id="298" r:id="rId23"/>
    <p:sldId id="299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07F51-610D-4535-84FE-1B1E7A86712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9D66-08E8-47F7-8F1D-8400B166B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hypothesis that an apparent effect is due to chance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hipótese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aparente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devido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acaso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9D66-08E8-47F7-8F1D-8400B166B4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Se a </a:t>
            </a:r>
            <a:r>
              <a:rPr lang="en-US" sz="2400" dirty="0" err="1" smtClean="0"/>
              <a:t>distribuição</a:t>
            </a:r>
            <a:r>
              <a:rPr lang="en-US" sz="2400" dirty="0" smtClean="0"/>
              <a:t> for </a:t>
            </a:r>
            <a:r>
              <a:rPr lang="en-US" sz="2400" dirty="0" err="1" smtClean="0"/>
              <a:t>simétrica</a:t>
            </a:r>
            <a:r>
              <a:rPr lang="en-US" sz="2400" dirty="0" smtClean="0"/>
              <a:t>, </a:t>
            </a:r>
            <a:r>
              <a:rPr lang="en-US" sz="2400" dirty="0" err="1" smtClean="0"/>
              <a:t>como</a:t>
            </a:r>
            <a:r>
              <a:rPr lang="en-US" sz="2400" dirty="0" smtClean="0"/>
              <a:t> a normal e a t-Student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próximos</a:t>
            </a:r>
            <a:r>
              <a:rPr lang="en-US" sz="2400" dirty="0" smtClean="0"/>
              <a:t> do </a:t>
            </a:r>
            <a:r>
              <a:rPr lang="en-US" sz="2400" dirty="0" err="1" smtClean="0"/>
              <a:t>centro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comuns</a:t>
            </a:r>
            <a:r>
              <a:rPr lang="en-US" sz="2400" dirty="0" smtClean="0"/>
              <a:t> e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distantes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raros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9D66-08E8-47F7-8F1D-8400B166B4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Quanto</a:t>
            </a:r>
            <a:r>
              <a:rPr lang="en-US" sz="2400" dirty="0" smtClean="0"/>
              <a:t> </a:t>
            </a:r>
            <a:r>
              <a:rPr lang="en-US" sz="2400" dirty="0" err="1" smtClean="0"/>
              <a:t>menor</a:t>
            </a:r>
            <a:r>
              <a:rPr lang="en-US" sz="2400" dirty="0" smtClean="0"/>
              <a:t> for </a:t>
            </a:r>
            <a:r>
              <a:rPr lang="en-US" sz="2400" dirty="0" err="1" smtClean="0"/>
              <a:t>essa</a:t>
            </a:r>
            <a:r>
              <a:rPr lang="en-US" sz="2400" dirty="0" smtClean="0"/>
              <a:t> </a:t>
            </a:r>
            <a:r>
              <a:rPr lang="en-US" sz="2400" dirty="0" err="1" smtClean="0"/>
              <a:t>probabilidade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forte </a:t>
            </a:r>
            <a:r>
              <a:rPr lang="en-US" sz="2400" dirty="0" err="1" smtClean="0"/>
              <a:t>deve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o </a:t>
            </a:r>
            <a:r>
              <a:rPr lang="en-US" sz="2400" dirty="0" err="1" smtClean="0"/>
              <a:t>efeito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queremos</a:t>
            </a:r>
            <a:r>
              <a:rPr lang="en-US" sz="2400" dirty="0" smtClean="0"/>
              <a:t> </a:t>
            </a:r>
            <a:r>
              <a:rPr lang="en-US" sz="2400" dirty="0" err="1" smtClean="0"/>
              <a:t>investigar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a </a:t>
            </a:r>
            <a:r>
              <a:rPr lang="en-US" sz="2400" dirty="0" err="1" smtClean="0"/>
              <a:t>hipótese</a:t>
            </a:r>
            <a:r>
              <a:rPr lang="en-US" sz="2400" dirty="0" smtClean="0"/>
              <a:t> </a:t>
            </a:r>
            <a:r>
              <a:rPr lang="en-US" sz="2400" dirty="0" err="1" smtClean="0"/>
              <a:t>nula</a:t>
            </a:r>
            <a:r>
              <a:rPr lang="en-US" sz="2400" dirty="0" smtClean="0"/>
              <a:t> </a:t>
            </a:r>
            <a:r>
              <a:rPr lang="en-US" sz="2400" dirty="0" err="1" smtClean="0"/>
              <a:t>seja</a:t>
            </a:r>
            <a:r>
              <a:rPr lang="en-US" sz="2400" dirty="0" smtClean="0"/>
              <a:t> </a:t>
            </a:r>
            <a:r>
              <a:rPr lang="en-US" sz="2400" dirty="0" err="1" smtClean="0"/>
              <a:t>rejeitada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9D66-08E8-47F7-8F1D-8400B166B4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estatística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dada </a:t>
            </a:r>
            <a:r>
              <a:rPr lang="en-US" dirty="0" err="1" smtClean="0"/>
              <a:t>hipótese</a:t>
            </a:r>
            <a:r>
              <a:rPr lang="en-US" dirty="0" smtClean="0"/>
              <a:t> ser </a:t>
            </a:r>
            <a:r>
              <a:rPr lang="en-US" dirty="0" err="1" smtClean="0"/>
              <a:t>verdadeira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9D66-08E8-47F7-8F1D-8400B166B4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85C3-2868-4F5E-9A5D-0A165D98DEC3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1295-82C6-4B5E-A96D-D7DFB099B886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1B8-7056-432B-9B1D-6D50E37095C6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9CD5-F4F7-44EA-8E0A-4B8BE3854928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12E7-B402-47C8-ADD5-5B9992C8B806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ABD-C5DA-4403-B81C-5AA8593A5D1A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F25E-A3A4-465B-AAC7-DBD1CE62A3D8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767-AED2-4AF5-BFA0-2574D4311A0A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0C51-1220-47F4-B0E6-6B5F5524ABEA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51E3-F53A-426E-B673-1296318010EF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B2AA-7F31-433C-A293-9EDF732CDD7F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3AAC-7A24-4D9B-95A8-58EBAE7602D2}" type="datetime1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E09F-9453-4F9B-9ABB-E2A3FFDA7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a testes de </a:t>
            </a:r>
            <a:r>
              <a:rPr lang="en-US" dirty="0" err="1" smtClean="0"/>
              <a:t>hipóteses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raquel@dsc.ufcg.edu.br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Nível</a:t>
            </a:r>
            <a:r>
              <a:rPr lang="en-US" dirty="0" smtClean="0"/>
              <a:t> de </a:t>
            </a:r>
            <a:r>
              <a:rPr lang="en-US" dirty="0" err="1" smtClean="0"/>
              <a:t>significância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mtClean="0"/>
              <a:t>Fixar em um valor e e tornar o resultado do teste um valor binário (Pearson et al)</a:t>
            </a:r>
          </a:p>
          <a:p>
            <a:pPr lvl="1"/>
            <a:r>
              <a:rPr lang="pt-BR" smtClean="0"/>
              <a:t>p-valor ≤ α? Rejeita H</a:t>
            </a:r>
            <a:r>
              <a:rPr lang="pt-BR" baseline="-25000" smtClean="0"/>
              <a:t>0</a:t>
            </a:r>
          </a:p>
          <a:p>
            <a:pPr lvl="1"/>
            <a:r>
              <a:rPr lang="pt-BR" smtClean="0"/>
              <a:t>p-valor &lt; α? Aceita H</a:t>
            </a:r>
            <a:r>
              <a:rPr lang="pt-BR" baseline="-25000" smtClean="0"/>
              <a:t>0</a:t>
            </a:r>
          </a:p>
          <a:p>
            <a:r>
              <a:rPr lang="pt-BR" smtClean="0"/>
              <a:t>Estabelecer valores (Fisher et al)</a:t>
            </a:r>
          </a:p>
          <a:p>
            <a:pPr lvl="1"/>
            <a:r>
              <a:rPr lang="pt-BR" smtClean="0"/>
              <a:t>p-valor &lt; 0,01? Rejeito H0 fortemente</a:t>
            </a:r>
          </a:p>
          <a:p>
            <a:pPr lvl="1"/>
            <a:r>
              <a:rPr lang="pt-BR" smtClean="0"/>
              <a:t>0,05 ≤ p-valor ≤ 0,01</a:t>
            </a:r>
          </a:p>
          <a:p>
            <a:pPr lvl="1"/>
            <a:r>
              <a:rPr lang="pt-BR" smtClean="0"/>
              <a:t>? Rejeito H</a:t>
            </a:r>
            <a:r>
              <a:rPr lang="pt-BR" baseline="-25000" smtClean="0"/>
              <a:t>0</a:t>
            </a:r>
          </a:p>
          <a:p>
            <a:pPr lvl="1"/>
            <a:r>
              <a:rPr lang="pt-BR" smtClean="0"/>
              <a:t>0,1 ≤ p-valor &lt; 0,05? Rejeito H</a:t>
            </a:r>
            <a:r>
              <a:rPr lang="pt-BR" baseline="-25000" smtClean="0"/>
              <a:t>0</a:t>
            </a:r>
            <a:r>
              <a:rPr lang="pt-BR" smtClean="0"/>
              <a:t> fracamente (ou não!) OU não rejeito H</a:t>
            </a:r>
            <a:r>
              <a:rPr lang="pt-BR" baseline="-25000" smtClean="0"/>
              <a:t>0</a:t>
            </a:r>
            <a:endParaRPr lang="pt-BR" baseline="-25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Arcabouço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hipótese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343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pt-BR" sz="3000" smtClean="0"/>
              <a:t>Formular hipóteses nula (H</a:t>
            </a:r>
            <a:r>
              <a:rPr lang="pt-BR" sz="3000" baseline="-25000" smtClean="0"/>
              <a:t>0</a:t>
            </a:r>
            <a:r>
              <a:rPr lang="pt-BR" sz="3000" smtClean="0"/>
              <a:t>) e alternativa (H</a:t>
            </a:r>
            <a:r>
              <a:rPr lang="pt-BR" sz="3000" baseline="-25000" smtClean="0"/>
              <a:t>A</a:t>
            </a:r>
            <a:r>
              <a:rPr lang="pt-BR" sz="3000" smtClean="0"/>
              <a:t>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pt-BR" sz="3000" smtClean="0"/>
              <a:t>Realizar o experimento &amp;| coletar os dados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pt-BR" sz="3000" smtClean="0"/>
              <a:t>Escolher um teste estatístico adequado e definir o índice de significância (</a:t>
            </a:r>
            <a:r>
              <a:rPr lang="pt-BR" sz="3000" smtClean="0">
                <a:sym typeface="Symbol"/>
              </a:rPr>
              <a:t>)</a:t>
            </a:r>
            <a:endParaRPr lang="pt-BR" sz="300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pt-BR" sz="3000" smtClean="0"/>
              <a:t>Computar a estatística e identificar p-valor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pt-BR" sz="3000" smtClean="0"/>
              <a:t>Analisar o resultado || comparar p-valor e </a:t>
            </a:r>
            <a:r>
              <a:rPr lang="pt-BR" sz="3000" smtClean="0">
                <a:sym typeface="Symbol"/>
              </a:rPr>
              <a:t></a:t>
            </a:r>
            <a:endParaRPr lang="pt-BR" sz="3000" smtClean="0">
              <a:sym typeface="Symbo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efeito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678363"/>
          </a:xfrm>
        </p:spPr>
        <p:txBody>
          <a:bodyPr>
            <a:normAutofit/>
          </a:bodyPr>
          <a:lstStyle/>
          <a:p>
            <a:r>
              <a:rPr lang="pt-BR" sz="2800" smtClean="0"/>
              <a:t>A hipótese alternativa indica que existe um efeito real que faz duas populações se distinguirem</a:t>
            </a:r>
          </a:p>
          <a:p>
            <a:r>
              <a:rPr lang="pt-BR" sz="2800" smtClean="0"/>
              <a:t>Esse efeito pode ser forte, médio ou fraco</a:t>
            </a:r>
          </a:p>
          <a:p>
            <a:pPr lvl="1"/>
            <a:r>
              <a:rPr lang="pt-BR" sz="2400" smtClean="0"/>
              <a:t>Testando um novo escalonador: o tempo de execução das aplicações pode ser muito menor, ou pode quase não variar ao mudar do escalonador tradicional para o novo</a:t>
            </a:r>
          </a:p>
          <a:p>
            <a:r>
              <a:rPr lang="pt-BR" sz="2800" smtClean="0"/>
              <a:t>Quanto maior for o tamanho do efeito investigado maior a chance de verificá-lo nas amostras coletadas</a:t>
            </a:r>
          </a:p>
          <a:p>
            <a:pPr lvl="1"/>
            <a:r>
              <a:rPr lang="pt-BR" sz="2400" smtClean="0"/>
              <a:t>Mais poder tem o teste de identificar o efeito</a:t>
            </a:r>
          </a:p>
          <a:p>
            <a:pPr lvl="1"/>
            <a:r>
              <a:rPr lang="pt-BR" sz="2400" smtClean="0"/>
              <a:t>Ele é encontrado mesmo quando o valor de </a:t>
            </a:r>
            <a:r>
              <a:rPr lang="pt-BR" sz="2400" smtClean="0">
                <a:sym typeface="Symbol"/>
              </a:rPr>
              <a:t> é muito baixo</a:t>
            </a:r>
            <a:endParaRPr lang="pt-BR" sz="240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Ah!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/>
              <a:t>Dois tipos de erros podem ocorrer quando tomamos decisões com base em testes de inferência</a:t>
            </a:r>
          </a:p>
          <a:p>
            <a:endParaRPr lang="pt-BR" sz="2800" dirty="0" smtClean="0">
              <a:sym typeface="Symbol"/>
            </a:endParaRPr>
          </a:p>
          <a:p>
            <a:r>
              <a:rPr lang="pt-BR" sz="2800" dirty="0" smtClean="0">
                <a:solidFill>
                  <a:srgbClr val="CC0000"/>
                </a:solidFill>
                <a:sym typeface="Symbol"/>
              </a:rPr>
              <a:t>Erro tipo </a:t>
            </a:r>
            <a:r>
              <a:rPr lang="pt-BR" sz="2800" dirty="0" err="1" smtClean="0">
                <a:solidFill>
                  <a:srgbClr val="CC0000"/>
                </a:solidFill>
                <a:sym typeface="Symbol"/>
              </a:rPr>
              <a:t>I</a:t>
            </a:r>
            <a:r>
              <a:rPr lang="pt-BR" sz="2800" dirty="0" smtClean="0">
                <a:solidFill>
                  <a:srgbClr val="CC0000"/>
                </a:solidFill>
                <a:sym typeface="Symbol"/>
              </a:rPr>
              <a:t> ()</a:t>
            </a:r>
            <a:r>
              <a:rPr lang="pt-BR" sz="2800" dirty="0" smtClean="0">
                <a:sym typeface="Symbol"/>
              </a:rPr>
              <a:t> define a probabilidade de rejeitar a hipótese nula quando ela é verdadeira</a:t>
            </a:r>
          </a:p>
          <a:p>
            <a:pPr lvl="1"/>
            <a:r>
              <a:rPr lang="pt-BR" sz="2400" dirty="0" smtClean="0">
                <a:sym typeface="Symbol"/>
              </a:rPr>
              <a:t>O teste mostra significância estatística quando ela não existe – Falso positivo</a:t>
            </a:r>
          </a:p>
          <a:p>
            <a:r>
              <a:rPr lang="pt-BR" sz="2800" dirty="0" smtClean="0">
                <a:solidFill>
                  <a:srgbClr val="CC0000"/>
                </a:solidFill>
              </a:rPr>
              <a:t>Erro tipo II (</a:t>
            </a:r>
            <a:r>
              <a:rPr lang="pt-BR" sz="2800" dirty="0" smtClean="0">
                <a:solidFill>
                  <a:srgbClr val="CC0000"/>
                </a:solidFill>
                <a:sym typeface="Symbol"/>
              </a:rPr>
              <a:t></a:t>
            </a:r>
            <a:r>
              <a:rPr lang="pt-BR" sz="2800" dirty="0" smtClean="0">
                <a:solidFill>
                  <a:srgbClr val="CC0000"/>
                </a:solidFill>
              </a:rPr>
              <a:t>)</a:t>
            </a:r>
            <a:r>
              <a:rPr lang="pt-BR" sz="2800" dirty="0" smtClean="0"/>
              <a:t> é a probabilidade de aceitar a hipótese nula, quando ela é falsa</a:t>
            </a:r>
          </a:p>
          <a:p>
            <a:pPr lvl="1"/>
            <a:r>
              <a:rPr lang="pt-BR" sz="2400" dirty="0" smtClean="0"/>
              <a:t>O teste não mostra significância estatística quando ela existe – Falso negativo</a:t>
            </a:r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304800" y="2590800"/>
            <a:ext cx="8610600" cy="3505200"/>
          </a:xfrm>
          <a:prstGeom prst="rect">
            <a:avLst/>
          </a:prstGeom>
          <a:noFill/>
          <a:ln w="57150"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Poder</a:t>
            </a:r>
            <a:r>
              <a:rPr lang="en-US" sz="4000" dirty="0" smtClean="0"/>
              <a:t> </a:t>
            </a:r>
            <a:r>
              <a:rPr lang="en-US" sz="4000" dirty="0" err="1" smtClean="0"/>
              <a:t>estatístico</a:t>
            </a:r>
            <a:r>
              <a:rPr lang="en-US" sz="4000" dirty="0" smtClean="0"/>
              <a:t> do </a:t>
            </a:r>
            <a:r>
              <a:rPr lang="en-US" sz="4000" dirty="0" err="1" smtClean="0"/>
              <a:t>teste</a:t>
            </a: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1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1-</a:t>
            </a:r>
            <a:r>
              <a:rPr lang="en-US" sz="2800" dirty="0" smtClean="0">
                <a:sym typeface="Symbol"/>
              </a:rPr>
              <a:t> </a:t>
            </a:r>
            <a:r>
              <a:rPr lang="en-US" sz="2800" dirty="0" err="1" smtClean="0">
                <a:sym typeface="Symbol"/>
              </a:rPr>
              <a:t>indica</a:t>
            </a:r>
            <a:r>
              <a:rPr lang="en-US" sz="2800" dirty="0" smtClean="0">
                <a:sym typeface="Symbol"/>
              </a:rPr>
              <a:t> o </a:t>
            </a:r>
            <a:r>
              <a:rPr lang="en-US" sz="2800" dirty="0" err="1" smtClean="0">
                <a:solidFill>
                  <a:srgbClr val="7030A0"/>
                </a:solidFill>
                <a:sym typeface="Symbol"/>
              </a:rPr>
              <a:t>poder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inferência</a:t>
            </a:r>
            <a:r>
              <a:rPr lang="en-US" sz="2800" dirty="0" smtClean="0">
                <a:sym typeface="Symbol"/>
              </a:rPr>
              <a:t>, e </a:t>
            </a:r>
            <a:r>
              <a:rPr lang="en-US" sz="2800" dirty="0" err="1" smtClean="0">
                <a:sym typeface="Symbol"/>
              </a:rPr>
              <a:t>significa</a:t>
            </a:r>
            <a:r>
              <a:rPr lang="en-US" sz="2800" dirty="0" smtClean="0">
                <a:sym typeface="Symbol"/>
              </a:rPr>
              <a:t> a </a:t>
            </a:r>
            <a:r>
              <a:rPr lang="en-US" sz="2800" dirty="0" err="1" smtClean="0">
                <a:sym typeface="Symbol"/>
              </a:rPr>
              <a:t>probabilidade</a:t>
            </a:r>
            <a:r>
              <a:rPr lang="en-US" sz="2800" dirty="0" smtClean="0">
                <a:sym typeface="Symbol"/>
              </a:rPr>
              <a:t> de </a:t>
            </a:r>
            <a:r>
              <a:rPr lang="en-US" sz="2800" dirty="0" err="1" smtClean="0">
                <a:sym typeface="Symbol"/>
              </a:rPr>
              <a:t>rejeitar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corretamente</a:t>
            </a:r>
            <a:r>
              <a:rPr lang="en-US" sz="2800" dirty="0" smtClean="0">
                <a:sym typeface="Symbol"/>
              </a:rPr>
              <a:t> a </a:t>
            </a:r>
            <a:r>
              <a:rPr lang="en-US" sz="2800" dirty="0" err="1" smtClean="0">
                <a:sym typeface="Symbol"/>
              </a:rPr>
              <a:t>hipótese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nula</a:t>
            </a:r>
            <a:endParaRPr lang="en-US" sz="2800" dirty="0">
              <a:sym typeface="Symbol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13553"/>
              </p:ext>
            </p:extLst>
          </p:nvPr>
        </p:nvGraphicFramePr>
        <p:xfrm>
          <a:off x="304800" y="2819400"/>
          <a:ext cx="8534400" cy="3171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524000"/>
                <a:gridCol w="2514600"/>
                <a:gridCol w="2743200"/>
              </a:tblGrid>
              <a:tr h="53207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Realidade</a:t>
                      </a:r>
                      <a:endParaRPr lang="en-US" sz="2400" i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207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/>
                        <a:t>H</a:t>
                      </a:r>
                      <a:r>
                        <a:rPr lang="en-US" sz="2400" i="1" baseline="-25000" dirty="0" smtClean="0"/>
                        <a:t>0</a:t>
                      </a:r>
                      <a:r>
                        <a:rPr lang="en-US" sz="2400" i="1" baseline="0" dirty="0" smtClean="0"/>
                        <a:t> </a:t>
                      </a:r>
                      <a:r>
                        <a:rPr lang="en-US" sz="2400" i="1" dirty="0" smtClean="0"/>
                        <a:t>é </a:t>
                      </a:r>
                      <a:r>
                        <a:rPr lang="en-US" sz="2400" i="1" dirty="0" err="1" smtClean="0"/>
                        <a:t>verdade</a:t>
                      </a:r>
                      <a:endParaRPr lang="en-US" sz="240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/>
                        <a:t>H</a:t>
                      </a:r>
                      <a:r>
                        <a:rPr lang="en-US" sz="2400" i="1" baseline="-25000" dirty="0" smtClean="0"/>
                        <a:t>A</a:t>
                      </a:r>
                      <a:r>
                        <a:rPr lang="en-US" sz="2400" i="1" dirty="0" smtClean="0"/>
                        <a:t> é </a:t>
                      </a:r>
                      <a:r>
                        <a:rPr lang="en-US" sz="2400" i="1" dirty="0" err="1" smtClean="0"/>
                        <a:t>verdade</a:t>
                      </a:r>
                      <a:endParaRPr lang="en-US" sz="2400" i="1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376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Decisão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i="1" dirty="0" err="1" smtClean="0"/>
                        <a:t>estatística</a:t>
                      </a:r>
                      <a:endParaRPr lang="en-US" sz="24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Aceitar</a:t>
                      </a:r>
                      <a:r>
                        <a:rPr lang="en-US" sz="2400" i="1" dirty="0" smtClean="0"/>
                        <a:t> H</a:t>
                      </a:r>
                      <a:r>
                        <a:rPr lang="en-US" sz="2400" i="1" baseline="-25000" dirty="0" smtClean="0"/>
                        <a:t>0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B050"/>
                          </a:solidFill>
                        </a:rPr>
                        <a:t>Decisão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B050"/>
                          </a:solidFill>
                        </a:rPr>
                        <a:t>correta</a:t>
                      </a:r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/>
                        <a:t>(1-</a:t>
                      </a:r>
                      <a:r>
                        <a:rPr lang="en-US" sz="2400" dirty="0" smtClean="0">
                          <a:sym typeface="Symbol"/>
                        </a:rPr>
                        <a:t>)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</a:t>
                      </a:r>
                    </a:p>
                    <a:p>
                      <a:pPr algn="ctr"/>
                      <a:r>
                        <a:rPr lang="en-US" sz="2400" dirty="0" err="1" smtClean="0">
                          <a:sym typeface="Symbol"/>
                        </a:rPr>
                        <a:t>Erro</a:t>
                      </a:r>
                      <a:r>
                        <a:rPr lang="en-US" sz="2400" baseline="0" dirty="0" smtClean="0">
                          <a:sym typeface="Symbol"/>
                        </a:rPr>
                        <a:t> </a:t>
                      </a:r>
                      <a:r>
                        <a:rPr lang="en-US" sz="2400" baseline="0" dirty="0" err="1" smtClean="0">
                          <a:sym typeface="Symbol"/>
                        </a:rPr>
                        <a:t>tipo</a:t>
                      </a:r>
                      <a:r>
                        <a:rPr lang="en-US" sz="2400" baseline="0" dirty="0" smtClean="0">
                          <a:sym typeface="Symbol"/>
                        </a:rPr>
                        <a:t> II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20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Rejeitar</a:t>
                      </a:r>
                      <a:r>
                        <a:rPr lang="en-US" sz="2400" i="1" dirty="0" smtClean="0"/>
                        <a:t> H</a:t>
                      </a:r>
                      <a:r>
                        <a:rPr lang="en-US" sz="2400" i="1" baseline="-25000" dirty="0" smtClean="0"/>
                        <a:t>0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</a:t>
                      </a:r>
                    </a:p>
                    <a:p>
                      <a:pPr algn="ctr"/>
                      <a:r>
                        <a:rPr lang="en-US" sz="2400" dirty="0" err="1" smtClean="0">
                          <a:sym typeface="Symbol"/>
                        </a:rPr>
                        <a:t>Erro</a:t>
                      </a:r>
                      <a:r>
                        <a:rPr lang="en-US" sz="2400" dirty="0" smtClean="0">
                          <a:sym typeface="Symbol"/>
                        </a:rPr>
                        <a:t> </a:t>
                      </a:r>
                      <a:r>
                        <a:rPr lang="en-US" sz="2400" dirty="0" err="1" smtClean="0">
                          <a:sym typeface="Symbol"/>
                        </a:rPr>
                        <a:t>tipo</a:t>
                      </a:r>
                      <a:r>
                        <a:rPr lang="en-US" sz="2400" dirty="0" smtClean="0">
                          <a:sym typeface="Symbol"/>
                        </a:rPr>
                        <a:t> I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B050"/>
                          </a:solidFill>
                        </a:rPr>
                        <a:t>Decisão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B050"/>
                          </a:solidFill>
                        </a:rPr>
                        <a:t>correta</a:t>
                      </a:r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/>
                        <a:t>(1-</a:t>
                      </a:r>
                      <a:r>
                        <a:rPr lang="en-US" sz="2400" dirty="0" smtClean="0">
                          <a:sym typeface="Symbol"/>
                        </a:rPr>
                        <a:t>)</a:t>
                      </a:r>
                    </a:p>
                    <a:p>
                      <a:pPr algn="ctr"/>
                      <a:r>
                        <a:rPr lang="en-US" sz="2400" dirty="0" err="1" smtClean="0">
                          <a:sym typeface="Symbol"/>
                        </a:rPr>
                        <a:t>Poder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afeta o poder estatístico?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/>
              <a:t>O </a:t>
            </a:r>
            <a:r>
              <a:rPr lang="pt-BR" sz="2800" dirty="0" smtClean="0">
                <a:solidFill>
                  <a:srgbClr val="008000"/>
                </a:solidFill>
              </a:rPr>
              <a:t>nível de significância</a:t>
            </a:r>
            <a:r>
              <a:rPr lang="pt-BR" sz="2800" dirty="0" smtClean="0"/>
              <a:t>: </a:t>
            </a:r>
            <a:r>
              <a:rPr lang="pt-BR" sz="2800" dirty="0" smtClean="0">
                <a:sym typeface="Symbol"/>
              </a:rPr>
              <a:t> maior aumenta o poder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solidFill>
                  <a:srgbClr val="FF0000"/>
                </a:solidFill>
                <a:sym typeface="Symbol"/>
              </a:rPr>
              <a:t>Efeitos de tamanho maior</a:t>
            </a:r>
            <a:r>
              <a:rPr lang="pt-BR" sz="2800" dirty="0" smtClean="0">
                <a:sym typeface="Symbol"/>
              </a:rPr>
              <a:t>: diferenças maiores entre a população da hipótese nula e da alternativa aumentam o poder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solidFill>
                  <a:srgbClr val="FF0000"/>
                </a:solidFill>
                <a:sym typeface="Symbol"/>
              </a:rPr>
              <a:t>Dispersão das populações</a:t>
            </a:r>
            <a:r>
              <a:rPr lang="pt-BR" sz="2800" dirty="0" smtClean="0">
                <a:sym typeface="Symbol"/>
              </a:rPr>
              <a:t>: menor variância aumenta o poder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solidFill>
                  <a:srgbClr val="008000"/>
                </a:solidFill>
                <a:sym typeface="Symbol"/>
              </a:rPr>
              <a:t>Tamanho das amostras</a:t>
            </a:r>
            <a:r>
              <a:rPr lang="pt-BR" sz="2800" dirty="0" smtClean="0">
                <a:sym typeface="Symbol"/>
              </a:rPr>
              <a:t>: maiores amostras aumentam o poder</a:t>
            </a:r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Impacto</a:t>
            </a:r>
            <a:r>
              <a:rPr lang="en-US" dirty="0" smtClean="0"/>
              <a:t> do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no </a:t>
            </a:r>
            <a:r>
              <a:rPr lang="en-US" dirty="0" err="1" smtClean="0"/>
              <a:t>poder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Espaço Reservado para Conteúdo 7" descr="0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7868694" cy="52578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do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estatístico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78363"/>
          </a:xfrm>
        </p:spPr>
        <p:txBody>
          <a:bodyPr>
            <a:normAutofit/>
          </a:bodyPr>
          <a:lstStyle/>
          <a:p>
            <a:r>
              <a:rPr lang="pt-BR" sz="2800" smtClean="0"/>
              <a:t>Qual o </a:t>
            </a:r>
            <a:r>
              <a:rPr lang="pt-BR" sz="2800" smtClean="0">
                <a:solidFill>
                  <a:schemeClr val="accent2"/>
                </a:solidFill>
              </a:rPr>
              <a:t>tamanho da amostra </a:t>
            </a:r>
            <a:r>
              <a:rPr lang="pt-BR" sz="2800" smtClean="0"/>
              <a:t>necessário para que o teste tenha um poder estatístico </a:t>
            </a:r>
            <a:r>
              <a:rPr lang="pt-BR" sz="2800" smtClean="0">
                <a:solidFill>
                  <a:schemeClr val="accent5"/>
                </a:solidFill>
              </a:rPr>
              <a:t>1-β</a:t>
            </a:r>
            <a:r>
              <a:rPr lang="pt-BR" sz="2800" smtClean="0"/>
              <a:t> em um nível de significância </a:t>
            </a:r>
            <a:r>
              <a:rPr lang="pt-BR" sz="2800" smtClean="0">
                <a:solidFill>
                  <a:srgbClr val="4BACC6"/>
                </a:solidFill>
              </a:rPr>
              <a:t>α</a:t>
            </a:r>
            <a:r>
              <a:rPr lang="pt-BR" sz="2800" smtClean="0"/>
              <a:t> e seja capaz de identificar efeitos de tamanho </a:t>
            </a:r>
            <a:r>
              <a:rPr lang="pt-BR" sz="2800" smtClean="0">
                <a:solidFill>
                  <a:srgbClr val="4BACC6"/>
                </a:solidFill>
              </a:rPr>
              <a:t>k</a:t>
            </a:r>
            <a:r>
              <a:rPr lang="pt-BR" sz="2800" smtClean="0"/>
              <a:t>?</a:t>
            </a:r>
          </a:p>
          <a:p>
            <a:r>
              <a:rPr lang="pt-BR" sz="2800" smtClean="0"/>
              <a:t>Qual o </a:t>
            </a:r>
            <a:r>
              <a:rPr lang="pt-BR" sz="2800" smtClean="0">
                <a:solidFill>
                  <a:srgbClr val="C0504D"/>
                </a:solidFill>
              </a:rPr>
              <a:t>poder do meu teste </a:t>
            </a:r>
            <a:r>
              <a:rPr lang="pt-BR" sz="2800" smtClean="0"/>
              <a:t>se o tamanho da amostra é n, estou considerando um nível de significância </a:t>
            </a:r>
            <a:r>
              <a:rPr lang="pt-BR" sz="2800" smtClean="0">
                <a:solidFill>
                  <a:srgbClr val="4BACC6"/>
                </a:solidFill>
              </a:rPr>
              <a:t>α</a:t>
            </a:r>
            <a:r>
              <a:rPr lang="pt-BR" sz="2800" smtClean="0"/>
              <a:t> e quero ser capaz de identificar efeitos de tamanho </a:t>
            </a:r>
            <a:r>
              <a:rPr lang="pt-BR" sz="2800" smtClean="0">
                <a:solidFill>
                  <a:srgbClr val="4BACC6"/>
                </a:solidFill>
              </a:rPr>
              <a:t>k</a:t>
            </a:r>
            <a:r>
              <a:rPr lang="pt-BR" sz="2800" smtClean="0"/>
              <a:t>?</a:t>
            </a:r>
          </a:p>
          <a:p>
            <a:r>
              <a:rPr lang="pt-BR" sz="2800" smtClean="0"/>
              <a:t>Que </a:t>
            </a:r>
            <a:r>
              <a:rPr lang="pt-BR" sz="2800" smtClean="0">
                <a:solidFill>
                  <a:srgbClr val="C0504D"/>
                </a:solidFill>
              </a:rPr>
              <a:t>tamanho de efeito </a:t>
            </a:r>
            <a:r>
              <a:rPr lang="pt-BR" sz="2800" smtClean="0"/>
              <a:t>é identificado se tenho amostra de tamanho </a:t>
            </a:r>
            <a:r>
              <a:rPr lang="pt-BR" sz="2800" smtClean="0">
                <a:solidFill>
                  <a:schemeClr val="accent5"/>
                </a:solidFill>
              </a:rPr>
              <a:t>n</a:t>
            </a:r>
            <a:r>
              <a:rPr lang="pt-BR" sz="2800" smtClean="0"/>
              <a:t>, nível de significância </a:t>
            </a:r>
            <a:r>
              <a:rPr lang="pt-BR" sz="2800" smtClean="0">
                <a:solidFill>
                  <a:srgbClr val="4BACC6"/>
                </a:solidFill>
              </a:rPr>
              <a:t>α</a:t>
            </a:r>
            <a:r>
              <a:rPr lang="pt-BR" sz="2800" smtClean="0"/>
              <a:t> e poder estatístico </a:t>
            </a:r>
            <a:r>
              <a:rPr lang="pt-BR" sz="2800" smtClean="0">
                <a:solidFill>
                  <a:schemeClr val="accent5"/>
                </a:solidFill>
              </a:rPr>
              <a:t>1-β</a:t>
            </a:r>
            <a:r>
              <a:rPr lang="pt-BR" sz="2800" smtClean="0"/>
              <a:t>?</a:t>
            </a:r>
          </a:p>
          <a:p>
            <a:pPr lvl="1"/>
            <a:endParaRPr lang="pt-BR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Cuidados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experimental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4958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Estabelecer</a:t>
            </a:r>
            <a:r>
              <a:rPr lang="en-US" dirty="0" smtClean="0"/>
              <a:t> o </a:t>
            </a:r>
            <a:r>
              <a:rPr lang="en-US" dirty="0" err="1" smtClean="0"/>
              <a:t>nível</a:t>
            </a:r>
            <a:r>
              <a:rPr lang="en-US" dirty="0" smtClean="0"/>
              <a:t> de </a:t>
            </a:r>
            <a:r>
              <a:rPr lang="en-US" dirty="0" err="1" smtClean="0"/>
              <a:t>significância</a:t>
            </a:r>
            <a:r>
              <a:rPr lang="en-US" dirty="0" smtClean="0"/>
              <a:t> </a:t>
            </a:r>
            <a:r>
              <a:rPr lang="en-US" dirty="0" err="1" smtClean="0"/>
              <a:t>adequado</a:t>
            </a:r>
            <a:endParaRPr lang="en-US" dirty="0" smtClean="0"/>
          </a:p>
          <a:p>
            <a:r>
              <a:rPr lang="en-US" dirty="0" err="1" smtClean="0"/>
              <a:t>Identificar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endParaRPr lang="en-US" dirty="0" smtClean="0"/>
          </a:p>
          <a:p>
            <a:pPr lvl="1"/>
            <a:r>
              <a:rPr lang="en-US" dirty="0" err="1" smtClean="0"/>
              <a:t>Pequeno</a:t>
            </a:r>
            <a:r>
              <a:rPr lang="en-US" dirty="0" smtClean="0"/>
              <a:t>, </a:t>
            </a:r>
            <a:r>
              <a:rPr lang="en-US" dirty="0" err="1" smtClean="0"/>
              <a:t>médio</a:t>
            </a:r>
            <a:r>
              <a:rPr lang="en-US" dirty="0" smtClean="0"/>
              <a:t>, </a:t>
            </a:r>
            <a:r>
              <a:rPr lang="en-US" dirty="0" err="1" smtClean="0"/>
              <a:t>grande</a:t>
            </a:r>
            <a:endParaRPr lang="en-US" dirty="0" smtClean="0"/>
          </a:p>
          <a:p>
            <a:r>
              <a:rPr lang="en-US" dirty="0" err="1" smtClean="0"/>
              <a:t>Estudar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adequado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endParaRPr lang="en-US" dirty="0" smtClean="0"/>
          </a:p>
          <a:p>
            <a:r>
              <a:rPr lang="en-US" dirty="0" err="1" smtClean="0"/>
              <a:t>Alvo</a:t>
            </a:r>
            <a:r>
              <a:rPr lang="en-US" dirty="0" smtClean="0"/>
              <a:t>: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[0,80,0,90]</a:t>
            </a: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6" name="Picture 4" descr="C:\Users\user\AppData\Local\Microsoft\Windows\Temporary Internet Files\Content.IE5\5QOA5OJ2\MC900078627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201" y="1828800"/>
            <a:ext cx="4016999" cy="3945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Teste de hipótese versus intervalos de confiança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resultado do teste de hipótese é binário</a:t>
            </a:r>
          </a:p>
          <a:p>
            <a:r>
              <a:rPr lang="pt-BR" smtClean="0"/>
              <a:t>O que falar sobre o tamanho do efeito real que estamos investigando com base no teste de hipótese?</a:t>
            </a:r>
          </a:p>
          <a:p>
            <a:pPr lvl="1"/>
            <a:r>
              <a:rPr lang="pt-BR" smtClean="0"/>
              <a:t>Não indica intensidade da diferença</a:t>
            </a:r>
          </a:p>
          <a:p>
            <a:pPr lvl="1"/>
            <a:r>
              <a:rPr lang="pt-BR" smtClean="0"/>
              <a:t>Intervalos de confiança são melhores nesse sentido</a:t>
            </a:r>
          </a:p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Inferência</a:t>
            </a:r>
            <a:r>
              <a:rPr lang="en-US" dirty="0" smtClean="0"/>
              <a:t> </a:t>
            </a:r>
            <a:r>
              <a:rPr lang="en-US" dirty="0" err="1" smtClean="0"/>
              <a:t>estatística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81400" y="1600200"/>
            <a:ext cx="54864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Fazer</a:t>
            </a:r>
            <a:r>
              <a:rPr lang="en-US" sz="2800" dirty="0"/>
              <a:t> </a:t>
            </a:r>
            <a:r>
              <a:rPr lang="en-US" sz="2800" dirty="0" err="1"/>
              <a:t>suposições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o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conhecemos</a:t>
            </a:r>
            <a:r>
              <a:rPr lang="en-US" sz="2800" dirty="0"/>
              <a:t> com base no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conhecemos</a:t>
            </a:r>
            <a:r>
              <a:rPr lang="en-US" sz="2800" dirty="0"/>
              <a:t> e </a:t>
            </a:r>
            <a:r>
              <a:rPr lang="en-US" sz="2800" dirty="0" err="1"/>
              <a:t>sabemos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verdade</a:t>
            </a:r>
            <a:endParaRPr lang="en-US" sz="2800" dirty="0"/>
          </a:p>
          <a:p>
            <a:r>
              <a:rPr lang="en-US" sz="2800" dirty="0" err="1" smtClean="0"/>
              <a:t>Inferência</a:t>
            </a:r>
            <a:r>
              <a:rPr lang="en-US" sz="2800" dirty="0" smtClean="0"/>
              <a:t> </a:t>
            </a:r>
            <a:r>
              <a:rPr lang="en-US" sz="2800" dirty="0" err="1" smtClean="0"/>
              <a:t>estatística</a:t>
            </a:r>
            <a:r>
              <a:rPr lang="en-US" sz="2800" dirty="0" smtClean="0"/>
              <a:t>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quantificar</a:t>
            </a:r>
            <a:r>
              <a:rPr lang="en-US" sz="2800" dirty="0" smtClean="0"/>
              <a:t> o </a:t>
            </a:r>
            <a:r>
              <a:rPr lang="en-US" sz="2800" dirty="0" err="1" smtClean="0"/>
              <a:t>grau</a:t>
            </a:r>
            <a:r>
              <a:rPr lang="en-US" sz="2800" dirty="0" smtClean="0"/>
              <a:t> de (in)</a:t>
            </a:r>
            <a:r>
              <a:rPr lang="en-US" sz="2800" dirty="0" err="1" smtClean="0"/>
              <a:t>certeza</a:t>
            </a:r>
            <a:r>
              <a:rPr lang="en-US" sz="2800" dirty="0" smtClean="0"/>
              <a:t> </a:t>
            </a:r>
            <a:r>
              <a:rPr lang="en-US" sz="2800" dirty="0" err="1" smtClean="0"/>
              <a:t>acerca</a:t>
            </a:r>
            <a:r>
              <a:rPr lang="en-US" sz="2800" dirty="0" smtClean="0"/>
              <a:t> da </a:t>
            </a:r>
            <a:r>
              <a:rPr lang="en-US" sz="2800" dirty="0" err="1" smtClean="0"/>
              <a:t>inferência</a:t>
            </a:r>
            <a:endParaRPr lang="en-US" sz="2800" dirty="0" smtClean="0"/>
          </a:p>
          <a:p>
            <a:r>
              <a:rPr lang="en-US" sz="2800" dirty="0" err="1" smtClean="0"/>
              <a:t>Tentar</a:t>
            </a:r>
            <a:r>
              <a:rPr lang="en-US" sz="2800" dirty="0" smtClean="0"/>
              <a:t> </a:t>
            </a:r>
            <a:r>
              <a:rPr lang="en-US" sz="2800" dirty="0" err="1" smtClean="0"/>
              <a:t>inferir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população</a:t>
            </a:r>
            <a:r>
              <a:rPr lang="en-US" sz="2800" dirty="0" smtClean="0"/>
              <a:t> com base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amostra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err="1" smtClean="0"/>
              <a:t>Generalizar</a:t>
            </a:r>
            <a:r>
              <a:rPr lang="en-US" sz="2400" dirty="0" smtClean="0"/>
              <a:t> </a:t>
            </a:r>
            <a:r>
              <a:rPr lang="en-US" sz="2400" dirty="0" err="1" smtClean="0"/>
              <a:t>descobertas</a:t>
            </a: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199"/>
            <a:ext cx="3124200" cy="47098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Erros Tipo I (</a:t>
            </a:r>
            <a:r>
              <a:rPr lang="pt-BR" sz="4000" dirty="0" smtClean="0">
                <a:sym typeface="Symbol"/>
              </a:rPr>
              <a:t>) – Falso positivo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428" y="1447800"/>
            <a:ext cx="8194372" cy="443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0" y="5943600"/>
            <a:ext cx="539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[http://wise.cgu.edu/hypomod/Images/graph_right.gif]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4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Erros tipo II (</a:t>
            </a:r>
            <a:r>
              <a:rPr lang="pt-BR" sz="4000" dirty="0" smtClean="0">
                <a:sym typeface="Symbol"/>
              </a:rPr>
              <a:t>) – Falso negativo</a:t>
            </a:r>
            <a:endParaRPr lang="pt-BR" sz="4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53400" cy="430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0" y="5943600"/>
            <a:ext cx="539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[http://wise.cgu.edu/hypomod/Images/graph_right.gif]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7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Probabilidade de aceitar H</a:t>
            </a:r>
            <a:r>
              <a:rPr lang="pt-BR" sz="3600" baseline="-25000" dirty="0" smtClean="0"/>
              <a:t>0</a:t>
            </a:r>
            <a:r>
              <a:rPr lang="pt-BR" sz="3600" dirty="0" smtClean="0"/>
              <a:t> corretamente</a:t>
            </a:r>
            <a:endParaRPr lang="pt-BR" sz="3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49831" cy="436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0" y="5943600"/>
            <a:ext cx="539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[http://wise.cgu.edu/hypomod/Images/graph_right.gif]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55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Probabilidade de aceitar H</a:t>
            </a:r>
            <a:r>
              <a:rPr lang="pt-BR" sz="3600" baseline="-25000" dirty="0" smtClean="0"/>
              <a:t>A</a:t>
            </a:r>
            <a:r>
              <a:rPr lang="pt-BR" sz="3600" dirty="0" smtClean="0"/>
              <a:t> corretamente</a:t>
            </a:r>
            <a:endParaRPr lang="pt-BR" sz="3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35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0" y="5943600"/>
            <a:ext cx="539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[http://wise.cgu.edu/hypomod/Images/graph_right.gif]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1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 que acontece quando:</a:t>
            </a:r>
            <a:endParaRPr lang="pt-BR" sz="36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Aumentamos </a:t>
            </a:r>
            <a:r>
              <a:rPr lang="pt-BR" sz="2800" dirty="0" smtClean="0">
                <a:sym typeface="Symbol"/>
              </a:rPr>
              <a:t>?</a:t>
            </a:r>
          </a:p>
          <a:p>
            <a:r>
              <a:rPr lang="pt-BR" sz="2800" dirty="0" smtClean="0">
                <a:sym typeface="Symbol"/>
              </a:rPr>
              <a:t>Aumentamos o tamanho das amostras</a:t>
            </a:r>
            <a:r>
              <a:rPr lang="pt-BR" sz="2800" smtClean="0">
                <a:sym typeface="Symbol"/>
              </a:rPr>
              <a:t>? </a:t>
            </a:r>
            <a:endParaRPr lang="pt-BR" sz="2800" smtClean="0">
              <a:sym typeface="Symbol"/>
            </a:endParaRPr>
          </a:p>
          <a:p>
            <a:r>
              <a:rPr lang="pt-BR" sz="2800" smtClean="0">
                <a:sym typeface="Symbol"/>
              </a:rPr>
              <a:t>Se </a:t>
            </a:r>
            <a:r>
              <a:rPr lang="pt-BR" sz="2800" dirty="0" smtClean="0">
                <a:sym typeface="Symbol"/>
              </a:rPr>
              <a:t>o efeito for maior?</a:t>
            </a:r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509424" cy="196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1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Testes de </a:t>
            </a:r>
            <a:r>
              <a:rPr lang="en-US" dirty="0" err="1" smtClean="0"/>
              <a:t>hipóteses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5562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 smtClean="0"/>
              <a:t>Desenvolver</a:t>
            </a:r>
            <a:r>
              <a:rPr lang="en-US" sz="3200" dirty="0" smtClean="0"/>
              <a:t> e </a:t>
            </a:r>
            <a:r>
              <a:rPr lang="en-US" sz="3200" dirty="0" err="1" smtClean="0"/>
              <a:t>formalizar</a:t>
            </a:r>
            <a:r>
              <a:rPr lang="en-US" sz="3200" dirty="0" smtClean="0"/>
              <a:t>  </a:t>
            </a:r>
            <a:r>
              <a:rPr lang="en-US" sz="3200" dirty="0" err="1" smtClean="0"/>
              <a:t>hipóteses</a:t>
            </a:r>
            <a:endParaRPr lang="en-US" sz="3200" dirty="0" smtClean="0"/>
          </a:p>
          <a:p>
            <a:r>
              <a:rPr lang="en-US" sz="3200" dirty="0" err="1" smtClean="0"/>
              <a:t>Decidir</a:t>
            </a:r>
            <a:r>
              <a:rPr lang="en-US" sz="3200" dirty="0" smtClean="0"/>
              <a:t> </a:t>
            </a:r>
            <a:r>
              <a:rPr lang="en-US" sz="3200" dirty="0" err="1" smtClean="0"/>
              <a:t>sobre</a:t>
            </a:r>
            <a:r>
              <a:rPr lang="en-US" sz="3200" dirty="0" smtClean="0"/>
              <a:t> o </a:t>
            </a:r>
            <a:r>
              <a:rPr lang="en-US" sz="3200" dirty="0" err="1" smtClean="0"/>
              <a:t>teste</a:t>
            </a:r>
            <a:r>
              <a:rPr lang="en-US" sz="3200" dirty="0" smtClean="0"/>
              <a:t> </a:t>
            </a:r>
            <a:r>
              <a:rPr lang="en-US" sz="3200" dirty="0" err="1" smtClean="0"/>
              <a:t>estatístico</a:t>
            </a:r>
            <a:r>
              <a:rPr lang="en-US" sz="3200" dirty="0" smtClean="0"/>
              <a:t> </a:t>
            </a:r>
            <a:r>
              <a:rPr lang="en-US" sz="3200" dirty="0" err="1" smtClean="0"/>
              <a:t>apropriado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Realizar</a:t>
            </a:r>
            <a:r>
              <a:rPr lang="en-US" sz="3200" dirty="0" smtClean="0"/>
              <a:t> o </a:t>
            </a:r>
            <a:r>
              <a:rPr lang="en-US" sz="3200" dirty="0" err="1" smtClean="0"/>
              <a:t>teste</a:t>
            </a:r>
            <a:endParaRPr lang="en-US" sz="3200" dirty="0" smtClean="0"/>
          </a:p>
          <a:p>
            <a:r>
              <a:rPr lang="en-US" sz="3200" dirty="0" err="1" smtClean="0"/>
              <a:t>Tomar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decisão</a:t>
            </a:r>
            <a:r>
              <a:rPr lang="en-US" sz="3200" dirty="0" smtClean="0"/>
              <a:t> com base no </a:t>
            </a:r>
            <a:r>
              <a:rPr lang="en-US" sz="3200" dirty="0" err="1" smtClean="0"/>
              <a:t>resultado</a:t>
            </a:r>
            <a:r>
              <a:rPr lang="en-US" sz="3200" dirty="0" smtClean="0"/>
              <a:t> do </a:t>
            </a:r>
            <a:r>
              <a:rPr lang="en-US" sz="3200" dirty="0" err="1" smtClean="0"/>
              <a:t>teste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j02894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24000"/>
            <a:ext cx="2868803" cy="42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8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as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hipóteses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 </a:t>
            </a:r>
            <a:r>
              <a:rPr lang="en-US" u="sng" dirty="0" err="1" smtClean="0"/>
              <a:t>média</a:t>
            </a:r>
            <a:r>
              <a:rPr lang="en-US" dirty="0" smtClean="0"/>
              <a:t> do tempo de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4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u="sng" dirty="0" err="1" smtClean="0"/>
              <a:t>média</a:t>
            </a:r>
            <a:r>
              <a:rPr lang="en-US" dirty="0" smtClean="0"/>
              <a:t>, o </a:t>
            </a:r>
            <a:r>
              <a:rPr lang="en-US" dirty="0" err="1" smtClean="0"/>
              <a:t>resposta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do B</a:t>
            </a:r>
          </a:p>
          <a:p>
            <a:r>
              <a:rPr lang="en-US" dirty="0" err="1" smtClean="0"/>
              <a:t>Hipótese</a:t>
            </a:r>
            <a:r>
              <a:rPr lang="en-US" dirty="0" smtClean="0"/>
              <a:t> </a:t>
            </a:r>
            <a:r>
              <a:rPr lang="en-US" dirty="0" err="1" smtClean="0"/>
              <a:t>nula</a:t>
            </a:r>
            <a:r>
              <a:rPr lang="en-US" dirty="0" smtClean="0"/>
              <a:t> (H</a:t>
            </a:r>
            <a:r>
              <a:rPr lang="en-US" baseline="-25000" dirty="0" smtClean="0"/>
              <a:t>0</a:t>
            </a:r>
            <a:r>
              <a:rPr lang="en-US" dirty="0" smtClean="0"/>
              <a:t>): o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avalia</a:t>
            </a:r>
            <a:r>
              <a:rPr lang="en-US" dirty="0" smtClean="0"/>
              <a:t> </a:t>
            </a:r>
            <a:r>
              <a:rPr lang="en-US" dirty="0" err="1" smtClean="0"/>
              <a:t>evidências</a:t>
            </a:r>
            <a:r>
              <a:rPr lang="en-US" dirty="0" smtClean="0"/>
              <a:t> contra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hipótese</a:t>
            </a:r>
            <a:endParaRPr lang="en-US" dirty="0"/>
          </a:p>
          <a:p>
            <a:pPr lvl="1"/>
            <a:r>
              <a:rPr lang="en-US" dirty="0" smtClean="0"/>
              <a:t>Nula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engloba</a:t>
            </a:r>
            <a:r>
              <a:rPr lang="en-US" dirty="0" smtClean="0"/>
              <a:t> o </a:t>
            </a:r>
            <a:r>
              <a:rPr lang="en-US" dirty="0" err="1" smtClean="0"/>
              <a:t>fato</a:t>
            </a:r>
            <a:r>
              <a:rPr lang="en-US" dirty="0" smtClean="0"/>
              <a:t> de “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haver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Hipótese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(H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H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nisso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acreditamos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609600" y="762000"/>
            <a:ext cx="2362200" cy="63976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Cauda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dupla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3505201" y="762000"/>
            <a:ext cx="5181600" cy="63976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Cauda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única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3733800"/>
            <a:ext cx="5502228" cy="2062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Hipóteses</a:t>
            </a:r>
            <a:r>
              <a:rPr lang="en-US" sz="3200" dirty="0" smtClean="0"/>
              <a:t> </a:t>
            </a:r>
            <a:r>
              <a:rPr lang="en-US" sz="3200" dirty="0" err="1" smtClean="0"/>
              <a:t>nula</a:t>
            </a:r>
            <a:r>
              <a:rPr lang="en-US" sz="3200" dirty="0" smtClean="0"/>
              <a:t> e </a:t>
            </a:r>
            <a:r>
              <a:rPr lang="en-US" sz="3200" dirty="0" err="1" smtClean="0"/>
              <a:t>alternativa</a:t>
            </a:r>
            <a:r>
              <a:rPr lang="en-US" sz="3200" dirty="0" smtClean="0"/>
              <a:t> 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b="1" dirty="0" err="1" smtClean="0">
                <a:solidFill>
                  <a:srgbClr val="3366FF"/>
                </a:solidFill>
              </a:rPr>
              <a:t>complementares</a:t>
            </a:r>
            <a:r>
              <a:rPr lang="en-US" sz="3200" b="1" dirty="0" smtClean="0">
                <a:solidFill>
                  <a:srgbClr val="3366FF"/>
                </a:solidFill>
              </a:rPr>
              <a:t> </a:t>
            </a:r>
          </a:p>
          <a:p>
            <a:pPr algn="ctr"/>
            <a:r>
              <a:rPr lang="en-US" sz="3200" dirty="0" smtClean="0"/>
              <a:t>e </a:t>
            </a:r>
          </a:p>
          <a:p>
            <a:pPr algn="ctr"/>
            <a:r>
              <a:rPr lang="en-US" sz="3200" b="1" dirty="0" err="1" smtClean="0">
                <a:solidFill>
                  <a:srgbClr val="3366FF"/>
                </a:solidFill>
              </a:rPr>
              <a:t>mutuamente</a:t>
            </a:r>
            <a:r>
              <a:rPr lang="en-US" sz="3200" b="1" dirty="0" smtClean="0">
                <a:solidFill>
                  <a:srgbClr val="3366FF"/>
                </a:solidFill>
              </a:rPr>
              <a:t> </a:t>
            </a:r>
            <a:r>
              <a:rPr lang="en-US" sz="3200" b="1" dirty="0" err="1" smtClean="0">
                <a:solidFill>
                  <a:srgbClr val="3366FF"/>
                </a:solidFill>
              </a:rPr>
              <a:t>exclusivas</a:t>
            </a:r>
            <a:endParaRPr lang="en-US" sz="3200" b="1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52600"/>
            <a:ext cx="2375627" cy="523220"/>
          </a:xfrm>
          <a:prstGeom prst="rect">
            <a:avLst/>
          </a:prstGeom>
          <a:solidFill>
            <a:srgbClr val="FF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LSD</a:t>
            </a:r>
            <a:r>
              <a:rPr lang="en-US" sz="2800" dirty="0" smtClean="0"/>
              <a:t> =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SPLab</a:t>
            </a:r>
            <a:endParaRPr lang="en-US" sz="2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2438400"/>
            <a:ext cx="2375627" cy="523220"/>
          </a:xfrm>
          <a:prstGeom prst="rect">
            <a:avLst/>
          </a:prstGeo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/>
              <a:t>1</a:t>
            </a:r>
            <a:r>
              <a:rPr lang="en-US" sz="2800" dirty="0" smtClean="0"/>
              <a:t>: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LSD</a:t>
            </a:r>
            <a:r>
              <a:rPr lang="en-US" sz="2800" dirty="0" smtClean="0"/>
              <a:t> ≠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SPLab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1752600"/>
            <a:ext cx="2375627" cy="52322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LSD</a:t>
            </a:r>
            <a:r>
              <a:rPr lang="en-US" sz="2800" dirty="0" smtClean="0"/>
              <a:t> ≤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SPLab</a:t>
            </a:r>
            <a:endParaRPr lang="en-US" sz="28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2438400"/>
            <a:ext cx="2375627" cy="52322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/>
              <a:t>1</a:t>
            </a:r>
            <a:r>
              <a:rPr lang="en-US" sz="2800" dirty="0" smtClean="0"/>
              <a:t>: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LSD</a:t>
            </a:r>
            <a:r>
              <a:rPr lang="en-US" sz="2800" dirty="0" smtClean="0"/>
              <a:t> &gt;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SPLab</a:t>
            </a:r>
            <a:endParaRPr lang="en-US" sz="2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1752600"/>
            <a:ext cx="2375627" cy="52322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LSD</a:t>
            </a:r>
            <a:r>
              <a:rPr lang="en-US" sz="2800" dirty="0" smtClean="0"/>
              <a:t> ≥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SPLab</a:t>
            </a:r>
            <a:endParaRPr lang="en-US" sz="2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438400"/>
            <a:ext cx="2375627" cy="52322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/>
              <a:t>1</a:t>
            </a:r>
            <a:r>
              <a:rPr lang="en-US" sz="2800" dirty="0" smtClean="0"/>
              <a:t>: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LSD</a:t>
            </a:r>
            <a:r>
              <a:rPr lang="en-US" sz="2800" dirty="0" smtClean="0"/>
              <a:t> &lt; </a:t>
            </a:r>
            <a:r>
              <a:rPr lang="en-US" sz="2800" dirty="0" err="1" smtClean="0"/>
              <a:t>μ</a:t>
            </a:r>
            <a:r>
              <a:rPr lang="en-US" sz="2800" baseline="-25000" dirty="0" err="1" smtClean="0"/>
              <a:t>SPLab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4701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coletamos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Milhares</a:t>
            </a:r>
            <a:r>
              <a:rPr lang="en-US" sz="2800" dirty="0" smtClean="0"/>
              <a:t> de testes de </a:t>
            </a:r>
            <a:r>
              <a:rPr lang="en-US" sz="2800" dirty="0" err="1" smtClean="0"/>
              <a:t>significância</a:t>
            </a:r>
            <a:r>
              <a:rPr lang="en-US" sz="2800" dirty="0" smtClean="0"/>
              <a:t> </a:t>
            </a:r>
            <a:r>
              <a:rPr lang="en-US" sz="2800" dirty="0" err="1" smtClean="0"/>
              <a:t>existem</a:t>
            </a:r>
            <a:r>
              <a:rPr lang="en-US" sz="2800" dirty="0" smtClean="0"/>
              <a:t>! </a:t>
            </a:r>
          </a:p>
          <a:p>
            <a:endParaRPr lang="en-US" sz="2800" dirty="0"/>
          </a:p>
          <a:p>
            <a:r>
              <a:rPr lang="en-US" sz="2800" dirty="0" err="1" smtClean="0"/>
              <a:t>Decidir</a:t>
            </a:r>
            <a:r>
              <a:rPr lang="en-US" sz="2800" dirty="0" smtClean="0"/>
              <a:t> </a:t>
            </a:r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usar</a:t>
            </a:r>
            <a:r>
              <a:rPr lang="en-US" sz="2800" dirty="0" smtClean="0"/>
              <a:t> com base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características</a:t>
            </a:r>
            <a:r>
              <a:rPr lang="en-US" sz="2800" dirty="0" smtClean="0"/>
              <a:t> dos dados (</a:t>
            </a:r>
            <a:r>
              <a:rPr lang="en-US" sz="2800" dirty="0" err="1" smtClean="0"/>
              <a:t>escala</a:t>
            </a:r>
            <a:r>
              <a:rPr lang="en-US" sz="2800" dirty="0" smtClean="0"/>
              <a:t> e </a:t>
            </a:r>
            <a:r>
              <a:rPr lang="en-US" sz="2800" dirty="0" err="1" smtClean="0"/>
              <a:t>distribuição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err="1" smtClean="0"/>
              <a:t>Geralmente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verificamos</a:t>
            </a:r>
            <a:r>
              <a:rPr lang="en-US" sz="2400" dirty="0" smtClean="0"/>
              <a:t> </a:t>
            </a:r>
            <a:r>
              <a:rPr lang="en-US" sz="2400" dirty="0" err="1" smtClean="0"/>
              <a:t>normalidade</a:t>
            </a:r>
            <a:r>
              <a:rPr lang="en-US" sz="2400" dirty="0" smtClean="0"/>
              <a:t>, </a:t>
            </a:r>
            <a:r>
              <a:rPr lang="en-US" sz="2400" dirty="0" err="1" smtClean="0"/>
              <a:t>variância</a:t>
            </a:r>
            <a:r>
              <a:rPr lang="en-US" sz="2400" dirty="0" smtClean="0"/>
              <a:t> dos </a:t>
            </a:r>
            <a:r>
              <a:rPr lang="en-US" sz="2400" dirty="0" err="1" smtClean="0"/>
              <a:t>erros</a:t>
            </a:r>
            <a:r>
              <a:rPr lang="en-US" sz="2400" dirty="0" smtClean="0"/>
              <a:t> </a:t>
            </a:r>
            <a:r>
              <a:rPr lang="en-US" sz="2400" dirty="0" err="1" smtClean="0"/>
              <a:t>amostrais</a:t>
            </a:r>
            <a:r>
              <a:rPr lang="en-US" sz="2400" dirty="0" smtClean="0"/>
              <a:t> e se </a:t>
            </a:r>
            <a:r>
              <a:rPr lang="en-US" sz="2400" dirty="0" err="1" smtClean="0"/>
              <a:t>esses</a:t>
            </a:r>
            <a:r>
              <a:rPr lang="en-US" sz="2400" dirty="0" smtClean="0"/>
              <a:t> </a:t>
            </a:r>
            <a:r>
              <a:rPr lang="en-US" sz="2400" dirty="0" err="1" smtClean="0"/>
              <a:t>erros</a:t>
            </a:r>
            <a:r>
              <a:rPr lang="en-US" sz="2400" dirty="0" smtClean="0"/>
              <a:t> </a:t>
            </a:r>
            <a:r>
              <a:rPr lang="en-US" sz="2400" dirty="0" err="1" smtClean="0"/>
              <a:t>apresentam</a:t>
            </a:r>
            <a:r>
              <a:rPr lang="en-US" sz="2400" dirty="0" smtClean="0"/>
              <a:t> </a:t>
            </a:r>
            <a:r>
              <a:rPr lang="en-US" sz="2400" dirty="0" err="1" smtClean="0"/>
              <a:t>tendências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err="1" smtClean="0"/>
              <a:t>Realizamos</a:t>
            </a:r>
            <a:r>
              <a:rPr lang="en-US" sz="2800" dirty="0" smtClean="0"/>
              <a:t> o </a:t>
            </a:r>
            <a:r>
              <a:rPr lang="en-US" sz="2800" dirty="0" err="1" smtClean="0"/>
              <a:t>teste</a:t>
            </a:r>
            <a:endParaRPr lang="en-US" sz="2800" dirty="0"/>
          </a:p>
          <a:p>
            <a:pPr lvl="1"/>
            <a:r>
              <a:rPr lang="en-US" sz="2400" dirty="0" err="1" smtClean="0"/>
              <a:t>Estudaremos</a:t>
            </a:r>
            <a:r>
              <a:rPr lang="en-US" sz="2400" dirty="0" smtClean="0"/>
              <a:t> </a:t>
            </a:r>
            <a:r>
              <a:rPr lang="en-US" sz="2400" dirty="0" err="1" smtClean="0"/>
              <a:t>alguns</a:t>
            </a:r>
            <a:r>
              <a:rPr lang="en-US" sz="2400" dirty="0" smtClean="0"/>
              <a:t> testes </a:t>
            </a:r>
            <a:r>
              <a:rPr lang="en-US" sz="2400" dirty="0" err="1" smtClean="0"/>
              <a:t>comumente</a:t>
            </a:r>
            <a:r>
              <a:rPr lang="en-US" sz="2400" dirty="0" smtClean="0"/>
              <a:t> </a:t>
            </a:r>
            <a:r>
              <a:rPr lang="en-US" sz="2400" dirty="0" err="1" smtClean="0"/>
              <a:t>usados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adiante</a:t>
            </a:r>
            <a:r>
              <a:rPr lang="en-US" sz="2400" dirty="0" smtClean="0"/>
              <a:t> no </a:t>
            </a:r>
            <a:r>
              <a:rPr lang="en-US" sz="2400" dirty="0" err="1" smtClean="0"/>
              <a:t>curso</a:t>
            </a:r>
            <a:endParaRPr lang="en-US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smtClean="0">
                <a:solidFill>
                  <a:srgbClr val="00B050"/>
                </a:solidFill>
              </a:rPr>
              <a:t>Rejeitar a hipótese nula</a:t>
            </a:r>
            <a:endParaRPr lang="pt-BR" sz="2800" smtClean="0"/>
          </a:p>
          <a:p>
            <a:pPr lvl="1"/>
            <a:r>
              <a:rPr lang="pt-BR" sz="2400" smtClean="0"/>
              <a:t>Encontrar significância ou resultado significante</a:t>
            </a:r>
          </a:p>
          <a:p>
            <a:r>
              <a:rPr lang="pt-BR" sz="2800" smtClean="0">
                <a:solidFill>
                  <a:srgbClr val="CC0000"/>
                </a:solidFill>
              </a:rPr>
              <a:t>Não rejeitar a hipótese nula (fail to reject)</a:t>
            </a:r>
            <a:endParaRPr lang="pt-BR" sz="2800" smtClean="0"/>
          </a:p>
          <a:p>
            <a:pPr lvl="1"/>
            <a:r>
              <a:rPr lang="pt-BR" sz="2400" smtClean="0"/>
              <a:t>Não prova que ela é verdadeira, indica que não encontramos no estudo específico evidências suficientes para rejeitá-la</a:t>
            </a:r>
          </a:p>
          <a:p>
            <a:r>
              <a:rPr lang="pt-BR" sz="2800" smtClean="0"/>
              <a:t>Um número no intervalo [0,1] chamado </a:t>
            </a:r>
            <a:r>
              <a:rPr lang="pt-BR" smtClean="0">
                <a:solidFill>
                  <a:srgbClr val="FF0066"/>
                </a:solidFill>
              </a:rPr>
              <a:t>p-valor</a:t>
            </a:r>
            <a:r>
              <a:rPr lang="pt-BR" sz="2800" smtClean="0"/>
              <a:t> (</a:t>
            </a:r>
            <a:r>
              <a:rPr lang="pt-BR" sz="2800" i="1" smtClean="0"/>
              <a:t>p-value</a:t>
            </a:r>
            <a:r>
              <a:rPr lang="pt-BR" sz="2800" smtClean="0"/>
              <a:t>)</a:t>
            </a:r>
          </a:p>
          <a:p>
            <a:pPr lvl="1"/>
            <a:r>
              <a:rPr lang="pt-BR" sz="2400" smtClean="0"/>
              <a:t>Um nível de probabilidade</a:t>
            </a:r>
            <a:endParaRPr lang="pt-BR" sz="240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o p-valor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Autofit/>
          </a:bodyPr>
          <a:lstStyle/>
          <a:p>
            <a:r>
              <a:rPr lang="pt-BR" smtClean="0">
                <a:solidFill>
                  <a:srgbClr val="000000"/>
                </a:solidFill>
              </a:rPr>
              <a:t>Uma estatística é calculada (depende do teste)</a:t>
            </a:r>
          </a:p>
          <a:p>
            <a:r>
              <a:rPr lang="pt-BR" smtClean="0">
                <a:solidFill>
                  <a:srgbClr val="000000"/>
                </a:solidFill>
              </a:rPr>
              <a:t>Considerando a hipótese nula verdadeira, a estatística vem de uma dada distribuição (depende do teste)</a:t>
            </a:r>
          </a:p>
          <a:p>
            <a:pPr lvl="1"/>
            <a:r>
              <a:rPr lang="pt-BR" smtClean="0">
                <a:solidFill>
                  <a:srgbClr val="000000"/>
                </a:solidFill>
              </a:rPr>
              <a:t>O p-valor é a probabilidade de obter esse valor para a estatística ou valores mais extremos que esse dessa distribuição</a:t>
            </a:r>
          </a:p>
          <a:p>
            <a:pPr lvl="1"/>
            <a:r>
              <a:rPr lang="pt-BR" smtClean="0">
                <a:solidFill>
                  <a:srgbClr val="000000"/>
                </a:solidFill>
              </a:rPr>
              <a:t>Se a probabilidade de obter esse valor para esta estatística for muito baixa, é uma evidência de que a hipótese deve ser rejeitada</a:t>
            </a:r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p-valor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336550" indent="-336550"/>
            <a:r>
              <a:rPr lang="pt-BR" smtClean="0"/>
              <a:t>Probabilidade da estatística computada no teste ser obtida assumindo que a hipótese nula é </a:t>
            </a:r>
            <a:r>
              <a:rPr lang="pt-BR" smtClean="0">
                <a:solidFill>
                  <a:srgbClr val="00B0F0"/>
                </a:solidFill>
              </a:rPr>
              <a:t>verdadeira</a:t>
            </a:r>
          </a:p>
          <a:p>
            <a:pPr marL="336550" indent="-336550"/>
            <a:r>
              <a:rPr lang="pt-BR" smtClean="0"/>
              <a:t>Quanto menor o p-valor maior a </a:t>
            </a:r>
            <a:r>
              <a:rPr lang="pt-BR" smtClean="0">
                <a:solidFill>
                  <a:srgbClr val="FF0000"/>
                </a:solidFill>
              </a:rPr>
              <a:t>evidência </a:t>
            </a:r>
            <a:r>
              <a:rPr lang="pt-BR" smtClean="0"/>
              <a:t>contra a hipótese nula</a:t>
            </a:r>
          </a:p>
          <a:p>
            <a:pPr marL="336550" indent="-336550"/>
            <a:r>
              <a:rPr lang="pt-BR" smtClean="0"/>
              <a:t>Comparamos o p-valor com o </a:t>
            </a:r>
            <a:r>
              <a:rPr lang="pt-BR" smtClean="0">
                <a:solidFill>
                  <a:schemeClr val="accent5"/>
                </a:solidFill>
              </a:rPr>
              <a:t>nível de significância (</a:t>
            </a:r>
            <a:r>
              <a:rPr lang="pt-BR" b="1" smtClean="0">
                <a:solidFill>
                  <a:schemeClr val="accent5"/>
                </a:solidFill>
                <a:sym typeface="Symbol"/>
              </a:rPr>
              <a:t></a:t>
            </a:r>
            <a:r>
              <a:rPr lang="pt-BR" smtClean="0">
                <a:solidFill>
                  <a:schemeClr val="accent5"/>
                </a:solidFill>
              </a:rPr>
              <a:t>) </a:t>
            </a:r>
            <a:r>
              <a:rPr lang="pt-BR" smtClean="0"/>
              <a:t>que desejamos ser capazes de encontrar com o teste</a:t>
            </a:r>
          </a:p>
          <a:p>
            <a:pPr marL="736600" lvl="1" indent="-336550"/>
            <a:r>
              <a:rPr lang="pt-BR" smtClean="0"/>
              <a:t>Chance de rejeitar H</a:t>
            </a:r>
            <a:r>
              <a:rPr lang="pt-BR" baseline="-25000" smtClean="0"/>
              <a:t>0</a:t>
            </a:r>
            <a:r>
              <a:rPr lang="pt-BR" smtClean="0"/>
              <a:t> quando ela é verdadeira</a:t>
            </a:r>
            <a:endParaRPr lang="pt-BR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E09F-9453-4F9B-9ABB-E2A3FFDA75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11476</TotalTime>
  <Words>1458</Words>
  <Application>Microsoft Macintosh PowerPoint</Application>
  <PresentationFormat>On-screen Show (4:3)</PresentationFormat>
  <Paragraphs>191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Tema do Office</vt:lpstr>
      <vt:lpstr>Introdução a testes de hipóteses</vt:lpstr>
      <vt:lpstr>Inferência estatística</vt:lpstr>
      <vt:lpstr>Testes de hipóteses</vt:lpstr>
      <vt:lpstr>Quais são as suas hipóteses?</vt:lpstr>
      <vt:lpstr>PowerPoint Presentation</vt:lpstr>
      <vt:lpstr>E depois que coletamos os dados?</vt:lpstr>
      <vt:lpstr>Qual o resultado do teste?</vt:lpstr>
      <vt:lpstr>Sobre o p-valor</vt:lpstr>
      <vt:lpstr>Ainda sobre o p-valor</vt:lpstr>
      <vt:lpstr>Nível de significância</vt:lpstr>
      <vt:lpstr>Arcabouço do teste de hipótese</vt:lpstr>
      <vt:lpstr>Tamanho do efeito</vt:lpstr>
      <vt:lpstr>Ah! Os erros…</vt:lpstr>
      <vt:lpstr>Poder estatístico do teste</vt:lpstr>
      <vt:lpstr>O que afeta o poder estatístico?</vt:lpstr>
      <vt:lpstr>Impacto do tamanho da amostra no poder do teste</vt:lpstr>
      <vt:lpstr>Análise do poder estatístico</vt:lpstr>
      <vt:lpstr>Cuidados na fase do projeto experimental</vt:lpstr>
      <vt:lpstr>Teste de hipótese versus intervalos de confiança</vt:lpstr>
      <vt:lpstr>Erros Tipo I () – Falso positivo</vt:lpstr>
      <vt:lpstr>Erros tipo II () – Falso negativo</vt:lpstr>
      <vt:lpstr>Probabilidade de aceitar H0 corretamente</vt:lpstr>
      <vt:lpstr>Probabilidade de aceitar HA corretamente</vt:lpstr>
      <vt:lpstr>O que acontece quando: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testes de hipóteses</dc:title>
  <dc:creator>user</dc:creator>
  <cp:lastModifiedBy>Raquel Vigolvino Lopes</cp:lastModifiedBy>
  <cp:revision>486</cp:revision>
  <dcterms:created xsi:type="dcterms:W3CDTF">2011-04-21T11:35:58Z</dcterms:created>
  <dcterms:modified xsi:type="dcterms:W3CDTF">2013-06-18T11:05:37Z</dcterms:modified>
</cp:coreProperties>
</file>