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6.xml" ContentType="application/vnd.openxmlformats-officedocument.presentationml.notesSlide+xml"/>
  <Override PartName="/ppt/embeddings/oleObject12.bin" ContentType="application/vnd.openxmlformats-officedocument.oleObject"/>
  <Override PartName="/ppt/notesSlides/notesSlide7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76"/>
  </p:notesMasterIdLst>
  <p:sldIdLst>
    <p:sldId id="256" r:id="rId2"/>
    <p:sldId id="290" r:id="rId3"/>
    <p:sldId id="292" r:id="rId4"/>
    <p:sldId id="293" r:id="rId5"/>
    <p:sldId id="294" r:id="rId6"/>
    <p:sldId id="295" r:id="rId7"/>
    <p:sldId id="297" r:id="rId8"/>
    <p:sldId id="298" r:id="rId9"/>
    <p:sldId id="257" r:id="rId10"/>
    <p:sldId id="364" r:id="rId11"/>
    <p:sldId id="299" r:id="rId12"/>
    <p:sldId id="300" r:id="rId13"/>
    <p:sldId id="258" r:id="rId14"/>
    <p:sldId id="259" r:id="rId15"/>
    <p:sldId id="260" r:id="rId16"/>
    <p:sldId id="261" r:id="rId17"/>
    <p:sldId id="263" r:id="rId18"/>
    <p:sldId id="264" r:id="rId19"/>
    <p:sldId id="265" r:id="rId20"/>
    <p:sldId id="270" r:id="rId21"/>
    <p:sldId id="271" r:id="rId22"/>
    <p:sldId id="274" r:id="rId23"/>
    <p:sldId id="279" r:id="rId24"/>
    <p:sldId id="280" r:id="rId25"/>
    <p:sldId id="282" r:id="rId26"/>
    <p:sldId id="283" r:id="rId27"/>
    <p:sldId id="317" r:id="rId28"/>
    <p:sldId id="284" r:id="rId29"/>
    <p:sldId id="286" r:id="rId30"/>
    <p:sldId id="366" r:id="rId31"/>
    <p:sldId id="285" r:id="rId32"/>
    <p:sldId id="288" r:id="rId33"/>
    <p:sldId id="291" r:id="rId34"/>
    <p:sldId id="316" r:id="rId35"/>
    <p:sldId id="318" r:id="rId36"/>
    <p:sldId id="319" r:id="rId37"/>
    <p:sldId id="320" r:id="rId38"/>
    <p:sldId id="321" r:id="rId39"/>
    <p:sldId id="354" r:id="rId40"/>
    <p:sldId id="323" r:id="rId41"/>
    <p:sldId id="365" r:id="rId42"/>
    <p:sldId id="362" r:id="rId43"/>
    <p:sldId id="363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45" r:id="rId56"/>
    <p:sldId id="346" r:id="rId57"/>
    <p:sldId id="347" r:id="rId58"/>
    <p:sldId id="348" r:id="rId59"/>
    <p:sldId id="353" r:id="rId60"/>
    <p:sldId id="308" r:id="rId61"/>
    <p:sldId id="313" r:id="rId62"/>
    <p:sldId id="314" r:id="rId63"/>
    <p:sldId id="309" r:id="rId64"/>
    <p:sldId id="310" r:id="rId65"/>
    <p:sldId id="311" r:id="rId66"/>
    <p:sldId id="312" r:id="rId67"/>
    <p:sldId id="315" r:id="rId68"/>
    <p:sldId id="355" r:id="rId69"/>
    <p:sldId id="356" r:id="rId70"/>
    <p:sldId id="357" r:id="rId71"/>
    <p:sldId id="358" r:id="rId72"/>
    <p:sldId id="359" r:id="rId73"/>
    <p:sldId id="360" r:id="rId74"/>
    <p:sldId id="361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21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notesMaster" Target="notesMasters/notesMaster1.xml"/><Relationship Id="rId77" Type="http://schemas.openxmlformats.org/officeDocument/2006/relationships/printerSettings" Target="printerSettings/printerSettings1.bin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Relationship Id="rId2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56238-4016-4917-BBF2-A0A130C8EF9D}" type="datetimeFigureOut">
              <a:rPr lang="pt-BR" smtClean="0"/>
              <a:pPr/>
              <a:t>6/4/13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2E3F1-622D-48C1-BD98-F5FAF85A10D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143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best, we can only be confident in our statistical assertions, but never certain of their accuracy.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2E3F1-622D-48C1-BD98-F5FAF85A10DC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82AA5-4E0E-4B5D-82A4-43B4687E4CD5}" type="slidenum">
              <a:rPr lang="pt-BR" smtClean="0"/>
              <a:pPr/>
              <a:t>53</a:t>
            </a:fld>
            <a:endParaRPr lang="pt-B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lIns="84399" tIns="42200" rIns="84399" bIns="42200"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 lIns="84399" tIns="42200" rIns="84399" bIns="42200"/>
          <a:lstStyle/>
          <a:p>
            <a:fld id="{E6682AA5-4E0E-4B5D-82A4-43B4687E4CD5}" type="slidenum">
              <a:rPr lang="pt-BR" smtClean="0"/>
              <a:pPr/>
              <a:t>65</a:t>
            </a:fld>
            <a:endParaRPr lang="pt-B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lIns="84399" tIns="42200" rIns="84399" bIns="42200">
            <a:normAutofit/>
          </a:bodyPr>
          <a:lstStyle/>
          <a:p>
            <a:r>
              <a:rPr lang="pt-BR" dirty="0" smtClean="0"/>
              <a:t>1 -  a probabilidade de todos os componentes em paralelo falharem</a:t>
            </a:r>
          </a:p>
          <a:p>
            <a:r>
              <a:rPr lang="pt-BR" dirty="0" smtClean="0"/>
              <a:t>Podemos usar a regra da multiplicação aqui?</a:t>
            </a:r>
          </a:p>
          <a:p>
            <a:endParaRPr lang="pt-BR" dirty="0" smtClean="0"/>
          </a:p>
          <a:p>
            <a:r>
              <a:rPr lang="pt-BR" dirty="0" smtClean="0"/>
              <a:t>Para componentes em paralelo: 1 – probabilidade de todos falharem!</a:t>
            </a:r>
          </a:p>
          <a:p>
            <a:r>
              <a:rPr lang="pt-BR" dirty="0" err="1" smtClean="0"/>
              <a:t>exercicios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 lIns="84399" tIns="42200" rIns="84399" bIns="42200"/>
          <a:lstStyle/>
          <a:p>
            <a:fld id="{E6682AA5-4E0E-4B5D-82A4-43B4687E4CD5}" type="slidenum">
              <a:rPr lang="pt-BR" smtClean="0"/>
              <a:pPr/>
              <a:t>66</a:t>
            </a:fld>
            <a:endParaRPr lang="pt-B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 tivermos um espaço amostral já numérico, então</a:t>
            </a:r>
            <a:r>
              <a:rPr lang="pt-BR" baseline="0" dirty="0" smtClean="0"/>
              <a:t> eventos e variáveis aleatórias se misturam?</a:t>
            </a:r>
          </a:p>
          <a:p>
            <a:r>
              <a:rPr lang="pt-BR" baseline="0" dirty="0" err="1" smtClean="0"/>
              <a:t>VAs</a:t>
            </a:r>
            <a:r>
              <a:rPr lang="pt-BR" baseline="0" dirty="0" smtClean="0"/>
              <a:t> discretas são funções onde S é discreto e </a:t>
            </a:r>
            <a:r>
              <a:rPr lang="pt-BR" baseline="0" dirty="0" err="1" smtClean="0"/>
              <a:t>VAs</a:t>
            </a:r>
            <a:r>
              <a:rPr lang="pt-BR" baseline="0" dirty="0" smtClean="0"/>
              <a:t> contínuas são funções onde S é contínuo.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pt-BR" smtClean="0"/>
              <a:pPr/>
              <a:t>67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82AA5-4E0E-4B5D-82A4-43B4687E4CD5}" type="slidenum">
              <a:rPr lang="pt-BR" smtClean="0"/>
              <a:pPr/>
              <a:t>68</a:t>
            </a:fld>
            <a:endParaRPr lang="pt-B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82AA5-4E0E-4B5D-82A4-43B4687E4CD5}" type="slidenum">
              <a:rPr lang="pt-BR" smtClean="0"/>
              <a:pPr/>
              <a:t>71</a:t>
            </a:fld>
            <a:endParaRPr lang="pt-B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82AA5-4E0E-4B5D-82A4-43B4687E4CD5}" type="slidenum">
              <a:rPr lang="pt-BR" smtClean="0"/>
              <a:pPr/>
              <a:t>72</a:t>
            </a:fld>
            <a:endParaRPr lang="pt-BR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82AA5-4E0E-4B5D-82A4-43B4687E4CD5}" type="slidenum">
              <a:rPr lang="pt-BR" smtClean="0"/>
              <a:pPr/>
              <a:t>73</a:t>
            </a:fld>
            <a:endParaRPr lang="pt-BR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82AA5-4E0E-4B5D-82A4-43B4687E4CD5}" type="slidenum">
              <a:rPr lang="pt-BR" smtClean="0"/>
              <a:pPr/>
              <a:t>74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Esses subconjuntos são mutuamente exclusivos e </a:t>
            </a:r>
            <a:r>
              <a:rPr lang="pt-BR" dirty="0" err="1" smtClean="0"/>
              <a:t>collectively</a:t>
            </a:r>
            <a:r>
              <a:rPr lang="pt-BR" dirty="0" smtClean="0"/>
              <a:t> </a:t>
            </a:r>
            <a:r>
              <a:rPr lang="pt-BR" dirty="0" err="1" smtClean="0"/>
              <a:t>exhausted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lIns="84399" tIns="42200" rIns="84399" bIns="42200"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 lIns="84399" tIns="42200" rIns="84399" bIns="42200"/>
          <a:lstStyle/>
          <a:p>
            <a:fld id="{E6682AA5-4E0E-4B5D-82A4-43B4687E4CD5}" type="slidenum">
              <a:rPr lang="pt-BR" smtClean="0"/>
              <a:pPr/>
              <a:t>29</a:t>
            </a:fld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lIns="84399" tIns="42200" rIns="84399" bIns="42200"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 lIns="84399" tIns="42200" rIns="84399" bIns="42200"/>
          <a:lstStyle/>
          <a:p>
            <a:fld id="{E6682AA5-4E0E-4B5D-82A4-43B4687E4CD5}" type="slidenum">
              <a:rPr lang="pt-BR" smtClean="0"/>
              <a:pPr/>
              <a:t>30</a:t>
            </a:fld>
            <a:endParaRPr lang="pt-B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DF359-6E93-4D82-BB01-D5A5226C2DFD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par(</a:t>
            </a:r>
            <a:r>
              <a:rPr lang="en-US" dirty="0" err="1" smtClean="0"/>
              <a:t>mfrow</a:t>
            </a:r>
            <a:r>
              <a:rPr lang="en-US" dirty="0" smtClean="0"/>
              <a:t>=c(2,2))</a:t>
            </a:r>
          </a:p>
          <a:p>
            <a:r>
              <a:rPr lang="en-US" dirty="0" err="1" smtClean="0"/>
              <a:t>xvals</a:t>
            </a:r>
            <a:r>
              <a:rPr lang="en-US" dirty="0" smtClean="0"/>
              <a:t>=</a:t>
            </a:r>
            <a:r>
              <a:rPr lang="en-US" dirty="0" err="1" smtClean="0"/>
              <a:t>seq</a:t>
            </a:r>
            <a:r>
              <a:rPr lang="en-US" dirty="0" smtClean="0"/>
              <a:t>(-3,10,.2)</a:t>
            </a:r>
          </a:p>
          <a:p>
            <a:r>
              <a:rPr lang="en-US" dirty="0" err="1" smtClean="0"/>
              <a:t>hist</a:t>
            </a:r>
            <a:r>
              <a:rPr lang="en-US" dirty="0" smtClean="0"/>
              <a:t>(</a:t>
            </a:r>
            <a:r>
              <a:rPr lang="en-US" dirty="0" err="1" smtClean="0"/>
              <a:t>xvals,probability</a:t>
            </a:r>
            <a:r>
              <a:rPr lang="en-US" dirty="0" smtClean="0"/>
              <a:t>=</a:t>
            </a:r>
            <a:r>
              <a:rPr lang="en-US" dirty="0" err="1" smtClean="0"/>
              <a:t>TRUE,col</a:t>
            </a:r>
            <a:r>
              <a:rPr lang="en-US" dirty="0" smtClean="0"/>
              <a:t>=“</a:t>
            </a:r>
            <a:r>
              <a:rPr lang="en-US" dirty="0" err="1" smtClean="0"/>
              <a:t>lightblue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lines(</a:t>
            </a:r>
            <a:r>
              <a:rPr lang="en-US" dirty="0" err="1" smtClean="0"/>
              <a:t>xvals,dnorm</a:t>
            </a:r>
            <a:r>
              <a:rPr lang="en-US" dirty="0" smtClean="0"/>
              <a:t>(xvals,0,1),</a:t>
            </a:r>
            <a:r>
              <a:rPr lang="en-US" dirty="0" err="1" smtClean="0"/>
              <a:t>lwd</a:t>
            </a:r>
            <a:r>
              <a:rPr lang="en-US" dirty="0" smtClean="0"/>
              <a:t>=2,col="blue")</a:t>
            </a:r>
          </a:p>
          <a:p>
            <a:r>
              <a:rPr lang="en-US" dirty="0" err="1" smtClean="0"/>
              <a:t>hist</a:t>
            </a:r>
            <a:r>
              <a:rPr lang="en-US" dirty="0" smtClean="0"/>
              <a:t>((</a:t>
            </a:r>
            <a:r>
              <a:rPr lang="en-US" dirty="0" err="1" smtClean="0"/>
              <a:t>xvals</a:t>
            </a:r>
            <a:r>
              <a:rPr lang="en-US" dirty="0" smtClean="0"/>
              <a:t>-mean(</a:t>
            </a:r>
            <a:r>
              <a:rPr lang="en-US" dirty="0" err="1" smtClean="0"/>
              <a:t>xvals</a:t>
            </a:r>
            <a:r>
              <a:rPr lang="en-US" dirty="0" smtClean="0"/>
              <a:t>))/</a:t>
            </a:r>
            <a:r>
              <a:rPr lang="en-US" dirty="0" err="1" smtClean="0"/>
              <a:t>sd</a:t>
            </a:r>
            <a:r>
              <a:rPr lang="en-US" dirty="0" smtClean="0"/>
              <a:t>(</a:t>
            </a:r>
            <a:r>
              <a:rPr lang="en-US" dirty="0" err="1" smtClean="0"/>
              <a:t>xvals</a:t>
            </a:r>
            <a:r>
              <a:rPr lang="en-US" dirty="0" smtClean="0"/>
              <a:t>),probability=</a:t>
            </a:r>
            <a:r>
              <a:rPr lang="en-US" dirty="0" err="1" smtClean="0"/>
              <a:t>TRUE,col</a:t>
            </a:r>
            <a:r>
              <a:rPr lang="en-US" dirty="0" smtClean="0"/>
              <a:t>="green”)</a:t>
            </a:r>
          </a:p>
          <a:p>
            <a:r>
              <a:rPr lang="en-US" dirty="0" smtClean="0"/>
              <a:t>lines(</a:t>
            </a:r>
            <a:r>
              <a:rPr lang="en-US" dirty="0" err="1" smtClean="0"/>
              <a:t>xvals,dnorm</a:t>
            </a:r>
            <a:r>
              <a:rPr lang="en-US" dirty="0" smtClean="0"/>
              <a:t>(xvals,0,1),</a:t>
            </a:r>
            <a:r>
              <a:rPr lang="en-US" dirty="0" err="1" smtClean="0"/>
              <a:t>lwd</a:t>
            </a:r>
            <a:r>
              <a:rPr lang="en-US" dirty="0" smtClean="0"/>
              <a:t>=2,col="blue")</a:t>
            </a:r>
          </a:p>
          <a:p>
            <a:endParaRPr lang="en-US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16/7/96</a:t>
            </a:r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 smtClean="0"/>
              <a:t>##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82AA5-4E0E-4B5D-82A4-43B4687E4CD5}" type="slidenum">
              <a:rPr lang="pt-BR" smtClean="0"/>
              <a:pPr/>
              <a:t>48</a:t>
            </a:fld>
            <a:endParaRPr lang="pt-B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82AA5-4E0E-4B5D-82A4-43B4687E4CD5}" type="slidenum">
              <a:rPr lang="pt-BR" smtClean="0"/>
              <a:pPr/>
              <a:t>52</a:t>
            </a:fld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39FE-189E-4A7D-8A5D-FB7AB93CD29B}" type="datetime1">
              <a:rPr lang="en-US" smtClean="0"/>
              <a:pPr/>
              <a:t>6/4/13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Raquel Lopes - UFCG - 2011</a:t>
            </a:r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8E88-14AD-4C70-B7B2-0B6694129F36}" type="datetime1">
              <a:rPr lang="en-US" smtClean="0"/>
              <a:pPr/>
              <a:t>6/4/13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Raquel Lopes - UFCG - 2011</a:t>
            </a:r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CCAB-A115-40B5-941B-649F31F959C9}" type="datetime1">
              <a:rPr lang="en-US" smtClean="0"/>
              <a:pPr/>
              <a:t>6/4/13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Raquel Lopes - UFCG - 2011</a:t>
            </a:r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DAF4-E8B1-41DA-AD27-63B6E2F85A99}" type="datetime1">
              <a:rPr lang="en-US" smtClean="0"/>
              <a:pPr/>
              <a:t>6/4/13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Raquel Lopes - UFCG - 2011</a:t>
            </a:r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9429-421E-4A20-8FFA-94D8BE6CCCD2}" type="datetime1">
              <a:rPr lang="en-US" smtClean="0"/>
              <a:pPr/>
              <a:t>6/4/13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Raquel Lopes - UFCG - 2011</a:t>
            </a:r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CC26-B913-4A5C-B18A-0ED41BBA0362}" type="datetime1">
              <a:rPr lang="en-US" smtClean="0"/>
              <a:pPr/>
              <a:t>6/4/13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Raquel Lopes - UFCG - 2011</a:t>
            </a:r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FAA2-B79B-4BDE-B7ED-402F2F867F35}" type="datetime1">
              <a:rPr lang="en-US" smtClean="0"/>
              <a:pPr/>
              <a:t>6/4/13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Raquel Lopes - UFCG - 2011</a:t>
            </a:r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6A1C-414A-4EFE-B465-E5C4D3D7C587}" type="datetime1">
              <a:rPr lang="en-US" smtClean="0"/>
              <a:pPr/>
              <a:t>6/4/13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Raquel Lopes - UFCG - 2011</a:t>
            </a:r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734A-CE18-4C01-9B50-1199B10036A9}" type="datetime1">
              <a:rPr lang="en-US" smtClean="0"/>
              <a:pPr/>
              <a:t>6/4/13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Raquel Lopes - UFCG - 2011</a:t>
            </a:r>
            <a:endParaRPr kumimoji="0"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8E8A-81F2-49B5-A6D4-1B7E87A7933E}" type="datetime1">
              <a:rPr lang="en-US" smtClean="0"/>
              <a:pPr/>
              <a:t>6/4/13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Raquel Lopes - UFCG - 2011</a:t>
            </a:r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0F8D-40F1-4CE0-8F9D-7F5A073D10DB}" type="datetime1">
              <a:rPr lang="en-US" smtClean="0"/>
              <a:pPr/>
              <a:t>6/4/13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Raquel Lopes - UFCG - 2011</a:t>
            </a:r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75A96731-2C42-427C-AA3E-784F273245E3}" type="datetime1">
              <a:rPr lang="en-US" smtClean="0"/>
              <a:pPr algn="r" eaLnBrk="1" latinLnBrk="0" hangingPunct="1"/>
              <a:t>6/4/13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 smtClean="0">
                <a:solidFill>
                  <a:srgbClr val="FFFFFF"/>
                </a:solidFill>
              </a:rPr>
              <a:t>Raquel Lopes - UFCG - 2011</a:t>
            </a:r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1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13.wmf"/><Relationship Id="rId7" Type="http://schemas.openxmlformats.org/officeDocument/2006/relationships/image" Target="../media/image14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8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9.w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20.wmf"/><Relationship Id="rId7" Type="http://schemas.openxmlformats.org/officeDocument/2006/relationships/image" Target="../media/image21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22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26.wmf"/><Relationship Id="rId6" Type="http://schemas.openxmlformats.org/officeDocument/2006/relationships/image" Target="../media/image27.jpe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28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hyperlink" Target="http://en.wikipedia.org/wiki/Illustration_of_the_central_limit_theorem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37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38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40.w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41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wmf"/><Relationship Id="rId3" Type="http://schemas.openxmlformats.org/officeDocument/2006/relationships/image" Target="../media/image4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685800" y="1772817"/>
            <a:ext cx="7772400" cy="1827634"/>
          </a:xfrm>
        </p:spPr>
        <p:txBody>
          <a:bodyPr>
            <a:noAutofit/>
          </a:bodyPr>
          <a:lstStyle/>
          <a:p>
            <a:r>
              <a:rPr lang="pt-BR" sz="4800" dirty="0" smtClean="0">
                <a:solidFill>
                  <a:schemeClr val="accent6"/>
                </a:solidFill>
              </a:rPr>
              <a:t>Um pouco de teoria da probabilidade</a:t>
            </a:r>
            <a:br>
              <a:rPr lang="pt-BR" sz="4800" dirty="0" smtClean="0">
                <a:solidFill>
                  <a:schemeClr val="accent6"/>
                </a:solidFill>
              </a:rPr>
            </a:br>
            <a:endParaRPr lang="pt-BR" sz="4800" dirty="0">
              <a:solidFill>
                <a:schemeClr val="accent6"/>
              </a:solidFill>
            </a:endParaRPr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raquel@dsc.ufcg.edu.br</a:t>
            </a:r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accent5"/>
                </a:solidFill>
              </a:rPr>
              <a:t>Erros randômicos/aleatórios</a:t>
            </a:r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Cada observação dá um resultado diferente</a:t>
            </a:r>
          </a:p>
          <a:p>
            <a:pPr lvl="1"/>
            <a:r>
              <a:rPr lang="pt-BR" sz="2400" dirty="0" smtClean="0"/>
              <a:t>Estamos coletando elementos para a amostra</a:t>
            </a:r>
          </a:p>
          <a:p>
            <a:r>
              <a:rPr lang="pt-BR" sz="2800" dirty="0" smtClean="0"/>
              <a:t>Erro indica quanto cada medição se afasta da média populacional verdadeira</a:t>
            </a:r>
          </a:p>
          <a:p>
            <a:pPr lvl="1"/>
            <a:r>
              <a:rPr lang="pt-BR" sz="2400" dirty="0" smtClean="0"/>
              <a:t>Refere-se a fatores “naturais do fenômeno observado”, não a erros de medição ou erros devido a experimentos mal concebidos ou mal executados</a:t>
            </a:r>
          </a:p>
          <a:p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</a:rPr>
              <a:t>Em geral usamos a própria média amostral como a representante da média populacional</a:t>
            </a:r>
            <a:endParaRPr lang="pt-BR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Raquel Lopes - UFCG - 2011</a:t>
            </a:r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4"/>
                </a:solidFill>
              </a:rPr>
              <a:t>Amostras raras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Uma amostra rara pode ser coletada quando, por acaso, um número relativamente grande de elementos extremos (altos ou baixos) da população são amostrados</a:t>
            </a:r>
          </a:p>
          <a:p>
            <a:r>
              <a:rPr lang="pt-BR" sz="2800" dirty="0" smtClean="0"/>
              <a:t>O percentual de valores extremos na amostra é maior que na população</a:t>
            </a:r>
          </a:p>
          <a:p>
            <a:pPr lvl="1"/>
            <a:r>
              <a:rPr lang="pt-BR" sz="2400" dirty="0" smtClean="0"/>
              <a:t>Podem advir de “erros procedurais” durante a amostragem – dá pra evitar!</a:t>
            </a:r>
          </a:p>
          <a:p>
            <a:pPr lvl="1"/>
            <a:r>
              <a:rPr lang="pt-BR" sz="2400" dirty="0" smtClean="0"/>
              <a:t>Altura na sala de basquete, Erros durante ataques, Utilização de servidores no Natal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Raquel Lopes - UFCG - 2011</a:t>
            </a:r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91064" cy="1143000"/>
          </a:xfrm>
        </p:spPr>
        <p:txBody>
          <a:bodyPr/>
          <a:lstStyle/>
          <a:p>
            <a:r>
              <a:rPr lang="pt-BR" dirty="0" smtClean="0">
                <a:solidFill>
                  <a:schemeClr val="accent3"/>
                </a:solidFill>
              </a:rPr>
              <a:t>Amostras raras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00200"/>
            <a:ext cx="5256584" cy="4525963"/>
          </a:xfrm>
        </p:spPr>
        <p:txBody>
          <a:bodyPr>
            <a:normAutofit/>
          </a:bodyPr>
          <a:lstStyle/>
          <a:p>
            <a:r>
              <a:rPr lang="pt-BR" sz="2800" dirty="0" smtClean="0"/>
              <a:t>Não dá pra saber se a </a:t>
            </a:r>
            <a:br>
              <a:rPr lang="pt-BR" sz="2800" dirty="0" smtClean="0"/>
            </a:br>
            <a:r>
              <a:rPr lang="pt-BR" sz="2800" dirty="0" smtClean="0"/>
              <a:t>amostra particular é influen-</a:t>
            </a:r>
            <a:br>
              <a:rPr lang="pt-BR" sz="2800" dirty="0" smtClean="0"/>
            </a:br>
            <a:r>
              <a:rPr lang="pt-BR" sz="2800" dirty="0" smtClean="0"/>
              <a:t>ciada por muitos extremos</a:t>
            </a:r>
          </a:p>
          <a:p>
            <a:r>
              <a:rPr lang="pt-BR" sz="2800" dirty="0" smtClean="0"/>
              <a:t>Se o processo de amostragem for independente e aleatório </a:t>
            </a:r>
            <a:r>
              <a:rPr lang="pt-BR" sz="2800" dirty="0" smtClean="0">
                <a:solidFill>
                  <a:srgbClr val="990033"/>
                </a:solidFill>
              </a:rPr>
              <a:t>=&gt;</a:t>
            </a:r>
          </a:p>
          <a:p>
            <a:r>
              <a:rPr lang="pt-BR" sz="2800" dirty="0" smtClean="0"/>
              <a:t>Sem aleatoriedade e independência, você pode estar criando amostras raras artificialmente</a:t>
            </a:r>
            <a:endParaRPr lang="pt-BR" sz="28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Raquel Lopes - UFCG - 2011</a:t>
            </a:r>
            <a:endParaRPr kumimoji="0" lang="en-US"/>
          </a:p>
        </p:txBody>
      </p:sp>
      <p:pic>
        <p:nvPicPr>
          <p:cNvPr id="4" name="Picture 3" descr="5634751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4652"/>
            <a:ext cx="3309083" cy="58588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1420000">
            <a:off x="6128860" y="2132856"/>
            <a:ext cx="1606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Seja</a:t>
            </a:r>
            <a:r>
              <a:rPr lang="en-US" sz="2000" dirty="0" smtClean="0"/>
              <a:t> </a:t>
            </a:r>
            <a:r>
              <a:rPr lang="en-US" sz="2000" dirty="0" err="1" smtClean="0"/>
              <a:t>otimista</a:t>
            </a:r>
            <a:r>
              <a:rPr lang="en-US" sz="2000" dirty="0" smtClean="0"/>
              <a:t>! </a:t>
            </a:r>
          </a:p>
          <a:p>
            <a:pPr algn="ctr"/>
            <a:r>
              <a:rPr lang="en-US" sz="2000" dirty="0" err="1" smtClean="0"/>
              <a:t>Vai</a:t>
            </a:r>
            <a:r>
              <a:rPr lang="en-US" sz="2000" dirty="0" smtClean="0"/>
              <a:t> </a:t>
            </a:r>
            <a:r>
              <a:rPr lang="en-US" sz="2000" dirty="0" err="1" smtClean="0"/>
              <a:t>dar</a:t>
            </a:r>
            <a:r>
              <a:rPr lang="en-US" sz="2000" dirty="0" smtClean="0"/>
              <a:t> </a:t>
            </a:r>
            <a:r>
              <a:rPr lang="en-US" sz="2000" dirty="0" err="1" smtClean="0"/>
              <a:t>certo</a:t>
            </a:r>
            <a:r>
              <a:rPr lang="en-US" sz="2000" dirty="0" smtClean="0"/>
              <a:t>!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7848600" cy="1143000"/>
          </a:xfrm>
        </p:spPr>
        <p:txBody>
          <a:bodyPr>
            <a:normAutofit/>
          </a:bodyPr>
          <a:lstStyle/>
          <a:p>
            <a:r>
              <a:rPr lang="pt-BR" sz="4400" dirty="0" smtClean="0">
                <a:solidFill>
                  <a:schemeClr val="accent2"/>
                </a:solidFill>
              </a:rPr>
              <a:t>Observação é fundamental!</a:t>
            </a:r>
            <a:endParaRPr lang="pt-BR" sz="4400" dirty="0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1484784"/>
            <a:ext cx="7992888" cy="4211422"/>
          </a:xfrm>
        </p:spPr>
        <p:txBody>
          <a:bodyPr>
            <a:normAutofit/>
          </a:bodyPr>
          <a:lstStyle/>
          <a:p>
            <a:r>
              <a:rPr lang="pt-BR" sz="2800" dirty="0" smtClean="0"/>
              <a:t>A idéia de probabilidade é </a:t>
            </a:r>
            <a:r>
              <a:rPr lang="pt-BR" dirty="0" smtClean="0">
                <a:solidFill>
                  <a:srgbClr val="99CC00"/>
                </a:solidFill>
              </a:rPr>
              <a:t>empírica</a:t>
            </a:r>
            <a:endParaRPr lang="pt-BR" sz="2800" dirty="0" smtClean="0">
              <a:solidFill>
                <a:srgbClr val="99CC00"/>
              </a:solidFill>
            </a:endParaRPr>
          </a:p>
          <a:p>
            <a:pPr lvl="1"/>
            <a:r>
              <a:rPr lang="pt-BR" sz="2400" dirty="0" smtClean="0"/>
              <a:t>Resultados probabilísticos são baseados em observações, e não em teorias</a:t>
            </a:r>
          </a:p>
          <a:p>
            <a:pPr lvl="1"/>
            <a:endParaRPr lang="pt-BR" sz="2000" dirty="0" smtClean="0"/>
          </a:p>
          <a:p>
            <a:r>
              <a:rPr lang="pt-BR" sz="2800" dirty="0" smtClean="0"/>
              <a:t>Os resultados individuais de um </a:t>
            </a:r>
            <a:r>
              <a:rPr lang="pt-BR" sz="2800" dirty="0" smtClean="0">
                <a:solidFill>
                  <a:srgbClr val="99CC00"/>
                </a:solidFill>
              </a:rPr>
              <a:t>fenômeno aleatório </a:t>
            </a:r>
            <a:r>
              <a:rPr lang="pt-BR" sz="2800" dirty="0" smtClean="0"/>
              <a:t>são incertos, mas há um padrão nos resultados de um </a:t>
            </a:r>
            <a:r>
              <a:rPr lang="pt-BR" dirty="0" smtClean="0">
                <a:solidFill>
                  <a:srgbClr val="99CC00"/>
                </a:solidFill>
              </a:rPr>
              <a:t>grande</a:t>
            </a:r>
            <a:r>
              <a:rPr lang="pt-BR" dirty="0" smtClean="0"/>
              <a:t> </a:t>
            </a:r>
            <a:r>
              <a:rPr lang="pt-BR" sz="2800" dirty="0" smtClean="0"/>
              <a:t>número de repetições deste fenômeno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 - 2011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B84B-D3C9-4D8E-80D9-670E48CB1AC9}" type="slidenum">
              <a:rPr lang="pt-BR" smtClean="0"/>
              <a:pPr/>
              <a:t>13</a:t>
            </a:fld>
            <a:endParaRPr kumimoji="0"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55576" y="5229200"/>
            <a:ext cx="7675371" cy="10156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endParaRPr lang="pt-BR" sz="900" b="1" dirty="0" smtClean="0"/>
          </a:p>
          <a:p>
            <a:pPr>
              <a:spcBef>
                <a:spcPts val="600"/>
              </a:spcBef>
            </a:pPr>
            <a:r>
              <a:rPr lang="pt-BR" sz="2800" b="1" dirty="0" smtClean="0"/>
              <a:t>Probabilidade = freqüência relativa de longo prazo</a:t>
            </a:r>
            <a:endParaRPr lang="pt-BR" sz="2800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>
                <a:solidFill>
                  <a:schemeClr val="tx2"/>
                </a:solidFill>
              </a:rPr>
              <a:t>Espaço amostral (S)</a:t>
            </a:r>
            <a:endParaRPr lang="pt-BR" sz="44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700808"/>
            <a:ext cx="8229600" cy="4395192"/>
          </a:xfrm>
        </p:spPr>
        <p:txBody>
          <a:bodyPr>
            <a:normAutofit/>
          </a:bodyPr>
          <a:lstStyle/>
          <a:p>
            <a:r>
              <a:rPr lang="pt-BR" sz="2800" dirty="0" smtClean="0"/>
              <a:t>Conjunto  de todos os possíveis resultados do fenômeno aleatório observado (experimento)</a:t>
            </a:r>
          </a:p>
          <a:p>
            <a:endParaRPr lang="pt-BR" sz="2800" dirty="0" smtClean="0"/>
          </a:p>
          <a:p>
            <a:r>
              <a:rPr lang="pt-BR" sz="2800" dirty="0" smtClean="0"/>
              <a:t>Fenômenos de natureza diferente podem ser representados pelo mesmo modelo matemático</a:t>
            </a:r>
          </a:p>
          <a:p>
            <a:pPr lvl="1"/>
            <a:r>
              <a:rPr lang="pt-BR" sz="2400" dirty="0" smtClean="0"/>
              <a:t>Ex. pesquisa com resposta sim/</a:t>
            </a:r>
            <a:r>
              <a:rPr lang="pt-BR" sz="2400" dirty="0" err="1" smtClean="0"/>
              <a:t>nao</a:t>
            </a:r>
            <a:r>
              <a:rPr lang="pt-BR" sz="2400" dirty="0" smtClean="0"/>
              <a:t>, jogar moeda</a:t>
            </a:r>
          </a:p>
          <a:p>
            <a:pPr lvl="1"/>
            <a:r>
              <a:rPr lang="pt-BR" sz="2400" dirty="0" smtClean="0"/>
              <a:t>Ex. # de </a:t>
            </a:r>
            <a:r>
              <a:rPr lang="pt-BR" sz="2400" dirty="0" err="1" smtClean="0"/>
              <a:t>bugs</a:t>
            </a:r>
            <a:r>
              <a:rPr lang="pt-BR" sz="2400" dirty="0" smtClean="0"/>
              <a:t> por linha de código e # de falhas em um enlace de comunicação em um dia</a:t>
            </a:r>
          </a:p>
          <a:p>
            <a:pPr lvl="1"/>
            <a:r>
              <a:rPr lang="pt-BR" sz="2400" dirty="0" smtClean="0"/>
              <a:t>Ex. tempo de resposta e tempo ocioso do servidor</a:t>
            </a:r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 - 2011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4E95-E83D-43AB-B625-1A3E73A5D425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accent6"/>
                </a:solidFill>
              </a:rPr>
              <a:t>Variável aleatória/randômica</a:t>
            </a:r>
            <a:endParaRPr lang="pt-BR" dirty="0">
              <a:solidFill>
                <a:schemeClr val="accent6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043890" cy="4900633"/>
          </a:xfrm>
        </p:spPr>
        <p:txBody>
          <a:bodyPr>
            <a:normAutofit/>
          </a:bodyPr>
          <a:lstStyle/>
          <a:p>
            <a:r>
              <a:rPr lang="pt-BR" sz="2800" dirty="0" smtClean="0"/>
              <a:t>Uma </a:t>
            </a:r>
            <a:r>
              <a:rPr lang="pt-BR" dirty="0" smtClean="0">
                <a:solidFill>
                  <a:srgbClr val="99CC00"/>
                </a:solidFill>
              </a:rPr>
              <a:t>variável aleatória (VA)</a:t>
            </a:r>
            <a:r>
              <a:rPr lang="pt-BR" sz="2800" dirty="0" smtClean="0"/>
              <a:t> é uma variável cujo valor é um resultado numérico de um fenômeno aleatório/processo randômico</a:t>
            </a:r>
          </a:p>
          <a:p>
            <a:r>
              <a:rPr lang="pt-BR" sz="2800" dirty="0" smtClean="0"/>
              <a:t>Uma VA X é uma </a:t>
            </a:r>
            <a:r>
              <a:rPr lang="pt-BR" dirty="0" smtClean="0">
                <a:solidFill>
                  <a:srgbClr val="99CC00"/>
                </a:solidFill>
              </a:rPr>
              <a:t>função</a:t>
            </a:r>
            <a:r>
              <a:rPr lang="pt-BR" dirty="0" smtClean="0"/>
              <a:t> </a:t>
            </a:r>
            <a:r>
              <a:rPr lang="pt-BR" sz="2800" dirty="0" smtClean="0"/>
              <a:t>que associa um número real (</a:t>
            </a:r>
            <a:r>
              <a:rPr lang="pt-BR" sz="2800" dirty="0" smtClean="0">
                <a:latin typeface="Cambria Math"/>
                <a:ea typeface="Cambria Math"/>
              </a:rPr>
              <a:t>ℜ</a:t>
            </a:r>
            <a:r>
              <a:rPr lang="pt-BR" sz="2800" dirty="0" smtClean="0"/>
              <a:t>) a cada elemento do espaço amostral S</a:t>
            </a:r>
          </a:p>
          <a:p>
            <a:pPr lvl="1"/>
            <a:r>
              <a:rPr lang="pt-BR" sz="2400" dirty="0" smtClean="0"/>
              <a:t>X: S </a:t>
            </a:r>
            <a:r>
              <a:rPr lang="pt-BR" sz="2400" dirty="0" smtClean="0">
                <a:sym typeface="Wingdings" pitchFamily="2" charset="2"/>
              </a:rPr>
              <a:t> </a:t>
            </a:r>
            <a:r>
              <a:rPr lang="pt-BR" sz="2400" dirty="0" smtClean="0">
                <a:latin typeface="Cambria Math"/>
                <a:ea typeface="Cambria Math"/>
                <a:sym typeface="Wingdings" pitchFamily="2" charset="2"/>
              </a:rPr>
              <a:t>ℜ</a:t>
            </a:r>
          </a:p>
          <a:p>
            <a:pPr lvl="1"/>
            <a:r>
              <a:rPr lang="pt-BR" sz="2400" dirty="0" smtClean="0"/>
              <a:t>atribui um número real X(s) a cada ponto amostral s em 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 - 2011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B84B-D3C9-4D8E-80D9-670E48CB1AC9}" type="slidenum">
              <a:rPr lang="pt-BR" smtClean="0"/>
              <a:pPr/>
              <a:t>15</a:t>
            </a:fld>
            <a:endParaRPr kumimoji="0"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>
                <a:solidFill>
                  <a:schemeClr val="accent5"/>
                </a:solidFill>
              </a:rPr>
              <a:t>Variáveis aleatórias (</a:t>
            </a:r>
            <a:r>
              <a:rPr lang="pt-BR" sz="4400" dirty="0" err="1" smtClean="0">
                <a:solidFill>
                  <a:schemeClr val="accent5"/>
                </a:solidFill>
              </a:rPr>
              <a:t>VAs</a:t>
            </a:r>
            <a:r>
              <a:rPr lang="pt-BR" sz="4400" dirty="0" smtClean="0">
                <a:solidFill>
                  <a:schemeClr val="accent5"/>
                </a:solidFill>
              </a:rPr>
              <a:t>)</a:t>
            </a:r>
            <a:endParaRPr lang="pt-BR" sz="4400" dirty="0">
              <a:solidFill>
                <a:schemeClr val="accent5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700808"/>
            <a:ext cx="8062664" cy="4191000"/>
          </a:xfrm>
        </p:spPr>
        <p:txBody>
          <a:bodyPr>
            <a:normAutofit/>
          </a:bodyPr>
          <a:lstStyle/>
          <a:p>
            <a:r>
              <a:rPr lang="pt-BR" sz="2800" dirty="0" err="1" smtClean="0"/>
              <a:t>VAs</a:t>
            </a:r>
            <a:r>
              <a:rPr lang="pt-BR" sz="2800" dirty="0" smtClean="0"/>
              <a:t> permitem que estudemos experimentos a partir de resultados numéricos</a:t>
            </a:r>
          </a:p>
          <a:p>
            <a:pPr lvl="1"/>
            <a:r>
              <a:rPr lang="pt-BR" sz="2400" dirty="0" smtClean="0"/>
              <a:t>Mesmo que a saída do experimento não seja numérica</a:t>
            </a:r>
          </a:p>
          <a:p>
            <a:r>
              <a:rPr lang="pt-BR" sz="2800" dirty="0" smtClean="0"/>
              <a:t>Associamos um ou mais números a cada possível resultado de um experimento</a:t>
            </a:r>
          </a:p>
          <a:p>
            <a:pPr lvl="1"/>
            <a:r>
              <a:rPr lang="pt-BR" sz="2400" dirty="0" smtClean="0"/>
              <a:t>Correspondência natural (ex. contagem, proporção, etc.)</a:t>
            </a:r>
          </a:p>
          <a:p>
            <a:r>
              <a:rPr lang="pt-BR" sz="2800" dirty="0" smtClean="0"/>
              <a:t>Descrição mais compacta do experimento</a:t>
            </a:r>
            <a:endParaRPr lang="pt-BR" sz="28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 - 2011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B84B-D3C9-4D8E-80D9-670E48CB1AC9}" type="slidenum">
              <a:rPr lang="pt-BR" smtClean="0"/>
              <a:pPr/>
              <a:t>16</a:t>
            </a:fld>
            <a:endParaRPr kumimoji="0"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>
                <a:solidFill>
                  <a:schemeClr val="accent3"/>
                </a:solidFill>
              </a:rPr>
              <a:t>Exemplo</a:t>
            </a:r>
            <a:endParaRPr lang="pt-BR" sz="4400" dirty="0">
              <a:solidFill>
                <a:schemeClr val="accent3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28800"/>
            <a:ext cx="7972452" cy="4297364"/>
          </a:xfrm>
        </p:spPr>
        <p:txBody>
          <a:bodyPr>
            <a:normAutofit/>
          </a:bodyPr>
          <a:lstStyle/>
          <a:p>
            <a:r>
              <a:rPr lang="pt-BR" sz="2800" dirty="0" smtClean="0"/>
              <a:t>Durante </a:t>
            </a:r>
            <a:r>
              <a:rPr lang="pt-BR" sz="2800" dirty="0" smtClean="0"/>
              <a:t>uma hora </a:t>
            </a:r>
            <a:r>
              <a:rPr lang="pt-BR" sz="2800" dirty="0" smtClean="0"/>
              <a:t>vários </a:t>
            </a:r>
            <a:r>
              <a:rPr lang="pt-BR" sz="2800" dirty="0" err="1" smtClean="0"/>
              <a:t>tuítes</a:t>
            </a:r>
            <a:r>
              <a:rPr lang="pt-BR" sz="2800" dirty="0" smtClean="0"/>
              <a:t> são coletados </a:t>
            </a:r>
          </a:p>
          <a:p>
            <a:r>
              <a:rPr lang="pt-BR" sz="2800" dirty="0" smtClean="0"/>
              <a:t>Vários deles trazem as expressões “:</a:t>
            </a:r>
            <a:r>
              <a:rPr lang="pt-BR" sz="2800" dirty="0" err="1" smtClean="0"/>
              <a:t>D</a:t>
            </a:r>
            <a:r>
              <a:rPr lang="pt-BR" sz="2800" dirty="0" smtClean="0"/>
              <a:t>”, “:)”, “:-</a:t>
            </a:r>
            <a:r>
              <a:rPr lang="pt-BR" sz="2800" dirty="0" err="1" smtClean="0"/>
              <a:t>D</a:t>
            </a:r>
            <a:r>
              <a:rPr lang="pt-BR" sz="2800" dirty="0" smtClean="0"/>
              <a:t>” ou “:-)”</a:t>
            </a:r>
          </a:p>
          <a:p>
            <a:pPr lvl="1"/>
            <a:r>
              <a:rPr lang="pt-BR" sz="2400" dirty="0" smtClean="0"/>
              <a:t>Cada </a:t>
            </a:r>
            <a:r>
              <a:rPr lang="pt-BR" sz="2400" dirty="0" err="1" smtClean="0"/>
              <a:t>tuíte</a:t>
            </a:r>
            <a:r>
              <a:rPr lang="pt-BR" sz="2400" dirty="0" smtClean="0"/>
              <a:t> pode ter (</a:t>
            </a:r>
            <a:r>
              <a:rPr lang="pt-BR" sz="2400" dirty="0" err="1" smtClean="0"/>
              <a:t>S</a:t>
            </a:r>
            <a:r>
              <a:rPr lang="pt-BR" sz="2400" dirty="0" smtClean="0"/>
              <a:t>) ou não (N) um dos padrões acima</a:t>
            </a:r>
          </a:p>
          <a:p>
            <a:r>
              <a:rPr lang="pt-BR" sz="2800" dirty="0" smtClean="0"/>
              <a:t>O </a:t>
            </a:r>
            <a:r>
              <a:rPr lang="pt-BR" dirty="0" smtClean="0">
                <a:solidFill>
                  <a:srgbClr val="FF9933"/>
                </a:solidFill>
              </a:rPr>
              <a:t>espaço amostral </a:t>
            </a:r>
            <a:r>
              <a:rPr lang="pt-BR" sz="2800" dirty="0" smtClean="0"/>
              <a:t>desse experimento é... (?)</a:t>
            </a:r>
            <a:endParaRPr lang="pt-BR" sz="28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 - 2011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B84B-D3C9-4D8E-80D9-670E48CB1AC9}" type="slidenum">
              <a:rPr lang="pt-BR" smtClean="0"/>
              <a:pPr/>
              <a:t>17</a:t>
            </a:fld>
            <a:endParaRPr kumimoji="0"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r>
              <a:rPr lang="pt-BR" sz="4400" dirty="0" smtClean="0">
                <a:solidFill>
                  <a:schemeClr val="accent2"/>
                </a:solidFill>
              </a:rPr>
              <a:t>Exemplo (Cont.)</a:t>
            </a:r>
            <a:endParaRPr lang="pt-BR" sz="4400" dirty="0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52600"/>
            <a:ext cx="7848600" cy="4533920"/>
          </a:xfrm>
        </p:spPr>
        <p:txBody>
          <a:bodyPr>
            <a:normAutofit lnSpcReduction="10000"/>
          </a:bodyPr>
          <a:lstStyle/>
          <a:p>
            <a:r>
              <a:rPr lang="pt-BR" sz="2800" dirty="0" err="1" smtClean="0"/>
              <a:t>S</a:t>
            </a:r>
            <a:r>
              <a:rPr lang="pt-BR" sz="2800" baseline="-25000" dirty="0" err="1" smtClean="0"/>
              <a:t>t</a:t>
            </a:r>
            <a:r>
              <a:rPr lang="pt-BR" sz="2800" dirty="0" smtClean="0"/>
              <a:t> = todas as possíveis </a:t>
            </a:r>
            <a:r>
              <a:rPr lang="pt-BR" sz="2800" dirty="0" err="1" smtClean="0"/>
              <a:t>n-tuplas</a:t>
            </a:r>
            <a:r>
              <a:rPr lang="pt-BR" sz="2800" dirty="0" smtClean="0"/>
              <a:t> de valores S e N</a:t>
            </a:r>
          </a:p>
          <a:p>
            <a:pPr lvl="1"/>
            <a:r>
              <a:rPr lang="pt-BR" sz="2400" dirty="0" smtClean="0"/>
              <a:t>Se n = 2 =&gt; </a:t>
            </a:r>
            <a:r>
              <a:rPr lang="pt-BR" sz="2400" dirty="0" err="1" smtClean="0"/>
              <a:t>S</a:t>
            </a:r>
            <a:r>
              <a:rPr lang="pt-BR" sz="2400" baseline="-25000" dirty="0" err="1" smtClean="0"/>
              <a:t>t</a:t>
            </a:r>
            <a:r>
              <a:rPr lang="pt-BR" sz="2400" dirty="0" smtClean="0"/>
              <a:t>={(SS), (SN), (NS), (NN)}</a:t>
            </a:r>
          </a:p>
          <a:p>
            <a:r>
              <a:rPr lang="pt-BR" sz="2800" dirty="0" smtClean="0"/>
              <a:t>Esses resultados são valores numéricos?</a:t>
            </a:r>
          </a:p>
          <a:p>
            <a:r>
              <a:rPr lang="pt-BR" sz="2800" dirty="0" smtClean="0"/>
              <a:t>Objetivo: saber quantos </a:t>
            </a:r>
            <a:r>
              <a:rPr lang="pt-BR" sz="2800" dirty="0" err="1" smtClean="0"/>
              <a:t>tuítes</a:t>
            </a:r>
            <a:r>
              <a:rPr lang="pt-BR" sz="2800" dirty="0" smtClean="0"/>
              <a:t> </a:t>
            </a:r>
            <a:r>
              <a:rPr lang="pt-BR" sz="2800" dirty="0" smtClean="0"/>
              <a:t>em uma hora apresentam </a:t>
            </a:r>
            <a:r>
              <a:rPr lang="pt-BR" sz="2800" dirty="0" smtClean="0"/>
              <a:t>uma das expressões </a:t>
            </a:r>
            <a:r>
              <a:rPr lang="pt-BR" sz="2800" dirty="0"/>
              <a:t>“:</a:t>
            </a:r>
            <a:r>
              <a:rPr lang="pt-BR" sz="2800" dirty="0" err="1"/>
              <a:t>D</a:t>
            </a:r>
            <a:r>
              <a:rPr lang="pt-BR" sz="2800" dirty="0"/>
              <a:t>”, “:)”, “:-</a:t>
            </a:r>
            <a:r>
              <a:rPr lang="pt-BR" sz="2800" dirty="0" err="1"/>
              <a:t>D</a:t>
            </a:r>
            <a:r>
              <a:rPr lang="pt-BR" sz="2800" dirty="0"/>
              <a:t>” ou “:-)”</a:t>
            </a:r>
            <a:endParaRPr lang="pt-BR" sz="2800" dirty="0" smtClean="0"/>
          </a:p>
          <a:p>
            <a:endParaRPr lang="pt-BR" sz="2800" dirty="0" smtClean="0"/>
          </a:p>
          <a:p>
            <a:r>
              <a:rPr lang="pt-BR" sz="2800" dirty="0" smtClean="0"/>
              <a:t>Definimos uma variável aleatória X = número de </a:t>
            </a:r>
            <a:r>
              <a:rPr lang="pt-BR" sz="2800" dirty="0" err="1" smtClean="0"/>
              <a:t>tuítes</a:t>
            </a:r>
            <a:r>
              <a:rPr lang="pt-BR" sz="2800" dirty="0" smtClean="0"/>
              <a:t> que trazem as expressões </a:t>
            </a:r>
            <a:r>
              <a:rPr lang="pt-BR" sz="2800" dirty="0"/>
              <a:t>“:</a:t>
            </a:r>
            <a:r>
              <a:rPr lang="pt-BR" sz="2800" dirty="0" err="1"/>
              <a:t>D</a:t>
            </a:r>
            <a:r>
              <a:rPr lang="pt-BR" sz="2800" dirty="0"/>
              <a:t>”, “:)”, “:-</a:t>
            </a:r>
            <a:r>
              <a:rPr lang="pt-BR" sz="2800" dirty="0" err="1"/>
              <a:t>D</a:t>
            </a:r>
            <a:r>
              <a:rPr lang="pt-BR" sz="2800" dirty="0"/>
              <a:t>” ou “:-)</a:t>
            </a:r>
            <a:r>
              <a:rPr lang="pt-BR" sz="2800" dirty="0" smtClean="0"/>
              <a:t>” em </a:t>
            </a:r>
            <a:r>
              <a:rPr lang="pt-BR" sz="2800" smtClean="0"/>
              <a:t>uma hora</a:t>
            </a:r>
            <a:endParaRPr lang="pt-BR" sz="28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 - 2011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B84B-D3C9-4D8E-80D9-670E48CB1AC9}" type="slidenum">
              <a:rPr lang="pt-BR" smtClean="0"/>
              <a:pPr/>
              <a:t>18</a:t>
            </a:fld>
            <a:endParaRPr kumimoji="0"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>
                <a:solidFill>
                  <a:schemeClr val="accent1"/>
                </a:solidFill>
              </a:rPr>
              <a:t>Exemplo</a:t>
            </a:r>
            <a:endParaRPr lang="pt-BR" sz="4400" dirty="0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X: </a:t>
            </a:r>
            <a:r>
              <a:rPr lang="pt-BR" sz="2800" dirty="0" err="1" smtClean="0"/>
              <a:t>S</a:t>
            </a:r>
            <a:r>
              <a:rPr lang="pt-BR" sz="2800" baseline="-25000" dirty="0" err="1" smtClean="0"/>
              <a:t>t</a:t>
            </a:r>
            <a:r>
              <a:rPr lang="pt-BR" sz="2800" dirty="0" smtClean="0"/>
              <a:t> </a:t>
            </a:r>
            <a:r>
              <a:rPr lang="pt-BR" sz="2800" dirty="0" smtClean="0">
                <a:sym typeface="Wingdings" pitchFamily="2" charset="2"/>
              </a:rPr>
              <a:t> </a:t>
            </a:r>
            <a:r>
              <a:rPr lang="pt-BR" sz="2800" dirty="0" smtClean="0">
                <a:latin typeface="Cambria Math"/>
                <a:ea typeface="Cambria Math"/>
                <a:sym typeface="Wingdings" pitchFamily="2" charset="2"/>
              </a:rPr>
              <a:t>{0, 1, ...}</a:t>
            </a:r>
          </a:p>
          <a:p>
            <a:r>
              <a:rPr lang="pt-BR" sz="2800" dirty="0" smtClean="0">
                <a:ea typeface="Cambria Math"/>
                <a:sym typeface="Wingdings" pitchFamily="2" charset="2"/>
              </a:rPr>
              <a:t>E</a:t>
            </a:r>
            <a:r>
              <a:rPr lang="pt-BR" sz="2800" baseline="-25000" dirty="0" smtClean="0">
                <a:ea typeface="Cambria Math"/>
                <a:sym typeface="Wingdings" pitchFamily="2" charset="2"/>
              </a:rPr>
              <a:t>0</a:t>
            </a:r>
            <a:r>
              <a:rPr lang="pt-BR" sz="2800" dirty="0" smtClean="0">
                <a:ea typeface="Cambria Math"/>
                <a:sym typeface="Wingdings" pitchFamily="2" charset="2"/>
              </a:rPr>
              <a:t> = nenhum </a:t>
            </a:r>
            <a:r>
              <a:rPr lang="pt-BR" sz="2800" dirty="0" err="1" smtClean="0">
                <a:ea typeface="Cambria Math"/>
                <a:sym typeface="Wingdings" pitchFamily="2" charset="2"/>
              </a:rPr>
              <a:t>tuíte</a:t>
            </a:r>
            <a:r>
              <a:rPr lang="pt-BR" sz="2800" dirty="0" smtClean="0">
                <a:ea typeface="Cambria Math"/>
                <a:sym typeface="Wingdings" pitchFamily="2" charset="2"/>
              </a:rPr>
              <a:t> tinha uma das expressões</a:t>
            </a:r>
          </a:p>
          <a:p>
            <a:r>
              <a:rPr lang="pt-BR" sz="2800" dirty="0" smtClean="0">
                <a:ea typeface="Cambria Math"/>
                <a:sym typeface="Wingdings" pitchFamily="2" charset="2"/>
              </a:rPr>
              <a:t>...</a:t>
            </a:r>
          </a:p>
          <a:p>
            <a:r>
              <a:rPr lang="pt-BR" sz="2800" dirty="0" err="1" smtClean="0">
                <a:ea typeface="Cambria Math"/>
                <a:sym typeface="Wingdings" pitchFamily="2" charset="2"/>
              </a:rPr>
              <a:t>E</a:t>
            </a:r>
            <a:r>
              <a:rPr lang="pt-BR" sz="2800" baseline="-25000" dirty="0" err="1" smtClean="0">
                <a:ea typeface="Cambria Math"/>
                <a:sym typeface="Wingdings" pitchFamily="2" charset="2"/>
              </a:rPr>
              <a:t>n</a:t>
            </a:r>
            <a:r>
              <a:rPr lang="pt-BR" sz="2800" dirty="0" smtClean="0">
                <a:ea typeface="Cambria Math"/>
                <a:sym typeface="Wingdings" pitchFamily="2" charset="2"/>
              </a:rPr>
              <a:t> = </a:t>
            </a:r>
            <a:r>
              <a:rPr lang="pt-BR" sz="2800" dirty="0" err="1" smtClean="0">
                <a:ea typeface="Cambria Math"/>
                <a:sym typeface="Wingdings" pitchFamily="2" charset="2"/>
              </a:rPr>
              <a:t>n</a:t>
            </a:r>
            <a:r>
              <a:rPr lang="pt-BR" sz="2800" dirty="0" smtClean="0">
                <a:ea typeface="Cambria Math"/>
                <a:sym typeface="Wingdings" pitchFamily="2" charset="2"/>
              </a:rPr>
              <a:t> </a:t>
            </a:r>
            <a:r>
              <a:rPr lang="pt-BR" sz="2800" dirty="0" err="1" smtClean="0">
                <a:ea typeface="Cambria Math"/>
                <a:sym typeface="Wingdings" pitchFamily="2" charset="2"/>
              </a:rPr>
              <a:t>tuítes</a:t>
            </a:r>
            <a:r>
              <a:rPr lang="pt-BR" sz="2800" dirty="0" smtClean="0">
                <a:ea typeface="Cambria Math"/>
                <a:sym typeface="Wingdings" pitchFamily="2" charset="2"/>
              </a:rPr>
              <a:t> trazem uma das expressões</a:t>
            </a:r>
          </a:p>
          <a:p>
            <a:r>
              <a:rPr lang="pt-BR" sz="2800" dirty="0" smtClean="0">
                <a:ea typeface="Cambria Math"/>
                <a:sym typeface="Wingdings" pitchFamily="2" charset="2"/>
              </a:rPr>
              <a:t>... </a:t>
            </a:r>
          </a:p>
          <a:p>
            <a:endParaRPr lang="pt-BR" sz="2800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 - 2011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B84B-D3C9-4D8E-80D9-670E48CB1AC9}" type="slidenum">
              <a:rPr lang="pt-BR" smtClean="0"/>
              <a:pPr/>
              <a:t>19</a:t>
            </a:fld>
            <a:endParaRPr kumimoji="0" lang="pt-B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172989"/>
              </p:ext>
            </p:extLst>
          </p:nvPr>
        </p:nvGraphicFramePr>
        <p:xfrm>
          <a:off x="2482850" y="4287838"/>
          <a:ext cx="3754438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3" imgW="1079500" imgH="444500" progId="Equation.3">
                  <p:embed/>
                </p:oleObj>
              </mc:Choice>
              <mc:Fallback>
                <p:oleObj name="Equation" r:id="rId3" imgW="1079500" imgH="4445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4287838"/>
                        <a:ext cx="3754438" cy="1547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o Explicativo 1 4"/>
          <p:cNvSpPr/>
          <p:nvPr/>
        </p:nvSpPr>
        <p:spPr>
          <a:xfrm>
            <a:off x="5652120" y="1268760"/>
            <a:ext cx="3071834" cy="571504"/>
          </a:xfrm>
          <a:prstGeom prst="borderCallout1">
            <a:avLst>
              <a:gd name="adj1" fmla="val 48750"/>
              <a:gd name="adj2" fmla="val -271"/>
              <a:gd name="adj3" fmla="val 108088"/>
              <a:gd name="adj4" fmla="val -62066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Espaço de evento de X</a:t>
            </a:r>
            <a:endParaRPr lang="pt-BR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5430BB"/>
                </a:solidFill>
              </a:rPr>
              <a:t>Estatística inferencial</a:t>
            </a:r>
            <a:endParaRPr lang="pt-BR" dirty="0">
              <a:solidFill>
                <a:srgbClr val="5430BB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Usada para afirmar algo a respeito da população a partir da amostra</a:t>
            </a:r>
          </a:p>
          <a:p>
            <a:pPr lvl="1"/>
            <a:r>
              <a:rPr lang="pt-BR" sz="2400" dirty="0" smtClean="0"/>
              <a:t>Vamos além dos dados disponíveis</a:t>
            </a:r>
          </a:p>
          <a:p>
            <a:r>
              <a:rPr lang="pt-BR" sz="2800" dirty="0" smtClean="0"/>
              <a:t>Nossas afirmações sobre as populações estão sempre sujeitas a </a:t>
            </a:r>
            <a:r>
              <a:rPr lang="pt-BR" sz="2800" dirty="0" smtClean="0">
                <a:solidFill>
                  <a:srgbClr val="00B0F0"/>
                </a:solidFill>
              </a:rPr>
              <a:t>erros</a:t>
            </a:r>
          </a:p>
          <a:p>
            <a:r>
              <a:rPr lang="pt-BR" sz="2800" dirty="0" smtClean="0"/>
              <a:t>Define procedimentos para assegurar que as inferências são sólidas e racionais, ainda que nem sempre sejam corretas</a:t>
            </a:r>
          </a:p>
          <a:p>
            <a:pPr lvl="1"/>
            <a:r>
              <a:rPr lang="pt-BR" sz="2400" dirty="0" smtClean="0"/>
              <a:t>Tomar decisões confiantes em face a incertezas</a:t>
            </a:r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Raquel Lopes - UFCG - 2011</a:t>
            </a:r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>
                <a:solidFill>
                  <a:schemeClr val="accent6"/>
                </a:solidFill>
              </a:rPr>
              <a:t>Modelos de probabilidade</a:t>
            </a:r>
            <a:endParaRPr lang="pt-BR" sz="4400" dirty="0">
              <a:solidFill>
                <a:schemeClr val="accent6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757758"/>
          </a:xfrm>
        </p:spPr>
        <p:txBody>
          <a:bodyPr>
            <a:noAutofit/>
          </a:bodyPr>
          <a:lstStyle/>
          <a:p>
            <a:r>
              <a:rPr lang="pt-BR" dirty="0" smtClean="0">
                <a:solidFill>
                  <a:srgbClr val="99CC00"/>
                </a:solidFill>
              </a:rPr>
              <a:t>Descrevem matematicamente a aleatoriedade</a:t>
            </a:r>
            <a:endParaRPr lang="pt-BR" sz="2800" dirty="0" smtClean="0">
              <a:solidFill>
                <a:srgbClr val="99CC00"/>
              </a:solidFill>
            </a:endParaRPr>
          </a:p>
          <a:p>
            <a:pPr lvl="1"/>
            <a:r>
              <a:rPr lang="pt-BR" sz="2400" dirty="0" smtClean="0"/>
              <a:t>Indica a probabilidade de cada resultado ocorrer</a:t>
            </a:r>
          </a:p>
          <a:p>
            <a:endParaRPr lang="pt-BR" sz="2800" dirty="0" smtClean="0"/>
          </a:p>
          <a:p>
            <a:r>
              <a:rPr lang="pt-BR" sz="2800" dirty="0" smtClean="0"/>
              <a:t>Essa descrição é a base de todos os modelos de probabilidade</a:t>
            </a:r>
          </a:p>
          <a:p>
            <a:r>
              <a:rPr lang="pt-BR" sz="2800" dirty="0" smtClean="0"/>
              <a:t>Apesar de podermos definir os possíveis resultados de forma teórica, a </a:t>
            </a:r>
            <a:r>
              <a:rPr lang="pt-BR" sz="2800" dirty="0" smtClean="0">
                <a:solidFill>
                  <a:srgbClr val="99CC00"/>
                </a:solidFill>
              </a:rPr>
              <a:t>freqüência</a:t>
            </a:r>
            <a:r>
              <a:rPr lang="pt-BR" sz="2800" dirty="0" smtClean="0"/>
              <a:t> de cada um deles só pode ser estabelecida de forma </a:t>
            </a:r>
            <a:r>
              <a:rPr lang="pt-BR" sz="2800" dirty="0" smtClean="0">
                <a:solidFill>
                  <a:srgbClr val="99CC00"/>
                </a:solidFill>
              </a:rPr>
              <a:t>empírica</a:t>
            </a:r>
            <a:r>
              <a:rPr lang="pt-BR" sz="2800" dirty="0" smtClean="0"/>
              <a:t> e, portanto, </a:t>
            </a:r>
            <a:r>
              <a:rPr lang="pt-BR" sz="2800" dirty="0" smtClean="0">
                <a:solidFill>
                  <a:srgbClr val="990033"/>
                </a:solidFill>
              </a:rPr>
              <a:t>aproximada</a:t>
            </a:r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28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 - 2011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B84B-D3C9-4D8E-80D9-670E48CB1AC9}" type="slidenum">
              <a:rPr lang="pt-BR" smtClean="0"/>
              <a:pPr/>
              <a:t>20</a:t>
            </a:fld>
            <a:endParaRPr kumimoji="0"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400" dirty="0" smtClean="0">
                <a:solidFill>
                  <a:schemeClr val="accent5"/>
                </a:solidFill>
              </a:rPr>
              <a:t>Quando o espaço amostral é finito</a:t>
            </a:r>
            <a:endParaRPr lang="pt-BR" sz="4400" dirty="0">
              <a:solidFill>
                <a:schemeClr val="accent5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75856" y="1643050"/>
            <a:ext cx="5616624" cy="4572032"/>
          </a:xfrm>
        </p:spPr>
        <p:txBody>
          <a:bodyPr>
            <a:normAutofit/>
          </a:bodyPr>
          <a:lstStyle/>
          <a:p>
            <a:r>
              <a:rPr lang="pt-BR" sz="2800" dirty="0" smtClean="0"/>
              <a:t>Cada possível saída tem uma probabilidade</a:t>
            </a:r>
          </a:p>
          <a:p>
            <a:pPr lvl="1"/>
            <a:r>
              <a:rPr lang="pt-BR" sz="2400" dirty="0" smtClean="0"/>
              <a:t>Cada probabilidade é um valor no intervalo [0, 1]</a:t>
            </a:r>
          </a:p>
          <a:p>
            <a:pPr lvl="1"/>
            <a:r>
              <a:rPr lang="pt-BR" sz="2400" dirty="0" smtClean="0"/>
              <a:t>A soma de todas as probabilidades é 1</a:t>
            </a:r>
          </a:p>
          <a:p>
            <a:r>
              <a:rPr lang="pt-BR" sz="2800" dirty="0" smtClean="0"/>
              <a:t>A probabilidade de um evento ocorrer é a soma de todas as probabilidades das saídas que compõem o evento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 - 2011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B84B-D3C9-4D8E-80D9-670E48CB1AC9}" type="slidenum">
              <a:rPr lang="pt-BR" smtClean="0"/>
              <a:pPr/>
              <a:t>21</a:t>
            </a:fld>
            <a:endParaRPr kumimoji="0" lang="pt-BR" dirty="0"/>
          </a:p>
        </p:txBody>
      </p:sp>
      <p:pic>
        <p:nvPicPr>
          <p:cNvPr id="41985" name="Picture 1" descr="C:\Documents and Settings\raquel\Configurações locais\Temporary Internet Files\Content.IE5\DVIIPGM6\MC90019780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92896"/>
            <a:ext cx="2844297" cy="24640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Autofit/>
          </a:bodyPr>
          <a:lstStyle/>
          <a:p>
            <a:r>
              <a:rPr lang="pt-BR" sz="4400" dirty="0" smtClean="0">
                <a:solidFill>
                  <a:schemeClr val="bg2">
                    <a:lumMod val="50000"/>
                  </a:schemeClr>
                </a:solidFill>
              </a:rPr>
              <a:t>Como atribuir probabilidades corretas?</a:t>
            </a:r>
            <a:endParaRPr lang="pt-BR" sz="4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2564904"/>
            <a:ext cx="4906888" cy="3312367"/>
          </a:xfrm>
        </p:spPr>
        <p:txBody>
          <a:bodyPr>
            <a:normAutofit/>
          </a:bodyPr>
          <a:lstStyle/>
          <a:p>
            <a:r>
              <a:rPr lang="pt-BR" sz="2800" dirty="0" smtClean="0"/>
              <a:t>É preciso observação</a:t>
            </a:r>
          </a:p>
          <a:p>
            <a:r>
              <a:rPr lang="pt-BR" sz="2800" dirty="0" smtClean="0"/>
              <a:t>...Encontraremos o padrão</a:t>
            </a:r>
          </a:p>
          <a:p>
            <a:endParaRPr lang="pt-BR" sz="2800" dirty="0" smtClean="0"/>
          </a:p>
          <a:p>
            <a:r>
              <a:rPr lang="pt-BR" sz="2800" dirty="0" smtClean="0"/>
              <a:t>Mas vejamos um pouco de teoria!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 - 2011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B84B-D3C9-4D8E-80D9-670E48CB1AC9}" type="slidenum">
              <a:rPr lang="pt-BR" smtClean="0"/>
              <a:pPr/>
              <a:t>22</a:t>
            </a:fld>
            <a:endParaRPr kumimoji="0" lang="pt-BR" dirty="0"/>
          </a:p>
        </p:txBody>
      </p:sp>
      <p:pic>
        <p:nvPicPr>
          <p:cNvPr id="38915" name="Picture 3" descr="C:\Documents and Settings\raquel\Configurações locais\Temporary Internet Files\Content.IE5\U2C8KB0X\MC900303039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4880" y="2348880"/>
            <a:ext cx="3657600" cy="32430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>
                <a:solidFill>
                  <a:schemeClr val="accent4"/>
                </a:solidFill>
              </a:rPr>
              <a:t>Distribuição de VA</a:t>
            </a:r>
            <a:endParaRPr lang="pt-BR" sz="4400" dirty="0">
              <a:solidFill>
                <a:schemeClr val="accent4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Distribuições caracterizam </a:t>
            </a:r>
            <a:r>
              <a:rPr lang="pt-BR" sz="2800" dirty="0" err="1" smtClean="0"/>
              <a:t>VAs</a:t>
            </a:r>
            <a:endParaRPr lang="pt-BR" sz="2800" dirty="0" smtClean="0"/>
          </a:p>
          <a:p>
            <a:r>
              <a:rPr lang="pt-BR" sz="2800" dirty="0" smtClean="0"/>
              <a:t>A distribuição amostral de uma VA mostra como ela variaria em muitas repetições do experimento/fenômeno em que ela é observada</a:t>
            </a:r>
          </a:p>
          <a:p>
            <a:pPr lvl="1"/>
            <a:r>
              <a:rPr lang="pt-BR" sz="2400" dirty="0" smtClean="0"/>
              <a:t>O que acontece se realizarmos este experimento muitas vezes?</a:t>
            </a:r>
          </a:p>
          <a:p>
            <a:r>
              <a:rPr lang="pt-BR" dirty="0" smtClean="0"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 distribuição de uma variável nos diz que possíveis valores essa variável assume e quão freqüentes eles são</a:t>
            </a:r>
            <a:endParaRPr lang="pt-BR" dirty="0">
              <a:solidFill>
                <a:schemeClr val="bg2">
                  <a:lumMod val="50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 - 2011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B84B-D3C9-4D8E-80D9-670E48CB1AC9}" type="slidenum">
              <a:rPr lang="pt-BR" smtClean="0"/>
              <a:pPr/>
              <a:t>23</a:t>
            </a:fld>
            <a:endParaRPr kumimoji="0"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74638"/>
            <a:ext cx="8001056" cy="1143000"/>
          </a:xfrm>
        </p:spPr>
        <p:txBody>
          <a:bodyPr>
            <a:noAutofit/>
          </a:bodyPr>
          <a:lstStyle/>
          <a:p>
            <a:r>
              <a:rPr lang="pt-BR" sz="4400" dirty="0" smtClean="0">
                <a:solidFill>
                  <a:schemeClr val="accent3"/>
                </a:solidFill>
              </a:rPr>
              <a:t>Função de massa de probabilidade (FMP)</a:t>
            </a:r>
            <a:endParaRPr lang="pt-BR" sz="4400" dirty="0">
              <a:solidFill>
                <a:schemeClr val="accent3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16832"/>
            <a:ext cx="7848600" cy="3757625"/>
          </a:xfrm>
        </p:spPr>
        <p:txBody>
          <a:bodyPr>
            <a:normAutofit/>
          </a:bodyPr>
          <a:lstStyle/>
          <a:p>
            <a:r>
              <a:rPr lang="pt-BR" sz="2800" dirty="0" smtClean="0"/>
              <a:t>X é uma VA discreta</a:t>
            </a:r>
          </a:p>
          <a:p>
            <a:r>
              <a:rPr lang="pt-BR" sz="2800" dirty="0" smtClean="0"/>
              <a:t>x é um valor que pode ser assumido por X</a:t>
            </a:r>
          </a:p>
          <a:p>
            <a:r>
              <a:rPr lang="pt-BR" sz="2800" dirty="0" smtClean="0"/>
              <a:t>A função de massa de probabilidade (FMP) é dada por: f: X </a:t>
            </a:r>
            <a:r>
              <a:rPr lang="pt-BR" sz="2800" dirty="0" smtClean="0">
                <a:sym typeface="Wingdings" pitchFamily="2" charset="2"/>
              </a:rPr>
              <a:t></a:t>
            </a:r>
            <a:r>
              <a:rPr lang="pt-BR" sz="2800" dirty="0" smtClean="0"/>
              <a:t> [0,1]</a:t>
            </a:r>
          </a:p>
          <a:p>
            <a:r>
              <a:rPr lang="pt-BR" sz="2800" dirty="0" err="1" smtClean="0"/>
              <a:t>f</a:t>
            </a:r>
            <a:r>
              <a:rPr lang="pt-BR" sz="2800" baseline="-25000" dirty="0" err="1" smtClean="0"/>
              <a:t>X</a:t>
            </a:r>
            <a:r>
              <a:rPr lang="pt-BR" sz="2800" dirty="0" smtClean="0"/>
              <a:t>(x) = P(X=x)</a:t>
            </a:r>
          </a:p>
          <a:p>
            <a:pPr lvl="1"/>
            <a:r>
              <a:rPr lang="pt-BR" sz="2400" dirty="0" err="1" smtClean="0"/>
              <a:t>f</a:t>
            </a:r>
            <a:r>
              <a:rPr lang="pt-BR" sz="2400" baseline="-25000" dirty="0" err="1" smtClean="0"/>
              <a:t>X</a:t>
            </a:r>
            <a:r>
              <a:rPr lang="pt-BR" sz="2400" dirty="0" smtClean="0"/>
              <a:t>(x) ≥ 0     e </a:t>
            </a: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 - 2011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B84B-D3C9-4D8E-80D9-670E48CB1AC9}" type="slidenum">
              <a:rPr lang="pt-BR" smtClean="0"/>
              <a:pPr/>
              <a:t>24</a:t>
            </a:fld>
            <a:endParaRPr kumimoji="0" lang="pt-B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/>
        </p:nvGraphicFramePr>
        <p:xfrm>
          <a:off x="2968774" y="4302621"/>
          <a:ext cx="1725650" cy="750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ção" r:id="rId3" imgW="787320" imgH="342720" progId="Equation.3">
                  <p:embed/>
                </p:oleObj>
              </mc:Choice>
              <mc:Fallback>
                <p:oleObj name="Equação" r:id="rId3" imgW="787320" imgH="342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774" y="4302621"/>
                        <a:ext cx="1725650" cy="750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115616" y="5301208"/>
            <a:ext cx="6418360" cy="107721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 a probabilidade da VA assumir </a:t>
            </a:r>
          </a:p>
          <a:p>
            <a:pPr algn="ctr"/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valor x em um experimento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400" dirty="0" smtClean="0">
                <a:solidFill>
                  <a:schemeClr val="accent1"/>
                </a:solidFill>
              </a:rPr>
              <a:t>Função de distribuição acumulada (FDA)</a:t>
            </a:r>
            <a:endParaRPr lang="pt-BR" sz="4400" dirty="0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916832"/>
            <a:ext cx="8640960" cy="3400435"/>
          </a:xfrm>
        </p:spPr>
        <p:txBody>
          <a:bodyPr>
            <a:normAutofit/>
          </a:bodyPr>
          <a:lstStyle/>
          <a:p>
            <a:r>
              <a:rPr lang="pt-BR" sz="2800" dirty="0" smtClean="0"/>
              <a:t>A FDA de </a:t>
            </a:r>
            <a:r>
              <a:rPr lang="pt-BR" sz="2800" i="1" dirty="0" smtClean="0"/>
              <a:t>X</a:t>
            </a:r>
            <a:r>
              <a:rPr lang="pt-BR" sz="2800" dirty="0" smtClean="0"/>
              <a:t> mapeia um certo valor </a:t>
            </a:r>
            <a:r>
              <a:rPr lang="pt-BR" sz="2800" i="1" dirty="0"/>
              <a:t>x</a:t>
            </a:r>
            <a:r>
              <a:rPr lang="pt-BR" sz="2800" dirty="0" smtClean="0"/>
              <a:t> à probabilidade que X assuma um valor menor ou igual a </a:t>
            </a:r>
            <a:r>
              <a:rPr lang="pt-BR" sz="2800" i="1" dirty="0" err="1" smtClean="0"/>
              <a:t>x</a:t>
            </a:r>
            <a:endParaRPr lang="pt-BR" sz="2800" i="1" dirty="0" smtClean="0"/>
          </a:p>
          <a:p>
            <a:endParaRPr lang="pt-BR" sz="2800" dirty="0"/>
          </a:p>
          <a:p>
            <a:endParaRPr lang="pt-BR" sz="2800" dirty="0" smtClean="0"/>
          </a:p>
          <a:p>
            <a:endParaRPr lang="pt-BR" sz="2800" dirty="0"/>
          </a:p>
          <a:p>
            <a:r>
              <a:rPr lang="pt-BR" sz="2800" dirty="0"/>
              <a:t>Relação entre FDA e FMP:</a:t>
            </a:r>
          </a:p>
          <a:p>
            <a:endParaRPr lang="pt-BR" sz="2800" dirty="0" smtClean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 - 2011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B84B-D3C9-4D8E-80D9-670E48CB1AC9}" type="slidenum">
              <a:rPr lang="pt-BR" smtClean="0"/>
              <a:pPr/>
              <a:t>25</a:t>
            </a:fld>
            <a:endParaRPr kumimoji="0" lang="pt-B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15581"/>
              </p:ext>
            </p:extLst>
          </p:nvPr>
        </p:nvGraphicFramePr>
        <p:xfrm>
          <a:off x="2771800" y="3140968"/>
          <a:ext cx="3440410" cy="657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" name="Equation" r:id="rId3" imgW="1130040" imgH="215640" progId="Equation.3">
                  <p:embed/>
                </p:oleObj>
              </mc:Choice>
              <mc:Fallback>
                <p:oleObj name="Equation" r:id="rId3" imgW="113004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140968"/>
                        <a:ext cx="3440410" cy="657916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301764"/>
              </p:ext>
            </p:extLst>
          </p:nvPr>
        </p:nvGraphicFramePr>
        <p:xfrm>
          <a:off x="4716016" y="4149080"/>
          <a:ext cx="2793428" cy="1091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Equation" r:id="rId5" imgW="1104840" imgH="431640" progId="Equation.3">
                  <p:embed/>
                </p:oleObj>
              </mc:Choice>
              <mc:Fallback>
                <p:oleObj name="Equation" r:id="rId5" imgW="1104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4149080"/>
                        <a:ext cx="2793428" cy="1091548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pt-BR" sz="4400" dirty="0" smtClean="0">
                <a:solidFill>
                  <a:schemeClr val="tx2"/>
                </a:solidFill>
              </a:rPr>
              <a:t>FDA</a:t>
            </a:r>
            <a:r>
              <a:rPr lang="pt-BR" dirty="0" smtClean="0">
                <a:solidFill>
                  <a:schemeClr val="tx2"/>
                </a:solidFill>
              </a:rPr>
              <a:t> – Cont.</a:t>
            </a:r>
            <a:endParaRPr lang="pt-BR" sz="44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sz="2800" dirty="0" smtClean="0"/>
              <a:t>Função monotonicamente crescente</a:t>
            </a:r>
          </a:p>
          <a:p>
            <a:endParaRPr lang="pt-BR" sz="600" dirty="0" smtClean="0"/>
          </a:p>
          <a:p>
            <a:r>
              <a:rPr lang="pt-BR" sz="2800" dirty="0" smtClean="0"/>
              <a:t>                                 e</a:t>
            </a:r>
          </a:p>
          <a:p>
            <a:endParaRPr lang="pt-BR" sz="1800" dirty="0" smtClean="0"/>
          </a:p>
          <a:p>
            <a:r>
              <a:rPr lang="pt-BR" sz="2800" dirty="0" smtClean="0"/>
              <a:t>O gráfico dá pulos quando X é </a:t>
            </a:r>
            <a:r>
              <a:rPr lang="pt-BR" dirty="0" smtClean="0">
                <a:solidFill>
                  <a:srgbClr val="FF9933"/>
                </a:solidFill>
              </a:rPr>
              <a:t>discreta</a:t>
            </a:r>
            <a:endParaRPr lang="pt-BR" sz="2800" dirty="0">
              <a:solidFill>
                <a:srgbClr val="FF9933"/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 - 2011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B84B-D3C9-4D8E-80D9-670E48CB1AC9}" type="slidenum">
              <a:rPr lang="pt-BR" smtClean="0"/>
              <a:pPr/>
              <a:t>26</a:t>
            </a:fld>
            <a:endParaRPr kumimoji="0" lang="pt-B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644965"/>
              </p:ext>
            </p:extLst>
          </p:nvPr>
        </p:nvGraphicFramePr>
        <p:xfrm>
          <a:off x="899592" y="2255093"/>
          <a:ext cx="2304256" cy="703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" name="Equation" r:id="rId3" imgW="914400" imgH="279360" progId="Equation.3">
                  <p:embed/>
                </p:oleObj>
              </mc:Choice>
              <mc:Fallback>
                <p:oleObj name="Equation" r:id="rId3" imgW="914400" imgH="279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255093"/>
                        <a:ext cx="2304256" cy="7032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02213"/>
              </p:ext>
            </p:extLst>
          </p:nvPr>
        </p:nvGraphicFramePr>
        <p:xfrm>
          <a:off x="4139952" y="2204864"/>
          <a:ext cx="2091507" cy="69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" name="Equation" r:id="rId5" imgW="838080" imgH="279360" progId="Equation.3">
                  <p:embed/>
                </p:oleObj>
              </mc:Choice>
              <mc:Fallback>
                <p:oleObj name="Equation" r:id="rId5" imgW="838080" imgH="2793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2204864"/>
                        <a:ext cx="2091507" cy="69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m 5" descr="fda-discreta.bmp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1560" y="3750682"/>
            <a:ext cx="7344816" cy="2126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VAs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 contínuas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757758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000000"/>
                </a:solidFill>
              </a:rPr>
              <a:t>Uma VA contínua assume valores reais</a:t>
            </a:r>
          </a:p>
          <a:p>
            <a:endParaRPr lang="pt-BR" sz="2800" dirty="0" smtClean="0">
              <a:solidFill>
                <a:srgbClr val="000000"/>
              </a:solidFill>
            </a:endParaRPr>
          </a:p>
          <a:p>
            <a:r>
              <a:rPr lang="pt-BR" sz="2800" dirty="0" smtClean="0">
                <a:solidFill>
                  <a:srgbClr val="000000"/>
                </a:solidFill>
              </a:rPr>
              <a:t>Exemplos</a:t>
            </a:r>
          </a:p>
          <a:p>
            <a:pPr lvl="1"/>
            <a:r>
              <a:rPr lang="pt-BR" sz="2400" dirty="0" smtClean="0">
                <a:solidFill>
                  <a:srgbClr val="000000"/>
                </a:solidFill>
              </a:rPr>
              <a:t>Tempo... </a:t>
            </a:r>
            <a:endParaRPr lang="pt-BR" sz="2400" dirty="0">
              <a:solidFill>
                <a:srgbClr val="000000"/>
              </a:solidFill>
            </a:endParaRPr>
          </a:p>
          <a:p>
            <a:pPr lvl="1"/>
            <a:r>
              <a:rPr lang="pt-BR" sz="2400" dirty="0" smtClean="0">
                <a:solidFill>
                  <a:srgbClr val="000000"/>
                </a:solidFill>
              </a:rPr>
              <a:t>Custos...</a:t>
            </a:r>
          </a:p>
          <a:p>
            <a:pPr lvl="1"/>
            <a:r>
              <a:rPr lang="pt-BR" sz="2400" dirty="0" smtClean="0">
                <a:solidFill>
                  <a:srgbClr val="000000"/>
                </a:solidFill>
              </a:rPr>
              <a:t>Salários...</a:t>
            </a:r>
          </a:p>
          <a:p>
            <a:pPr lvl="1"/>
            <a:r>
              <a:rPr lang="pt-BR" sz="2400" dirty="0" smtClean="0">
                <a:solidFill>
                  <a:srgbClr val="000000"/>
                </a:solidFill>
              </a:rPr>
              <a:t>Rendimentos...</a:t>
            </a:r>
          </a:p>
          <a:p>
            <a:pPr lvl="1"/>
            <a:endParaRPr lang="pt-BR" sz="2400" dirty="0" smtClean="0">
              <a:solidFill>
                <a:srgbClr val="000000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27</a:t>
            </a:fld>
            <a:endParaRPr kumimoji="0" lang="en-US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Raquel Lopes - UFCG - 2011</a:t>
            </a:r>
            <a:endParaRPr kumimoji="0"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400" dirty="0" smtClean="0">
                <a:solidFill>
                  <a:schemeClr val="accent6"/>
                </a:solidFill>
              </a:rPr>
              <a:t>Função de densidade de probabilidade (FDP)</a:t>
            </a:r>
            <a:endParaRPr lang="pt-BR" sz="4400" dirty="0">
              <a:solidFill>
                <a:schemeClr val="accent6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57364"/>
            <a:ext cx="7848600" cy="42688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pt-BR" sz="2800" dirty="0" smtClean="0"/>
              <a:t>É o equivalente à FMP para </a:t>
            </a:r>
            <a:r>
              <a:rPr lang="pt-BR" sz="2800" dirty="0" err="1" smtClean="0"/>
              <a:t>VAs</a:t>
            </a:r>
            <a:r>
              <a:rPr lang="pt-BR" sz="2800" dirty="0" smtClean="0"/>
              <a:t> discretas</a:t>
            </a:r>
          </a:p>
          <a:p>
            <a:pPr>
              <a:spcBef>
                <a:spcPts val="1200"/>
              </a:spcBef>
            </a:pPr>
            <a:r>
              <a:rPr lang="pt-BR" sz="2800" dirty="0" smtClean="0"/>
              <a:t>VA X é </a:t>
            </a:r>
            <a:r>
              <a:rPr lang="pt-BR" dirty="0" smtClean="0">
                <a:solidFill>
                  <a:srgbClr val="99CC00"/>
                </a:solidFill>
              </a:rPr>
              <a:t>contínua</a:t>
            </a:r>
            <a:endParaRPr lang="pt-BR" sz="2800" dirty="0" smtClean="0">
              <a:solidFill>
                <a:srgbClr val="99CC00"/>
              </a:solidFill>
            </a:endParaRPr>
          </a:p>
          <a:p>
            <a:pPr>
              <a:spcBef>
                <a:spcPts val="1200"/>
              </a:spcBef>
            </a:pPr>
            <a:r>
              <a:rPr lang="pt-BR" sz="2800" dirty="0" smtClean="0"/>
              <a:t>P(X=x)=0!!</a:t>
            </a:r>
          </a:p>
          <a:p>
            <a:pPr>
              <a:spcBef>
                <a:spcPts val="1200"/>
              </a:spcBef>
            </a:pPr>
            <a:r>
              <a:rPr lang="pt-BR" sz="2800" dirty="0" smtClean="0"/>
              <a:t>A probabilidade de X estar entre x</a:t>
            </a:r>
            <a:r>
              <a:rPr lang="pt-BR" sz="2800" baseline="-25000" dirty="0" smtClean="0"/>
              <a:t>1</a:t>
            </a:r>
            <a:r>
              <a:rPr lang="pt-BR" sz="2800" dirty="0" smtClean="0"/>
              <a:t> e x</a:t>
            </a:r>
            <a:r>
              <a:rPr lang="pt-BR" sz="2800" baseline="-25000" dirty="0" smtClean="0"/>
              <a:t>2</a:t>
            </a:r>
            <a:r>
              <a:rPr lang="pt-BR" sz="2800" dirty="0" smtClean="0"/>
              <a:t> é: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 - 2011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B84B-D3C9-4D8E-80D9-670E48CB1AC9}" type="slidenum">
              <a:rPr lang="pt-BR" smtClean="0"/>
              <a:pPr/>
              <a:t>28</a:t>
            </a:fld>
            <a:endParaRPr kumimoji="0" lang="pt-BR" dirty="0"/>
          </a:p>
        </p:txBody>
      </p:sp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827584" y="4437112"/>
          <a:ext cx="7902972" cy="572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Equação" r:id="rId3" imgW="2984400" imgH="215640" progId="Equation.3">
                  <p:embed/>
                </p:oleObj>
              </mc:Choice>
              <mc:Fallback>
                <p:oleObj name="Equação" r:id="rId3" imgW="298440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437112"/>
                        <a:ext cx="7902972" cy="572179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>
                <a:solidFill>
                  <a:srgbClr val="35ACA2"/>
                </a:solidFill>
              </a:rPr>
              <a:t>Exemplos de FDPs</a:t>
            </a:r>
            <a:endParaRPr lang="pt-BR" sz="4400" dirty="0">
              <a:solidFill>
                <a:srgbClr val="35ACA2"/>
              </a:solidFill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1000132"/>
          </a:xfrm>
        </p:spPr>
        <p:txBody>
          <a:bodyPr>
            <a:noAutofit/>
          </a:bodyPr>
          <a:lstStyle/>
          <a:p>
            <a:r>
              <a:rPr lang="pt-BR" sz="2800" dirty="0" smtClean="0"/>
              <a:t>Eixo x: valores, y: densidade da probabilidade</a:t>
            </a:r>
          </a:p>
          <a:p>
            <a:r>
              <a:rPr lang="pt-BR" sz="2800" dirty="0" smtClean="0"/>
              <a:t>A probabilidade é uma </a:t>
            </a:r>
            <a:r>
              <a:rPr lang="pt-BR" sz="2800" i="1" dirty="0" smtClean="0"/>
              <a:t>área</a:t>
            </a:r>
            <a:r>
              <a:rPr lang="pt-BR" sz="2800" dirty="0" smtClean="0"/>
              <a:t> sob a figura</a:t>
            </a:r>
            <a:endParaRPr lang="pt-BR" sz="28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 - 2011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29</a:t>
            </a:fld>
            <a:endParaRPr lang="pt-BR" dirty="0"/>
          </a:p>
        </p:txBody>
      </p:sp>
      <p:pic>
        <p:nvPicPr>
          <p:cNvPr id="10" name="Imagem 9" descr="800px-Loglogisticpdf_no-labels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5852" y="2232409"/>
            <a:ext cx="6167454" cy="4625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35ACA2"/>
                </a:solidFill>
              </a:rPr>
              <a:t>Estatística inferencial – Cont.</a:t>
            </a:r>
            <a:endParaRPr lang="pt-BR" dirty="0">
              <a:solidFill>
                <a:srgbClr val="35ACA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53136"/>
          </a:xfrm>
        </p:spPr>
        <p:txBody>
          <a:bodyPr>
            <a:normAutofit/>
          </a:bodyPr>
          <a:lstStyle/>
          <a:p>
            <a:r>
              <a:rPr lang="pt-BR" sz="2800" dirty="0" smtClean="0"/>
              <a:t>Parâmetros </a:t>
            </a:r>
            <a:r>
              <a:rPr lang="pt-BR" sz="2800" i="1" dirty="0" smtClean="0"/>
              <a:t>versus</a:t>
            </a:r>
            <a:r>
              <a:rPr lang="pt-BR" sz="2800" dirty="0" smtClean="0"/>
              <a:t> estatísticas</a:t>
            </a:r>
          </a:p>
          <a:p>
            <a:r>
              <a:rPr lang="pt-BR" sz="2800" dirty="0" smtClean="0"/>
              <a:t>Usar os dados que dispomos (</a:t>
            </a:r>
            <a:r>
              <a:rPr lang="pt-BR" dirty="0" smtClean="0">
                <a:solidFill>
                  <a:srgbClr val="00B050"/>
                </a:solidFill>
              </a:rPr>
              <a:t>dados observados</a:t>
            </a:r>
            <a:r>
              <a:rPr lang="pt-BR" sz="2800" dirty="0" smtClean="0"/>
              <a:t>) para fazer inferências sobre parâmetros populacionais</a:t>
            </a:r>
          </a:p>
          <a:p>
            <a:r>
              <a:rPr lang="pt-BR" sz="2800" dirty="0" smtClean="0"/>
              <a:t>A verdade sobre a população é também dependente de todos os dados que </a:t>
            </a:r>
            <a:r>
              <a:rPr lang="pt-BR" sz="2800" u="sng" dirty="0" smtClean="0"/>
              <a:t>não</a:t>
            </a:r>
            <a:r>
              <a:rPr lang="pt-BR" sz="2800" dirty="0" smtClean="0"/>
              <a:t> temos (</a:t>
            </a:r>
            <a:r>
              <a:rPr lang="pt-BR" dirty="0" smtClean="0">
                <a:solidFill>
                  <a:srgbClr val="FF0000"/>
                </a:solidFill>
              </a:rPr>
              <a:t>dados não observados</a:t>
            </a:r>
            <a:r>
              <a:rPr lang="pt-BR" sz="2800" dirty="0" smtClean="0"/>
              <a:t>)</a:t>
            </a:r>
          </a:p>
          <a:p>
            <a:r>
              <a:rPr lang="pt-BR" sz="2800" dirty="0" smtClean="0"/>
              <a:t>Amostra representativa da população </a:t>
            </a:r>
            <a:r>
              <a:rPr lang="pt-BR" sz="2800" dirty="0" smtClean="0">
                <a:sym typeface="Symbol"/>
              </a:rPr>
              <a:t> estimador perfeito, mas é o melhor que podemos ter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Raquel Lopes - UFCG - 2011</a:t>
            </a:r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 err="1" smtClean="0">
                <a:solidFill>
                  <a:schemeClr val="accent2"/>
                </a:solidFill>
              </a:rPr>
              <a:t>FDAs</a:t>
            </a:r>
            <a:r>
              <a:rPr lang="pt-BR" sz="4400" b="1" dirty="0" smtClean="0">
                <a:solidFill>
                  <a:schemeClr val="accent2"/>
                </a:solidFill>
              </a:rPr>
              <a:t> e </a:t>
            </a:r>
            <a:r>
              <a:rPr lang="pt-BR" sz="4400" b="1" dirty="0" err="1" smtClean="0">
                <a:solidFill>
                  <a:schemeClr val="accent2"/>
                </a:solidFill>
              </a:rPr>
              <a:t>FDPs</a:t>
            </a:r>
            <a:endParaRPr lang="pt-BR" sz="4400" b="1" dirty="0">
              <a:solidFill>
                <a:schemeClr val="accent2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 - 2011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30</a:t>
            </a:fld>
            <a:endParaRPr lang="pt-BR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412776"/>
            <a:ext cx="8413076" cy="459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23338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400" dirty="0" smtClean="0">
                <a:solidFill>
                  <a:schemeClr val="accent5"/>
                </a:solidFill>
              </a:rPr>
              <a:t>Função de distribuição acumulada (FDA)</a:t>
            </a:r>
            <a:endParaRPr lang="pt-BR" sz="4400" dirty="0">
              <a:solidFill>
                <a:schemeClr val="accent5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2132856"/>
            <a:ext cx="8248430" cy="40107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FDA de variáveis contínuas têm o mesmo significado</a:t>
            </a:r>
          </a:p>
          <a:p>
            <a:endParaRPr lang="pt-BR" sz="2800" i="1" dirty="0" smtClean="0"/>
          </a:p>
          <a:p>
            <a:endParaRPr lang="pt-BR" sz="2800" i="1" dirty="0" smtClean="0"/>
          </a:p>
          <a:p>
            <a:endParaRPr lang="pt-BR" sz="2800" i="1" dirty="0" smtClean="0"/>
          </a:p>
          <a:p>
            <a:r>
              <a:rPr lang="pt-BR" sz="2800" dirty="0" smtClean="0"/>
              <a:t>Relação entre FDA e FDP:</a:t>
            </a:r>
          </a:p>
          <a:p>
            <a:endParaRPr lang="pt-BR" sz="2800" i="1" dirty="0" smtClean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 - 2011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B84B-D3C9-4D8E-80D9-670E48CB1AC9}" type="slidenum">
              <a:rPr lang="pt-BR" smtClean="0"/>
              <a:pPr/>
              <a:t>31</a:t>
            </a:fld>
            <a:endParaRPr kumimoji="0" lang="pt-B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/>
        </p:nvGraphicFramePr>
        <p:xfrm>
          <a:off x="2987824" y="2852936"/>
          <a:ext cx="3170520" cy="60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7" name="Equation" r:id="rId3" imgW="1130040" imgH="215640" progId="Equation.3">
                  <p:embed/>
                </p:oleObj>
              </mc:Choice>
              <mc:Fallback>
                <p:oleObj name="Equation" r:id="rId3" imgW="113004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852936"/>
                        <a:ext cx="3170520" cy="60630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915816" y="4725144"/>
          <a:ext cx="3367276" cy="1390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8" name="Equation" r:id="rId5" imgW="1168200" imgH="482400" progId="Equation.3">
                  <p:embed/>
                </p:oleObj>
              </mc:Choice>
              <mc:Fallback>
                <p:oleObj name="Equation" r:id="rId5" imgW="116820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725144"/>
                        <a:ext cx="3367276" cy="1390831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400" dirty="0" smtClean="0">
                <a:solidFill>
                  <a:schemeClr val="accent3"/>
                </a:solidFill>
              </a:rPr>
              <a:t>Função de distribuição acumulada (FDA)</a:t>
            </a:r>
            <a:endParaRPr lang="pt-BR" sz="4400" dirty="0">
              <a:solidFill>
                <a:schemeClr val="accent3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sz="2800" dirty="0" smtClean="0"/>
              <a:t>Função monotonicamente crescente</a:t>
            </a:r>
          </a:p>
          <a:p>
            <a:pPr>
              <a:spcBef>
                <a:spcPts val="1200"/>
              </a:spcBef>
            </a:pPr>
            <a:endParaRPr lang="pt-BR" sz="600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2800" dirty="0" smtClean="0"/>
              <a:t>                              e</a:t>
            </a:r>
          </a:p>
          <a:p>
            <a:pPr>
              <a:spcBef>
                <a:spcPts val="1200"/>
              </a:spcBef>
            </a:pPr>
            <a:r>
              <a:rPr lang="pt-BR" sz="2800" dirty="0" smtClean="0"/>
              <a:t>O da FDA é contínuo</a:t>
            </a:r>
            <a:endParaRPr lang="pt-BR" sz="280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 - 2011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B84B-D3C9-4D8E-80D9-670E48CB1AC9}" type="slidenum">
              <a:rPr lang="pt-BR" smtClean="0"/>
              <a:pPr/>
              <a:t>32</a:t>
            </a:fld>
            <a:endParaRPr kumimoji="0" lang="pt-B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/>
        </p:nvGraphicFramePr>
        <p:xfrm>
          <a:off x="864134" y="2492896"/>
          <a:ext cx="2195697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3" name="Equação" r:id="rId3" imgW="850680" imgH="279360" progId="Equation.3">
                  <p:embed/>
                </p:oleObj>
              </mc:Choice>
              <mc:Fallback>
                <p:oleObj name="Equação" r:id="rId3" imgW="850680" imgH="279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134" y="2492896"/>
                        <a:ext cx="2195697" cy="72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3779912" y="2484819"/>
          <a:ext cx="2016224" cy="728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4" name="Equação" r:id="rId5" imgW="774360" imgH="279360" progId="Equation.3">
                  <p:embed/>
                </p:oleObj>
              </mc:Choice>
              <mc:Fallback>
                <p:oleObj name="Equação" r:id="rId5" imgW="774360" imgH="2793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2484819"/>
                        <a:ext cx="2016224" cy="7281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fda-continua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0100" y="3978322"/>
            <a:ext cx="7286644" cy="225899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1"/>
                </a:solidFill>
              </a:rPr>
              <a:t>Distribuições teóricas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200"/>
              </a:spcBef>
            </a:pPr>
            <a:r>
              <a:rPr lang="pt-BR" dirty="0" smtClean="0"/>
              <a:t>Para modelar comportamento de algum fenômeno</a:t>
            </a:r>
          </a:p>
          <a:p>
            <a:pPr lvl="1">
              <a:spcBef>
                <a:spcPts val="1200"/>
              </a:spcBef>
            </a:pPr>
            <a:r>
              <a:rPr lang="pt-BR" dirty="0" smtClean="0"/>
              <a:t>Para gerar números randômicos em simuladores</a:t>
            </a:r>
          </a:p>
          <a:p>
            <a:pPr lvl="1">
              <a:spcBef>
                <a:spcPts val="1200"/>
              </a:spcBef>
            </a:pPr>
            <a:r>
              <a:rPr lang="pt-BR" dirty="0" smtClean="0"/>
              <a:t>Para representar a variação dos valores de atributos</a:t>
            </a:r>
          </a:p>
          <a:p>
            <a:pPr lvl="1">
              <a:spcBef>
                <a:spcPts val="1200"/>
              </a:spcBef>
            </a:pPr>
            <a:r>
              <a:rPr lang="pt-BR" dirty="0" smtClean="0"/>
              <a:t>Para gerar </a:t>
            </a:r>
            <a:r>
              <a:rPr lang="pt-BR" dirty="0" err="1" smtClean="0"/>
              <a:t>workloads</a:t>
            </a:r>
            <a:r>
              <a:rPr lang="pt-BR" dirty="0" smtClean="0"/>
              <a:t> sintéticas</a:t>
            </a:r>
          </a:p>
          <a:p>
            <a:pPr lvl="1">
              <a:spcBef>
                <a:spcPts val="1200"/>
              </a:spcBef>
            </a:pPr>
            <a:r>
              <a:rPr lang="pt-BR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Pelo simples fato de conhecer melhor o fenômeno e analisar</a:t>
            </a:r>
          </a:p>
          <a:p>
            <a:pPr lvl="1">
              <a:spcBef>
                <a:spcPts val="1200"/>
              </a:spcBef>
            </a:pPr>
            <a:r>
              <a:rPr lang="pt-BR" dirty="0" smtClean="0"/>
              <a:t>Para entender melhor um monte de artigos que mencionam  distribuições </a:t>
            </a:r>
          </a:p>
          <a:p>
            <a:pPr>
              <a:spcBef>
                <a:spcPts val="1200"/>
              </a:spcBef>
            </a:pPr>
            <a:r>
              <a:rPr lang="pt-BR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Para tomar decisões a partir da probabilidade de eventos ocorrerem</a:t>
            </a:r>
          </a:p>
          <a:p>
            <a:pPr>
              <a:spcBef>
                <a:spcPts val="1200"/>
              </a:spcBef>
            </a:pPr>
            <a:r>
              <a:rPr lang="pt-BR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Para verificar se os dados seguem determinadas características antes de usar algumas técnicas estatísticas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33</a:t>
            </a:fld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Raquel Lopes - UFCG - 2011</a:t>
            </a:r>
            <a:endParaRPr kumimoji="0"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Distribuições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comuns</a:t>
            </a:r>
            <a:r>
              <a:rPr lang="en-US" dirty="0" smtClean="0">
                <a:solidFill>
                  <a:schemeClr val="tx2"/>
                </a:solidFill>
              </a:rPr>
              <a:t> de VAs </a:t>
            </a:r>
            <a:r>
              <a:rPr lang="en-US" dirty="0" err="1" smtClean="0">
                <a:solidFill>
                  <a:schemeClr val="tx2"/>
                </a:solidFill>
              </a:rPr>
              <a:t>discretas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3547-62CB-4D9C-A7FD-DFC78F4EF626}" type="slidenum">
              <a:rPr lang="en-US" smtClean="0"/>
              <a:pPr/>
              <a:t>34</a:t>
            </a:fld>
            <a:fld id="{C6736CE5-BE83-47B1-A640-C4E4FD90596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9592" y="1988840"/>
            <a:ext cx="7787208" cy="4137323"/>
          </a:xfrm>
        </p:spPr>
        <p:txBody>
          <a:bodyPr>
            <a:normAutofit/>
          </a:bodyPr>
          <a:lstStyle/>
          <a:p>
            <a:pPr marL="388620" indent="-514350"/>
            <a:r>
              <a:rPr lang="pt-BR" sz="2800" dirty="0" smtClean="0"/>
              <a:t>Constante</a:t>
            </a:r>
          </a:p>
          <a:p>
            <a:pPr marL="388620" indent="-514350"/>
            <a:r>
              <a:rPr lang="pt-BR" sz="2800" dirty="0" smtClean="0"/>
              <a:t>Uniforme</a:t>
            </a:r>
          </a:p>
          <a:p>
            <a:pPr marL="388620" indent="-514350"/>
            <a:r>
              <a:rPr lang="pt-BR" sz="2800" dirty="0" smtClean="0"/>
              <a:t>Bernoulli</a:t>
            </a:r>
          </a:p>
          <a:p>
            <a:pPr marL="388620" indent="-514350"/>
            <a:r>
              <a:rPr lang="pt-BR" sz="2800" dirty="0" smtClean="0"/>
              <a:t>Binomial</a:t>
            </a:r>
          </a:p>
          <a:p>
            <a:pPr marL="388620" indent="-514350"/>
            <a:r>
              <a:rPr lang="pt-BR" sz="2800" dirty="0" smtClean="0"/>
              <a:t>Geométrica</a:t>
            </a:r>
          </a:p>
          <a:p>
            <a:pPr marL="388620" indent="-514350"/>
            <a:r>
              <a:rPr lang="pt-BR" sz="2800" dirty="0" smtClean="0"/>
              <a:t>Poisson</a:t>
            </a:r>
          </a:p>
          <a:p>
            <a:pPr marL="388620" indent="-514350"/>
            <a:r>
              <a:rPr lang="en-US" sz="2800" dirty="0" err="1" smtClean="0"/>
              <a:t>Zipf</a:t>
            </a:r>
            <a:endParaRPr lang="pt-BR" sz="2800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accent6"/>
                </a:solidFill>
              </a:rPr>
              <a:t>Distribuições comuns de </a:t>
            </a:r>
            <a:r>
              <a:rPr lang="pt-BR" dirty="0" err="1" smtClean="0">
                <a:solidFill>
                  <a:schemeClr val="accent6"/>
                </a:solidFill>
              </a:rPr>
              <a:t>VAs</a:t>
            </a:r>
            <a:r>
              <a:rPr lang="pt-BR" dirty="0" smtClean="0">
                <a:solidFill>
                  <a:schemeClr val="accent6"/>
                </a:solidFill>
              </a:rPr>
              <a:t> contínuas</a:t>
            </a:r>
            <a:endParaRPr lang="pt-BR" dirty="0">
              <a:solidFill>
                <a:schemeClr val="accent6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600200"/>
            <a:ext cx="7931224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Normal</a:t>
            </a:r>
          </a:p>
          <a:p>
            <a:r>
              <a:rPr lang="en-US" sz="2800" dirty="0" smtClean="0"/>
              <a:t>Lognormal</a:t>
            </a:r>
          </a:p>
          <a:p>
            <a:r>
              <a:rPr lang="en-US" sz="2800" dirty="0" err="1" smtClean="0"/>
              <a:t>Exponencial</a:t>
            </a:r>
            <a:endParaRPr lang="en-US" sz="2800" dirty="0" smtClean="0"/>
          </a:p>
          <a:p>
            <a:r>
              <a:rPr lang="en-US" sz="2800" dirty="0" err="1" smtClean="0"/>
              <a:t>Hiperexponencial</a:t>
            </a:r>
            <a:endParaRPr lang="en-US" sz="2800" dirty="0" smtClean="0"/>
          </a:p>
          <a:p>
            <a:r>
              <a:rPr lang="en-US" sz="2800" dirty="0" err="1" smtClean="0"/>
              <a:t>Weilbull</a:t>
            </a:r>
            <a:endParaRPr lang="en-US" sz="2800" dirty="0" smtClean="0"/>
          </a:p>
          <a:p>
            <a:r>
              <a:rPr lang="en-US" sz="2800" dirty="0" smtClean="0"/>
              <a:t>Pareto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Raquel Lopes - UFCG - 2011</a:t>
            </a:r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35</a:t>
            </a:fld>
            <a:endParaRPr kumimoji="0"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5"/>
                </a:solidFill>
              </a:rPr>
              <a:t>A distribuição normal</a:t>
            </a:r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451917"/>
            <a:ext cx="8229600" cy="4857403"/>
          </a:xfrm>
        </p:spPr>
        <p:txBody>
          <a:bodyPr>
            <a:normAutofit/>
          </a:bodyPr>
          <a:lstStyle/>
          <a:p>
            <a:r>
              <a:rPr lang="pt-BR" sz="2400" dirty="0" smtClean="0"/>
              <a:t>Distribuição mais comum na análise de dados</a:t>
            </a:r>
          </a:p>
          <a:p>
            <a:r>
              <a:rPr lang="pt-BR" sz="2400" dirty="0" smtClean="0"/>
              <a:t>Caracterizada por média </a:t>
            </a:r>
            <a:r>
              <a:rPr lang="el-GR" sz="2400" dirty="0" smtClean="0"/>
              <a:t>μ</a:t>
            </a:r>
            <a:r>
              <a:rPr lang="en-US" sz="2400" dirty="0" smtClean="0"/>
              <a:t> e</a:t>
            </a:r>
            <a:r>
              <a:rPr lang="pt-BR" sz="2400" dirty="0" smtClean="0"/>
              <a:t> desvio padrão </a:t>
            </a:r>
            <a:r>
              <a:rPr lang="el-GR" sz="2400" dirty="0" smtClean="0"/>
              <a:t>σ</a:t>
            </a:r>
            <a:endParaRPr lang="pt-BR" sz="2400" dirty="0" smtClean="0"/>
          </a:p>
          <a:p>
            <a:r>
              <a:rPr lang="pt-BR" sz="2400" dirty="0" smtClean="0"/>
              <a:t>FDA:</a:t>
            </a:r>
          </a:p>
          <a:p>
            <a:endParaRPr lang="pt-BR" sz="4000" dirty="0" smtClean="0"/>
          </a:p>
          <a:p>
            <a:endParaRPr lang="pt-BR" sz="2400" dirty="0" smtClean="0"/>
          </a:p>
          <a:p>
            <a:r>
              <a:rPr lang="pt-BR" sz="2400" dirty="0" smtClean="0"/>
              <a:t>Geralmente denotada N(</a:t>
            </a:r>
            <a:r>
              <a:rPr lang="el-GR" sz="2400" dirty="0" smtClean="0"/>
              <a:t>μ</a:t>
            </a:r>
            <a:r>
              <a:rPr lang="pt-BR" sz="2400" dirty="0" smtClean="0"/>
              <a:t>,</a:t>
            </a:r>
            <a:r>
              <a:rPr lang="el-GR" sz="2400" dirty="0" smtClean="0"/>
              <a:t>σ</a:t>
            </a:r>
            <a:r>
              <a:rPr lang="pt-BR" sz="2400" dirty="0" smtClean="0"/>
              <a:t>)</a:t>
            </a:r>
          </a:p>
          <a:p>
            <a:r>
              <a:rPr lang="pt-BR" sz="2400" dirty="0" smtClean="0"/>
              <a:t>Normal unitária é N(0,1)</a:t>
            </a:r>
          </a:p>
          <a:p>
            <a:r>
              <a:rPr lang="pt-BR" sz="2400" dirty="0" smtClean="0"/>
              <a:t>Se X tem distribuição N(</a:t>
            </a:r>
            <a:r>
              <a:rPr lang="el-GR" sz="2400" dirty="0" smtClean="0"/>
              <a:t>μ</a:t>
            </a:r>
            <a:r>
              <a:rPr lang="pt-BR" sz="2400" dirty="0" smtClean="0"/>
              <a:t>,</a:t>
            </a:r>
            <a:r>
              <a:rPr lang="el-GR" sz="2400" dirty="0" smtClean="0"/>
              <a:t>σ</a:t>
            </a:r>
            <a:r>
              <a:rPr lang="pt-BR" sz="2400" dirty="0" smtClean="0"/>
              <a:t>), então Z = (X-</a:t>
            </a:r>
            <a:r>
              <a:rPr lang="el-GR" sz="2400" dirty="0" smtClean="0"/>
              <a:t>μ</a:t>
            </a:r>
            <a:r>
              <a:rPr lang="pt-BR" sz="2400" dirty="0" smtClean="0"/>
              <a:t>)/</a:t>
            </a:r>
            <a:r>
              <a:rPr lang="el-GR" sz="2400" dirty="0" smtClean="0"/>
              <a:t>σ</a:t>
            </a:r>
            <a:r>
              <a:rPr lang="pt-BR" sz="2400" dirty="0" smtClean="0"/>
              <a:t> tem distribuição N(0,1)</a:t>
            </a:r>
          </a:p>
          <a:p>
            <a:pPr lvl="1"/>
            <a:r>
              <a:rPr lang="pt-BR" sz="2100" dirty="0" err="1" smtClean="0"/>
              <a:t>z-score</a:t>
            </a:r>
            <a:r>
              <a:rPr lang="pt-BR" sz="2100" dirty="0" smtClean="0"/>
              <a:t>, transformação linear =&gt; Z é normal</a:t>
            </a:r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1500166" y="2571744"/>
          <a:ext cx="6027738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4" name="Equação" r:id="rId3" imgW="2412720" imgH="495000" progId="Equation.3">
                  <p:embed/>
                </p:oleObj>
              </mc:Choice>
              <mc:Fallback>
                <p:oleObj name="Equação" r:id="rId3" imgW="2412720" imgH="495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2571744"/>
                        <a:ext cx="6027738" cy="1236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2F8AE3FB-5B5B-4D41-9105-DB1F22A096D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294967295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Raquel Lopes - UFCG - 2011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FDP </a:t>
            </a:r>
            <a:r>
              <a:rPr lang="en-US" dirty="0" err="1" smtClean="0"/>
              <a:t>da</a:t>
            </a:r>
            <a:r>
              <a:rPr lang="en-US" dirty="0" smtClean="0"/>
              <a:t> normal</a:t>
            </a:r>
            <a:endParaRPr lang="en-US" dirty="0"/>
          </a:p>
        </p:txBody>
      </p:sp>
      <p:pic>
        <p:nvPicPr>
          <p:cNvPr id="6" name="Espaço Reservado para Conteúdo 5" descr="1000px-Normal_Distribution_PDF.svg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51114"/>
            <a:ext cx="7467600" cy="4771796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2F8AE3FB-5B5B-4D41-9105-DB1F22A096D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294967295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Raquel Lopes - UFCG - 2011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FDA </a:t>
            </a:r>
            <a:r>
              <a:rPr lang="en-US" dirty="0" err="1" smtClean="0"/>
              <a:t>da</a:t>
            </a:r>
            <a:r>
              <a:rPr lang="en-US" dirty="0" smtClean="0"/>
              <a:t> normal</a:t>
            </a:r>
            <a:endParaRPr lang="en-US" dirty="0"/>
          </a:p>
        </p:txBody>
      </p:sp>
      <p:pic>
        <p:nvPicPr>
          <p:cNvPr id="6" name="Espaço Reservado para Conteúdo 5" descr="1000px-Normal_Distribution_CDF.svg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51114"/>
            <a:ext cx="7467600" cy="4771796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2F8AE3FB-5B5B-4D41-9105-DB1F22A096D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294967295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Raquel Lopes - UFCG - 2011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Propriedade</a:t>
            </a:r>
            <a:r>
              <a:rPr lang="en-US" dirty="0" smtClean="0"/>
              <a:t> das </a:t>
            </a:r>
            <a:r>
              <a:rPr lang="en-US" dirty="0" err="1" smtClean="0"/>
              <a:t>distribuições</a:t>
            </a:r>
            <a:r>
              <a:rPr lang="en-US" dirty="0" smtClean="0"/>
              <a:t> </a:t>
            </a:r>
            <a:r>
              <a:rPr lang="en-US" dirty="0" err="1" smtClean="0"/>
              <a:t>normais</a:t>
            </a:r>
            <a:endParaRPr lang="pt-BR" dirty="0"/>
          </a:p>
        </p:txBody>
      </p:sp>
      <p:pic>
        <p:nvPicPr>
          <p:cNvPr id="6" name="Espaço Reservado para Conteúdo 5" descr="1000px-Standard_deviation_diagram.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05781"/>
            <a:ext cx="8229600" cy="4114800"/>
          </a:xfr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Raquel Lopes - UFCG - 2011</a:t>
            </a:r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39</a:t>
            </a:fld>
            <a:endParaRPr kumimoji="0"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4139952" y="5733256"/>
            <a:ext cx="4831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http://en.wikipedia.org/wiki/Normal_distribution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3"/>
                </a:solidFill>
              </a:rPr>
              <a:t>Estatística inferencial – Cont.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39752" y="2564904"/>
            <a:ext cx="6563072" cy="3761259"/>
          </a:xfrm>
        </p:spPr>
        <p:txBody>
          <a:bodyPr>
            <a:normAutofit/>
          </a:bodyPr>
          <a:lstStyle/>
          <a:p>
            <a:r>
              <a:rPr lang="pt-BR" sz="2800" dirty="0" smtClean="0"/>
              <a:t>Os parâmetros de uma população (ex. média e desvio padrão) são baseados em cada elemento da população</a:t>
            </a:r>
          </a:p>
          <a:p>
            <a:r>
              <a:rPr lang="pt-BR" sz="2800" dirty="0" smtClean="0"/>
              <a:t>Seria útil ter alguma medida de quão confiável (ou </a:t>
            </a:r>
            <a:r>
              <a:rPr lang="pt-BR" sz="2800" dirty="0" err="1" smtClean="0"/>
              <a:t>representantiva</a:t>
            </a:r>
            <a:r>
              <a:rPr lang="pt-BR" sz="2800" dirty="0" smtClean="0"/>
              <a:t>) nossa amostra é realmente</a:t>
            </a:r>
          </a:p>
          <a:p>
            <a:r>
              <a:rPr lang="pt-BR" sz="2800" dirty="0" smtClean="0"/>
              <a:t>O </a:t>
            </a:r>
            <a:r>
              <a:rPr lang="pt-BR" sz="2800" dirty="0" smtClean="0">
                <a:solidFill>
                  <a:srgbClr val="FF6699"/>
                </a:solidFill>
              </a:rPr>
              <a:t>processo de amostragem </a:t>
            </a:r>
            <a:r>
              <a:rPr lang="pt-BR" sz="2800" dirty="0" smtClean="0"/>
              <a:t>adequado</a:t>
            </a:r>
            <a:endParaRPr lang="pt-BR" sz="2800" dirty="0"/>
          </a:p>
        </p:txBody>
      </p:sp>
      <p:pic>
        <p:nvPicPr>
          <p:cNvPr id="59394" name="Picture 2" descr="C:\Documents and Settings\raquel\Configurações locais\Temporary Internet Files\Content.IE5\U2C8KB0X\MC90035398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052736"/>
            <a:ext cx="3758697" cy="3043473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Raquel Lopes - UFCG - 2011</a:t>
            </a:r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7467600" cy="72547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Distribuição normal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912702"/>
            <a:ext cx="7467600" cy="1301852"/>
          </a:xfrm>
        </p:spPr>
        <p:txBody>
          <a:bodyPr/>
          <a:lstStyle/>
          <a:p>
            <a:r>
              <a:rPr lang="pt-BR" sz="2400" dirty="0" smtClean="0"/>
              <a:t>O </a:t>
            </a:r>
            <a:r>
              <a:rPr lang="el-GR" sz="2400" dirty="0" smtClean="0"/>
              <a:t>α</a:t>
            </a:r>
            <a:r>
              <a:rPr lang="pt-BR" sz="2400" dirty="0" smtClean="0"/>
              <a:t>-</a:t>
            </a:r>
            <a:r>
              <a:rPr lang="pt-BR" sz="2400" dirty="0" err="1" smtClean="0"/>
              <a:t>quantil</a:t>
            </a:r>
            <a:r>
              <a:rPr lang="pt-BR" sz="2400" dirty="0" smtClean="0"/>
              <a:t> de uma normal unitária é denotado por z</a:t>
            </a:r>
            <a:r>
              <a:rPr lang="el-GR" sz="2400" baseline="-25000" dirty="0" smtClean="0"/>
              <a:t>α</a:t>
            </a:r>
            <a:r>
              <a:rPr lang="pt-BR" sz="2400" dirty="0" smtClean="0"/>
              <a:t> tal que:</a:t>
            </a:r>
            <a:endParaRPr lang="pt-BR" sz="2400" baseline="-250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/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2123728" y="1484784"/>
          <a:ext cx="4603671" cy="87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6" name="Equação" r:id="rId4" imgW="2260440" imgH="431640" progId="Equation.3">
                  <p:embed/>
                </p:oleObj>
              </mc:Choice>
              <mc:Fallback>
                <p:oleObj name="Equação" r:id="rId4" imgW="226044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484784"/>
                        <a:ext cx="4603671" cy="8791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m 9" descr="zscor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31640" y="2780928"/>
            <a:ext cx="5351579" cy="3567719"/>
          </a:xfrm>
          <a:prstGeom prst="rect">
            <a:avLst/>
          </a:prstGeom>
        </p:spPr>
      </p:pic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40</a:t>
            </a:fld>
            <a:endParaRPr kumimoji="0" lang="en-US" dirty="0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Raquel Lopes - UFCG - 2011</a:t>
            </a:r>
            <a:endParaRPr kumimoji="0" lang="en-US"/>
          </a:p>
        </p:txBody>
      </p:sp>
      <p:sp>
        <p:nvSpPr>
          <p:cNvPr id="8" name="TextBox 7"/>
          <p:cNvSpPr txBox="1"/>
          <p:nvPr/>
        </p:nvSpPr>
        <p:spPr>
          <a:xfrm>
            <a:off x="5220072" y="2924944"/>
            <a:ext cx="3387813" cy="156966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Qualquer</a:t>
            </a:r>
            <a:r>
              <a:rPr lang="en-US" sz="2400" dirty="0" smtClean="0"/>
              <a:t> </a:t>
            </a:r>
            <a:r>
              <a:rPr lang="en-US" sz="2400" dirty="0" err="1" smtClean="0"/>
              <a:t>área</a:t>
            </a:r>
            <a:r>
              <a:rPr lang="en-US" sz="2400" dirty="0" smtClean="0"/>
              <a:t> sob </a:t>
            </a:r>
          </a:p>
          <a:p>
            <a:pPr algn="ctr"/>
            <a:r>
              <a:rPr lang="en-US" sz="2400" dirty="0" smtClean="0"/>
              <a:t>a </a:t>
            </a:r>
            <a:r>
              <a:rPr lang="en-US" sz="2400" dirty="0" err="1" smtClean="0"/>
              <a:t>densidade</a:t>
            </a:r>
            <a:r>
              <a:rPr lang="en-US" sz="2400" dirty="0" smtClean="0"/>
              <a:t> de X </a:t>
            </a:r>
            <a:r>
              <a:rPr lang="en-US" sz="2400" dirty="0" err="1" smtClean="0"/>
              <a:t>pode</a:t>
            </a:r>
            <a:endParaRPr lang="en-US" sz="2400" dirty="0" smtClean="0"/>
          </a:p>
          <a:p>
            <a:pPr algn="ctr"/>
            <a:r>
              <a:rPr lang="en-US" sz="2400" dirty="0" err="1"/>
              <a:t>s</a:t>
            </a:r>
            <a:r>
              <a:rPr lang="en-US" sz="2400" dirty="0" err="1" smtClean="0"/>
              <a:t>er</a:t>
            </a:r>
            <a:r>
              <a:rPr lang="en-US" sz="2400" dirty="0" smtClean="0"/>
              <a:t> </a:t>
            </a:r>
            <a:r>
              <a:rPr lang="en-US" sz="2400" dirty="0" err="1" smtClean="0"/>
              <a:t>avaliada</a:t>
            </a:r>
            <a:r>
              <a:rPr lang="en-US" sz="2400" dirty="0" smtClean="0"/>
              <a:t> sob a</a:t>
            </a:r>
          </a:p>
          <a:p>
            <a:pPr algn="ctr"/>
            <a:r>
              <a:rPr lang="en-US" sz="2400" dirty="0" err="1"/>
              <a:t>d</a:t>
            </a:r>
            <a:r>
              <a:rPr lang="en-US" sz="2400" dirty="0" err="1" smtClean="0"/>
              <a:t>ensidade</a:t>
            </a:r>
            <a:r>
              <a:rPr lang="en-US" sz="2400" dirty="0" smtClean="0"/>
              <a:t> de Z</a:t>
            </a:r>
            <a:endParaRPr lang="en-US" sz="2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/>
                </a:solidFill>
              </a:rPr>
              <a:t>Tabela</a:t>
            </a:r>
            <a:r>
              <a:rPr lang="en-US" dirty="0" smtClean="0">
                <a:solidFill>
                  <a:schemeClr val="accent3"/>
                </a:solidFill>
              </a:rPr>
              <a:t> Z </a:t>
            </a:r>
            <a:r>
              <a:rPr lang="en-US" dirty="0" err="1" smtClean="0">
                <a:solidFill>
                  <a:schemeClr val="accent3"/>
                </a:solidFill>
              </a:rPr>
              <a:t>ou</a:t>
            </a:r>
            <a:r>
              <a:rPr lang="en-US" dirty="0" smtClean="0">
                <a:solidFill>
                  <a:schemeClr val="accent3"/>
                </a:solidFill>
              </a:rPr>
              <a:t> normal </a:t>
            </a:r>
            <a:r>
              <a:rPr lang="en-US" dirty="0" err="1" smtClean="0">
                <a:solidFill>
                  <a:schemeClr val="accent3"/>
                </a:solidFill>
              </a:rPr>
              <a:t>padrão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Cumulativa</a:t>
            </a:r>
            <a:endParaRPr lang="en-US" dirty="0"/>
          </a:p>
          <a:p>
            <a:pPr lvl="1"/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comum</a:t>
            </a:r>
            <a:endParaRPr lang="en-US" dirty="0" smtClean="0"/>
          </a:p>
          <a:p>
            <a:pPr lvl="1"/>
            <a:r>
              <a:rPr lang="en-US" dirty="0" err="1" smtClean="0"/>
              <a:t>I</a:t>
            </a:r>
            <a:r>
              <a:rPr lang="en-US" dirty="0" err="1" smtClean="0">
                <a:sym typeface="Wingdings"/>
              </a:rPr>
              <a:t>ndica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P(</a:t>
            </a:r>
            <a:r>
              <a:rPr lang="en-US" dirty="0"/>
              <a:t>Z ≤ z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α</a:t>
            </a:r>
            <a:r>
              <a:rPr lang="en-US" baseline="-25000" dirty="0" smtClean="0"/>
              <a:t>z</a:t>
            </a:r>
            <a:endParaRPr lang="en-US" baseline="-25000" dirty="0"/>
          </a:p>
          <a:p>
            <a:r>
              <a:rPr lang="en-US" dirty="0" err="1" smtClean="0"/>
              <a:t>Cumulativa</a:t>
            </a:r>
            <a:r>
              <a:rPr lang="en-US" dirty="0" smtClean="0"/>
              <a:t> </a:t>
            </a:r>
            <a:r>
              <a:rPr lang="en-US" dirty="0" err="1" smtClean="0"/>
              <a:t>complementar</a:t>
            </a:r>
            <a:endParaRPr lang="en-US" dirty="0"/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complemento</a:t>
            </a:r>
            <a:r>
              <a:rPr lang="en-US" dirty="0" smtClean="0"/>
              <a:t> da tab. </a:t>
            </a:r>
            <a:r>
              <a:rPr lang="en-US" dirty="0" err="1"/>
              <a:t>c</a:t>
            </a:r>
            <a:r>
              <a:rPr lang="en-US" dirty="0" err="1" smtClean="0"/>
              <a:t>umulativa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 (</a:t>
            </a:r>
            <a:r>
              <a:rPr lang="en-US" dirty="0"/>
              <a:t>Z ≥ z</a:t>
            </a:r>
            <a:r>
              <a:rPr lang="en-US" dirty="0" smtClean="0"/>
              <a:t>) = 1 - α</a:t>
            </a:r>
            <a:r>
              <a:rPr lang="en-US" baseline="-25000" dirty="0" smtClean="0"/>
              <a:t>z</a:t>
            </a:r>
            <a:endParaRPr lang="en-US" baseline="-25000" dirty="0"/>
          </a:p>
          <a:p>
            <a:r>
              <a:rPr lang="en-US" dirty="0" err="1" smtClean="0"/>
              <a:t>Cumulativo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do </a:t>
            </a:r>
            <a:r>
              <a:rPr lang="en-US" dirty="0"/>
              <a:t>zero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probabilidade</a:t>
            </a:r>
            <a:r>
              <a:rPr lang="en-US" dirty="0" smtClean="0"/>
              <a:t> </a:t>
            </a:r>
            <a:r>
              <a:rPr lang="en-US" dirty="0" err="1" smtClean="0"/>
              <a:t>acumulada</a:t>
            </a:r>
            <a:r>
              <a:rPr lang="en-US" dirty="0" smtClean="0"/>
              <a:t> </a:t>
            </a:r>
            <a:r>
              <a:rPr lang="en-US" dirty="0" err="1" smtClean="0"/>
              <a:t>começando</a:t>
            </a:r>
            <a:r>
              <a:rPr lang="en-US" dirty="0" smtClean="0"/>
              <a:t> de z=0</a:t>
            </a:r>
          </a:p>
          <a:p>
            <a:pPr lvl="1"/>
            <a:r>
              <a:rPr lang="en-US" dirty="0" smtClean="0"/>
              <a:t>P(</a:t>
            </a:r>
            <a:r>
              <a:rPr lang="en-US" dirty="0"/>
              <a:t>0 ≤ Z ≤ </a:t>
            </a:r>
            <a:r>
              <a:rPr lang="en-US" dirty="0" smtClean="0"/>
              <a:t>z) = α</a:t>
            </a:r>
            <a:r>
              <a:rPr lang="en-US" baseline="-25000" dirty="0" smtClean="0"/>
              <a:t>z</a:t>
            </a:r>
            <a:r>
              <a:rPr lang="en-US" dirty="0" smtClean="0"/>
              <a:t> – 0,5</a:t>
            </a:r>
            <a:endParaRPr lang="en-US" dirty="0"/>
          </a:p>
          <a:p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Raquel Lopes - UFCG - 2011</a:t>
            </a:r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41</a:t>
            </a:fld>
            <a:endParaRPr kumimoji="0"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Por que a normal é tão importante?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800" dirty="0" smtClean="0"/>
              <a:t>Muitas variáveis que observamos (na natureza) são normalmente distribuídas</a:t>
            </a:r>
          </a:p>
          <a:p>
            <a:pPr marL="914400" lvl="1" indent="-514350"/>
            <a:r>
              <a:rPr lang="pt-BR" sz="2400" dirty="0" smtClean="0"/>
              <a:t>Características físicas de plantas e animais (ex. peso e altura)</a:t>
            </a:r>
          </a:p>
          <a:p>
            <a:pPr marL="914400" lvl="1" indent="-514350"/>
            <a:r>
              <a:rPr lang="pt-BR" sz="2400" dirty="0" smtClean="0"/>
              <a:t>Preços das ações </a:t>
            </a:r>
          </a:p>
          <a:p>
            <a:pPr marL="914400" lvl="1" indent="-514350"/>
            <a:r>
              <a:rPr lang="pt-BR" sz="2400" dirty="0" smtClean="0"/>
              <a:t>Erros de previsão e de medição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 smtClean="0"/>
              <a:t>Teorema do limite central</a:t>
            </a:r>
          </a:p>
          <a:p>
            <a:pPr marL="914400" lvl="1" indent="-514350"/>
            <a:r>
              <a:rPr lang="pt-BR" sz="2400" dirty="0" smtClean="0"/>
              <a:t>A soma de um número grande de observações  independentes de qualquer distribuição é uma distribuição normal</a:t>
            </a:r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Raquel Lopes - UFCG - 2011</a:t>
            </a:r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42</a:t>
            </a:fld>
            <a:endParaRPr kumimoji="0"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Por que a normal é tão importante?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pt-BR" dirty="0" smtClean="0"/>
              <a:t>3.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</a:rPr>
              <a:t>consequência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pt-BR" dirty="0" smtClean="0"/>
              <a:t> Existem muitos testes estatísticos que consideram dados distribuídos normalmente</a:t>
            </a:r>
          </a:p>
          <a:p>
            <a:pPr marL="914400" lvl="1" indent="-514350"/>
            <a:r>
              <a:rPr lang="pt-BR" dirty="0" smtClean="0"/>
              <a:t>“</a:t>
            </a:r>
            <a:r>
              <a:rPr lang="pt-BR" dirty="0" err="1" smtClean="0"/>
              <a:t>Normality</a:t>
            </a:r>
            <a:r>
              <a:rPr lang="pt-BR" dirty="0" smtClean="0"/>
              <a:t> </a:t>
            </a:r>
            <a:r>
              <a:rPr lang="pt-BR" dirty="0" err="1" smtClean="0"/>
              <a:t>assumption</a:t>
            </a:r>
            <a:r>
              <a:rPr lang="pt-BR" dirty="0" smtClean="0"/>
              <a:t>”</a:t>
            </a:r>
          </a:p>
          <a:p>
            <a:pPr marL="914400" lvl="1" indent="-514350"/>
            <a:r>
              <a:rPr lang="pt-BR" dirty="0" smtClean="0"/>
              <a:t>Problema: violar este requisito</a:t>
            </a:r>
          </a:p>
          <a:p>
            <a:pPr marL="914400" lvl="1" indent="-514350"/>
            <a:r>
              <a:rPr lang="en-US" dirty="0" err="1" smtClean="0"/>
              <a:t>Funcionam</a:t>
            </a:r>
            <a:r>
              <a:rPr lang="en-US" dirty="0" smtClean="0"/>
              <a:t> </a:t>
            </a:r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distribuições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simétricas</a:t>
            </a:r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Raquel Lopes - UFCG - 2011</a:t>
            </a:r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43</a:t>
            </a:fld>
            <a:endParaRPr kumimoji="0"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Teorema</a:t>
            </a:r>
            <a:r>
              <a:rPr lang="en-US" dirty="0" smtClean="0"/>
              <a:t> do </a:t>
            </a:r>
            <a:r>
              <a:rPr lang="en-US" dirty="0" err="1" smtClean="0"/>
              <a:t>limite</a:t>
            </a:r>
            <a:r>
              <a:rPr lang="en-US" dirty="0" smtClean="0"/>
              <a:t> central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63272" cy="4873752"/>
          </a:xfrm>
        </p:spPr>
        <p:txBody>
          <a:bodyPr>
            <a:noAutofit/>
          </a:bodyPr>
          <a:lstStyle/>
          <a:p>
            <a:r>
              <a:rPr lang="pt-BR" sz="2800" dirty="0" smtClean="0"/>
              <a:t>Olha para a distribuição amostral de estatísticas aditivas (média, variância, soma, etc.)</a:t>
            </a:r>
          </a:p>
          <a:p>
            <a:r>
              <a:rPr lang="pt-BR" sz="2800" dirty="0" smtClean="0"/>
              <a:t>Médias são muito populares</a:t>
            </a:r>
          </a:p>
          <a:p>
            <a:pPr lvl="1"/>
            <a:r>
              <a:rPr lang="pt-BR" sz="2400" dirty="0" smtClean="0"/>
              <a:t>Médias são menos variáveis que observações individuais</a:t>
            </a:r>
          </a:p>
          <a:p>
            <a:pPr lvl="1"/>
            <a:r>
              <a:rPr lang="pt-BR" sz="2400" dirty="0" smtClean="0"/>
              <a:t>Médias são mais “normais” que observações individuais</a:t>
            </a:r>
          </a:p>
          <a:p>
            <a:r>
              <a:rPr lang="pt-BR" sz="2800" dirty="0" smtClean="0"/>
              <a:t>A distribuição amostral das médias amostrais de X depende de n (tamanho das amostras)</a:t>
            </a:r>
          </a:p>
          <a:p>
            <a:r>
              <a:rPr lang="pt-BR" sz="2800" dirty="0" smtClean="0"/>
              <a:t>A variabilidade da distribuição amostral da média decresce quando n aumenta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44</a:t>
            </a:fld>
            <a:endParaRPr kumimoji="0" lang="en-US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Raquel Lopes - UFCG - 2011</a:t>
            </a:r>
            <a:endParaRPr kumimoji="0"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Teorema</a:t>
            </a:r>
            <a:r>
              <a:rPr lang="en-US" dirty="0" smtClean="0"/>
              <a:t> do </a:t>
            </a:r>
            <a:r>
              <a:rPr lang="en-US" dirty="0" err="1" smtClean="0"/>
              <a:t>limite</a:t>
            </a:r>
            <a:r>
              <a:rPr lang="en-US" dirty="0" smtClean="0"/>
              <a:t> central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8219256" cy="3943910"/>
          </a:xfrm>
        </p:spPr>
        <p:txBody>
          <a:bodyPr>
            <a:no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distribuição</a:t>
            </a:r>
            <a:r>
              <a:rPr lang="en-US" dirty="0" smtClean="0"/>
              <a:t> da </a:t>
            </a:r>
            <a:r>
              <a:rPr lang="en-US" dirty="0" err="1" smtClean="0"/>
              <a:t>média</a:t>
            </a:r>
            <a:r>
              <a:rPr lang="en-US" dirty="0" smtClean="0"/>
              <a:t> </a:t>
            </a:r>
            <a:r>
              <a:rPr lang="en-US" dirty="0" err="1" smtClean="0"/>
              <a:t>amostral</a:t>
            </a:r>
            <a:r>
              <a:rPr lang="en-US" dirty="0" smtClean="0"/>
              <a:t> de X é normal, se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média</a:t>
            </a:r>
            <a:r>
              <a:rPr lang="en-US" dirty="0" smtClean="0"/>
              <a:t> for </a:t>
            </a:r>
            <a:r>
              <a:rPr lang="en-US" dirty="0" err="1" smtClean="0"/>
              <a:t>obtida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um n </a:t>
            </a:r>
            <a:r>
              <a:rPr lang="en-US" dirty="0" err="1" smtClean="0"/>
              <a:t>grande</a:t>
            </a:r>
            <a:endParaRPr lang="en-US" dirty="0" smtClean="0"/>
          </a:p>
          <a:p>
            <a:pPr lvl="1"/>
            <a:r>
              <a:rPr lang="en-US" dirty="0" smtClean="0"/>
              <a:t>Este é o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teorema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do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limite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central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861594"/>
              </p:ext>
            </p:extLst>
          </p:nvPr>
        </p:nvGraphicFramePr>
        <p:xfrm>
          <a:off x="2123728" y="4149080"/>
          <a:ext cx="4572032" cy="1016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0" name="Equação" r:id="rId3" imgW="2057400" imgH="457200" progId="Equation.3">
                  <p:embed/>
                </p:oleObj>
              </mc:Choice>
              <mc:Fallback>
                <p:oleObj name="Equação" r:id="rId3" imgW="205740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149080"/>
                        <a:ext cx="4572032" cy="1016007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Raquel Lopes - UFCG - 2011</a:t>
            </a:r>
            <a:endParaRPr kumimoji="0" lang="en-US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45</a:t>
            </a:fld>
            <a:endParaRPr kumimoji="0"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dirty="0" smtClean="0"/>
              <a:t>TCL com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distribuição</a:t>
            </a:r>
            <a:r>
              <a:rPr lang="en-US" dirty="0" smtClean="0"/>
              <a:t> </a:t>
            </a:r>
            <a:r>
              <a:rPr lang="en-US" dirty="0" err="1" smtClean="0"/>
              <a:t>doida</a:t>
            </a:r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539552" y="1268760"/>
            <a:ext cx="7572428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mfrow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=c(2,3))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x=c(1,2,3,4,5,6)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p=c(1/3,0,1/6,1/6,0,1/3)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=c(4,6,10,15,30,100)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mu=3.5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sigma=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((sample(x,1000000,prob=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p,replace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xvals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(-3,3,0.2)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1:6)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sample.means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=c()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n=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for(j in 1:10000) {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sample.means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[j]=(mean(sample(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x,n,prob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p,replace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=TRUE))-mu)/(sigma/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sample.means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probability=TRUE, main=n)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lines(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xvals,dnorm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(xvals,0,1),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=2,col="blue")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46</a:t>
            </a:fld>
            <a:endParaRPr kumimoji="0"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Raquel Lopes - UFCG - 2011</a:t>
            </a:r>
            <a:endParaRPr kumimoji="0"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508960"/>
            <a:ext cx="6315101" cy="630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7467600" cy="6429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distribuição</a:t>
            </a:r>
            <a:r>
              <a:rPr lang="en-US" dirty="0" smtClean="0"/>
              <a:t> </a:t>
            </a:r>
            <a:r>
              <a:rPr lang="en-US" dirty="0" err="1" smtClean="0"/>
              <a:t>doida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47</a:t>
            </a:fld>
            <a:endParaRPr kumimoji="0" lang="en-US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 rot="5400000">
            <a:off x="7411218" y="3326086"/>
            <a:ext cx="2895600" cy="365125"/>
          </a:xfrm>
        </p:spPr>
        <p:txBody>
          <a:bodyPr/>
          <a:lstStyle/>
          <a:p>
            <a:r>
              <a:rPr kumimoji="0" lang="en-US" smtClean="0"/>
              <a:t>Raquel Lopes - UFCG - 2011</a:t>
            </a:r>
            <a:endParaRPr kumimoji="0"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TLC com a distribuição uniforme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71406" y="1342330"/>
            <a:ext cx="885831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mfrow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=c(2, 2))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&lt;-c(4,10,30,100)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-10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10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mu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sigma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(((b-a)^2)/12)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xvals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(-3,3,.2)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for(j in 1:4)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results = c();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n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[j]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1:1000)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		X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runif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n,min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a,max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=b)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		results[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= (mean(X) - mu)/(sigma/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results,probability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TRUE,main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points(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xvals,dnorm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(xvals,0,1),type="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l",lwd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=2,col="blue")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48</a:t>
            </a:fld>
            <a:endParaRPr kumimoji="0"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Raquel Lopes - UFCG - 2011</a:t>
            </a:r>
            <a:endParaRPr kumimoji="0"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5E85A-1651-43EF-B940-B0C9EA2F28E8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Raquel Lopes - UFCG - 2011</a:t>
            </a:r>
            <a:endParaRPr lang="en-US"/>
          </a:p>
        </p:txBody>
      </p:sp>
      <p:pic>
        <p:nvPicPr>
          <p:cNvPr id="1085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54095"/>
            <a:ext cx="6643733" cy="6632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2"/>
                </a:solidFill>
              </a:rPr>
              <a:t>Amostragem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Elementos mais </a:t>
            </a:r>
            <a:r>
              <a:rPr lang="pt-BR" dirty="0" err="1" smtClean="0"/>
              <a:t>frequentes</a:t>
            </a:r>
            <a:r>
              <a:rPr lang="pt-BR" dirty="0" smtClean="0"/>
              <a:t> e outros mais raros</a:t>
            </a:r>
          </a:p>
          <a:p>
            <a:r>
              <a:rPr lang="pt-BR" dirty="0" smtClean="0"/>
              <a:t>Lei do acaso: se o elemento existe, uma hora ou outra ele pode ser amostrado</a:t>
            </a:r>
          </a:p>
          <a:p>
            <a:r>
              <a:rPr lang="pt-BR" dirty="0" smtClean="0"/>
              <a:t>Lei da probabilidade: elementos raros irão raramente ser amostrados</a:t>
            </a:r>
          </a:p>
          <a:p>
            <a:r>
              <a:rPr lang="pt-BR" dirty="0" smtClean="0"/>
              <a:t>Observações </a:t>
            </a:r>
            <a:r>
              <a:rPr lang="pt-BR" sz="35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aleatórias</a:t>
            </a:r>
            <a:r>
              <a:rPr lang="pt-BR" dirty="0" smtClean="0"/>
              <a:t> e </a:t>
            </a:r>
            <a:r>
              <a:rPr lang="pt-BR" sz="35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independentes</a:t>
            </a:r>
            <a:r>
              <a:rPr lang="pt-BR" sz="3500" dirty="0" smtClean="0"/>
              <a:t> </a:t>
            </a:r>
            <a:r>
              <a:rPr lang="pt-BR" dirty="0" smtClean="0"/>
              <a:t>obtidas a partir da população</a:t>
            </a:r>
          </a:p>
          <a:p>
            <a:pPr lvl="1"/>
            <a:r>
              <a:rPr lang="pt-BR" dirty="0" smtClean="0"/>
              <a:t>Será mais comum amostrar os elementos mais </a:t>
            </a:r>
            <a:r>
              <a:rPr lang="pt-BR" dirty="0" err="1" smtClean="0"/>
              <a:t>frequentes</a:t>
            </a:r>
            <a:r>
              <a:rPr lang="pt-BR" dirty="0" smtClean="0"/>
              <a:t>!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Raquel Lopes - UFCG - 2011</a:t>
            </a:r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TLC com a </a:t>
            </a:r>
            <a:r>
              <a:rPr lang="en-US" dirty="0" err="1" smtClean="0"/>
              <a:t>distribuição</a:t>
            </a:r>
            <a:r>
              <a:rPr lang="en-US" dirty="0" smtClean="0"/>
              <a:t> normal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5E85A-1651-43EF-B940-B0C9EA2F28E8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Raquel Lopes - UFCG - 2011</a:t>
            </a:r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214282" y="1166843"/>
            <a:ext cx="828680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par(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mfrow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=c(2, 2))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mu = 0; sigma = 1</a:t>
            </a:r>
          </a:p>
          <a:p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nValues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= c(4,10,30,100)</a:t>
            </a:r>
          </a:p>
          <a:p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xvals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(-3,3,.2)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for(j in 1:4) 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n =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nValues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[j]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samples.means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= c()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in 1:200) 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		X =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n,mu,sigma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	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samples.means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] = (mean(X) - mu)/(sigma/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(n))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samples.means,probability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T,main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=n)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points(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xvals,dnorm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(xvals,0,1),type="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l",lwd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=2,col="blue")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5E85A-1651-43EF-B940-B0C9EA2F28E8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Raquel Lopes - UFCG - 2011</a:t>
            </a:r>
            <a:endParaRPr lang="en-US"/>
          </a:p>
        </p:txBody>
      </p:sp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7189" y="214291"/>
            <a:ext cx="6511876" cy="650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7467600" cy="72547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TLC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785794"/>
            <a:ext cx="8401080" cy="5857916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# Simulação do teorema do limite central. A média de variáveis com FDP exponencial realmente é N(0,1)?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# Criar "média padronizada" de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variates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exponencialmente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distribuidos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f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(n=100,mu=10) 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mean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rexp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(n,1/mu))-mu)/(mu/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(n))</a:t>
            </a:r>
          </a:p>
          <a:p>
            <a:pPr>
              <a:buNone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sim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(no.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samples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,f,...) {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sample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1:no.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samples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for (i in 1:no.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samples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sample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[i]&lt;-f(...)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sample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par(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mfrow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=c(2,2))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xvals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(-3,3,.01)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hist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(sim(100,f,1,10),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probability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=TRUE,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="n=1",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gray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(.95))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points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xvals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dnorm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xvals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,0,1),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="l")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hist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(sim(100,f,5,10),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probability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=TRUE,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="n=5",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gray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(.95))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points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xvals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dnorm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xvals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,0,1),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="l")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hist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(sim(100,f,15,10),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probability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=TRUE,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="n=15",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gray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(.95))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points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xvals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dnorm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xvals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,0,1),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="l")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hist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(sim(100,f,50,10),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probability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=TRUE,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="n=50",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gray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(.95))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points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xvals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dnorm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xvals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,0,1),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="l")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52</a:t>
            </a:fld>
            <a:endParaRPr kumimoji="0" lang="en-US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Raquel Lopes - UFCG - 2011</a:t>
            </a:r>
            <a:endParaRPr kumimoji="0"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2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7189" y="0"/>
            <a:ext cx="6863835" cy="685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53</a:t>
            </a:fld>
            <a:endParaRPr kumimoji="0"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Raquel Lopes - UFCG - 2011</a:t>
            </a:r>
            <a:endParaRPr kumimoji="0"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formas</a:t>
            </a:r>
            <a:r>
              <a:rPr lang="en-US" dirty="0" smtClean="0"/>
              <a:t> de </a:t>
            </a:r>
            <a:r>
              <a:rPr lang="en-US" dirty="0" err="1" smtClean="0"/>
              <a:t>falar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o TLC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A distribuição das somas de valores de </a:t>
            </a:r>
            <a:r>
              <a:rPr lang="pt-BR" sz="2800" dirty="0" err="1" smtClean="0"/>
              <a:t>VAs</a:t>
            </a:r>
            <a:r>
              <a:rPr lang="pt-BR" sz="2800" dirty="0" smtClean="0"/>
              <a:t> independentes e que seguem a mesma distribuição tende a ser normal quando o número de termos aumenta</a:t>
            </a:r>
          </a:p>
          <a:p>
            <a:endParaRPr lang="pt-BR" sz="2800" dirty="0" smtClean="0"/>
          </a:p>
          <a:p>
            <a:r>
              <a:rPr lang="pt-BR" sz="2800" dirty="0" smtClean="0"/>
              <a:t>A distribuição amostral das proporções amostrais também tende a ser normal quando o número de amostras aumenta</a:t>
            </a:r>
          </a:p>
          <a:p>
            <a:pPr lvl="1"/>
            <a:r>
              <a:rPr lang="pt-BR" sz="2400" dirty="0" smtClean="0"/>
              <a:t>Proporção de chips com defeito após produção</a:t>
            </a:r>
          </a:p>
          <a:p>
            <a:endParaRPr lang="pt-BR" sz="2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54</a:t>
            </a:fld>
            <a:endParaRPr kumimoji="0" lang="en-US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Raquel Lopes - UFCG - 2011</a:t>
            </a:r>
            <a:endParaRPr kumimoji="0"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Somas de VAs </a:t>
            </a:r>
            <a:r>
              <a:rPr lang="en-US" dirty="0" err="1" smtClean="0"/>
              <a:t>independentes</a:t>
            </a:r>
            <a:endParaRPr lang="en-US" dirty="0"/>
          </a:p>
        </p:txBody>
      </p:sp>
      <p:pic>
        <p:nvPicPr>
          <p:cNvPr id="6" name="Espaço Reservado para Conteúdo 5" descr="Central_limit_thm_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751012"/>
            <a:ext cx="6096000" cy="4572000"/>
          </a:xfr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55</a:t>
            </a:fld>
            <a:endParaRPr kumimoji="0"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Raquel Lopes - UFCG - 2011</a:t>
            </a:r>
            <a:endParaRPr kumimoji="0" lang="en-US"/>
          </a:p>
        </p:txBody>
      </p:sp>
      <p:sp>
        <p:nvSpPr>
          <p:cNvPr id="9" name="CaixaDeTexto 8"/>
          <p:cNvSpPr txBox="1"/>
          <p:nvPr/>
        </p:nvSpPr>
        <p:spPr>
          <a:xfrm>
            <a:off x="1115616" y="1268760"/>
            <a:ext cx="690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hlinkClick r:id="rId3"/>
              </a:rPr>
              <a:t>http://en.wikipedia.org/wiki/Illustration_of_the_central_limit_theorem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Soma de 2 </a:t>
            </a:r>
            <a:r>
              <a:rPr lang="en-US" dirty="0" err="1" smtClean="0"/>
              <a:t>termos</a:t>
            </a:r>
            <a:endParaRPr lang="en-US" dirty="0"/>
          </a:p>
        </p:txBody>
      </p:sp>
      <p:pic>
        <p:nvPicPr>
          <p:cNvPr id="6" name="Espaço Reservado para Conteúdo 5" descr="Central_limit_thm_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751012"/>
            <a:ext cx="6096000" cy="4572000"/>
          </a:xfr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56</a:t>
            </a:fld>
            <a:endParaRPr kumimoji="0"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Raquel Lopes - UFCG - 2011</a:t>
            </a:r>
            <a:endParaRPr kumimoji="0"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Soma de 3 </a:t>
            </a:r>
            <a:r>
              <a:rPr lang="en-US" dirty="0" err="1" smtClean="0"/>
              <a:t>termos</a:t>
            </a:r>
            <a:endParaRPr lang="en-US" dirty="0"/>
          </a:p>
        </p:txBody>
      </p:sp>
      <p:pic>
        <p:nvPicPr>
          <p:cNvPr id="6" name="Espaço Reservado para Conteúdo 5" descr="Central_limit_thm_3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751012"/>
            <a:ext cx="6096000" cy="4572000"/>
          </a:xfr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57</a:t>
            </a:fld>
            <a:endParaRPr kumimoji="0"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Raquel Lopes - UFCG - 2011</a:t>
            </a:r>
            <a:endParaRPr kumimoji="0"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Soma de 4 </a:t>
            </a:r>
            <a:r>
              <a:rPr lang="en-US" dirty="0" err="1" smtClean="0"/>
              <a:t>termos</a:t>
            </a:r>
            <a:endParaRPr lang="en-US" dirty="0"/>
          </a:p>
        </p:txBody>
      </p:sp>
      <p:pic>
        <p:nvPicPr>
          <p:cNvPr id="6" name="Espaço Reservado para Conteúdo 5" descr="Central_limit_thm_4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751012"/>
            <a:ext cx="6096000" cy="4572000"/>
          </a:xfr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58</a:t>
            </a:fld>
            <a:endParaRPr kumimoji="0"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Raquel Lopes - UFCG - 2011</a:t>
            </a:r>
            <a:endParaRPr kumimoji="0"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Muitas</a:t>
            </a:r>
            <a:r>
              <a:rPr lang="en-US" dirty="0" smtClean="0"/>
              <a:t> </a:t>
            </a:r>
            <a:r>
              <a:rPr lang="en-US" dirty="0" err="1" smtClean="0"/>
              <a:t>distribuições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normais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Muitas são inclinadas para direita ou esquerda…</a:t>
            </a:r>
          </a:p>
          <a:p>
            <a:r>
              <a:rPr lang="pt-BR" sz="2800" dirty="0" smtClean="0"/>
              <a:t>Não obedecem o padrão da normal…</a:t>
            </a:r>
          </a:p>
          <a:p>
            <a:r>
              <a:rPr lang="pt-BR" sz="2800" dirty="0" smtClean="0"/>
              <a:t>Mas nem por isso deixam de ser interessantes</a:t>
            </a:r>
          </a:p>
          <a:p>
            <a:r>
              <a:rPr lang="pt-BR" sz="2800" dirty="0" smtClean="0"/>
              <a:t>Muitas pessoas não são normais e as vezes essas são as mais interessantes!</a:t>
            </a:r>
          </a:p>
          <a:p>
            <a:r>
              <a:rPr lang="pt-BR" sz="2800" dirty="0" smtClean="0">
                <a:effectLst>
                  <a:glow rad="101600">
                    <a:srgbClr val="FF0000">
                      <a:alpha val="40000"/>
                    </a:srgbClr>
                  </a:glow>
                </a:effectLst>
              </a:rPr>
              <a:t>Então muito cuidado para forçar a barra para considerar que tudo é normal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59</a:t>
            </a:fld>
            <a:endParaRPr kumimoji="0" lang="en-US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Raquel Lopes - UFCG - 2011</a:t>
            </a:r>
            <a:endParaRPr kumimoji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1"/>
                </a:solidFill>
              </a:rPr>
              <a:t>Amostragem – Cont.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Amostra aleatória: todos os elementos da populações podem ser amostrados</a:t>
            </a:r>
          </a:p>
          <a:p>
            <a:r>
              <a:rPr lang="pt-BR" dirty="0" smtClean="0"/>
              <a:t>Amostra independente: durante o processo de amostragem a chance de cada elemento ser amostrado independe dos elementos que já foram amostrados</a:t>
            </a:r>
            <a:endParaRPr lang="pt-BR" dirty="0"/>
          </a:p>
        </p:txBody>
      </p:sp>
      <p:pic>
        <p:nvPicPr>
          <p:cNvPr id="4" name="Picture 3" descr="C:\Documents and Settings\raquel\Configurações locais\Temporary Internet Files\Content.IE5\W2AFAL87\MCj0434786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4509120"/>
            <a:ext cx="1828572" cy="1828572"/>
          </a:xfrm>
          <a:prstGeom prst="rect">
            <a:avLst/>
          </a:prstGeom>
          <a:noFill/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Raquel Lopes - UFCG - 2011</a:t>
            </a:r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Exemplos em R e outros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</a:t>
            </a:r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Experimento: Olhar estado dos 4 servidores primários de um laboratório de pesquisa</a:t>
            </a:r>
          </a:p>
          <a:p>
            <a:r>
              <a:rPr lang="pt-BR" dirty="0" smtClean="0"/>
              <a:t>A=1 servidor está </a:t>
            </a:r>
            <a:r>
              <a:rPr lang="pt-BR" dirty="0" err="1" smtClean="0"/>
              <a:t>down</a:t>
            </a:r>
            <a:endParaRPr lang="pt-BR" dirty="0" smtClean="0"/>
          </a:p>
          <a:p>
            <a:r>
              <a:rPr lang="pt-BR" dirty="0" smtClean="0"/>
              <a:t>S = {DDDD, DDDU, DDUD, DUDD, UDDD, DDUU, DUUD, UUDD, UDDU, </a:t>
            </a:r>
            <a:r>
              <a:rPr lang="pt-BR" dirty="0" smtClean="0">
                <a:solidFill>
                  <a:srgbClr val="FF9933"/>
                </a:solidFill>
              </a:rPr>
              <a:t>UUUD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FF9933"/>
                </a:solidFill>
              </a:rPr>
              <a:t>UUDU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FF9933"/>
                </a:solidFill>
              </a:rPr>
              <a:t>UDUU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FF9933"/>
                </a:solidFill>
              </a:rPr>
              <a:t>DUUU</a:t>
            </a:r>
            <a:r>
              <a:rPr lang="pt-BR" dirty="0" smtClean="0"/>
              <a:t>, UUUU}</a:t>
            </a:r>
          </a:p>
          <a:p>
            <a:r>
              <a:rPr lang="pt-BR" dirty="0" smtClean="0"/>
              <a:t>P(D)=0,01</a:t>
            </a:r>
          </a:p>
          <a:p>
            <a:r>
              <a:rPr lang="pt-BR" dirty="0" smtClean="0"/>
              <a:t>P(U)=1-P(D)=0,99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 - 2011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B84B-D3C9-4D8E-80D9-670E48CB1AC9}" type="slidenum">
              <a:rPr lang="pt-BR" smtClean="0"/>
              <a:pPr/>
              <a:t>61</a:t>
            </a:fld>
            <a:endParaRPr kumimoji="0" lang="pt-BR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</a:t>
            </a:r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evento é um subconjunto de S = {UUUD, UUDU, UDUU, DUUU}</a:t>
            </a:r>
          </a:p>
          <a:p>
            <a:r>
              <a:rPr lang="pt-BR" dirty="0" smtClean="0"/>
              <a:t>Considerando que o estado de cada servidor é independente do estado dos demais servidores</a:t>
            </a:r>
          </a:p>
          <a:p>
            <a:r>
              <a:rPr lang="pt-BR" dirty="0" smtClean="0"/>
              <a:t>P(A) = 0,99.0,99.0,99.0,01+ 0,99.0,99.0,01.0,99+ 0,99.0,01.0,99.0,99 + 0,01.0,99.0,99.0,99=P(U)</a:t>
            </a:r>
            <a:r>
              <a:rPr lang="pt-BR" baseline="30000" dirty="0" smtClean="0"/>
              <a:t>3</a:t>
            </a:r>
            <a:r>
              <a:rPr lang="pt-BR" dirty="0" smtClean="0"/>
              <a:t>P(D)*4=0,0388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 - 2011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B84B-D3C9-4D8E-80D9-670E48CB1AC9}" type="slidenum">
              <a:rPr lang="pt-BR" smtClean="0"/>
              <a:pPr/>
              <a:t>62</a:t>
            </a:fld>
            <a:endParaRPr kumimoji="0" lang="pt-BR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</a:t>
            </a:r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7848600" cy="3543311"/>
          </a:xfrm>
        </p:spPr>
        <p:txBody>
          <a:bodyPr/>
          <a:lstStyle/>
          <a:p>
            <a:r>
              <a:rPr lang="pt-BR" dirty="0" smtClean="0"/>
              <a:t>H = {o HD quebra}, P(H) = 0,01</a:t>
            </a:r>
          </a:p>
          <a:p>
            <a:r>
              <a:rPr lang="pt-BR" dirty="0" smtClean="0"/>
              <a:t>B1 = {o 1º backup quebra}, P(B1) = 0,02</a:t>
            </a:r>
          </a:p>
          <a:p>
            <a:r>
              <a:rPr lang="pt-BR" dirty="0" smtClean="0"/>
              <a:t>B2 = {o 2º backup quebra} , P(B2) = 0,02</a:t>
            </a:r>
          </a:p>
          <a:p>
            <a:r>
              <a:rPr lang="pt-BR" dirty="0" smtClean="0"/>
              <a:t>H, B1 e B2 são independentes</a:t>
            </a:r>
          </a:p>
          <a:p>
            <a:r>
              <a:rPr lang="pt-BR" dirty="0" smtClean="0"/>
              <a:t>Qual a probabilidade de você </a:t>
            </a:r>
            <a:r>
              <a:rPr lang="pt-BR" u="sng" dirty="0" smtClean="0"/>
              <a:t>perder</a:t>
            </a:r>
            <a:r>
              <a:rPr lang="pt-BR" dirty="0" smtClean="0"/>
              <a:t> seus dados?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 - 2011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B84B-D3C9-4D8E-80D9-670E48CB1AC9}" type="slidenum">
              <a:rPr lang="pt-BR" smtClean="0"/>
              <a:pPr/>
              <a:t>63</a:t>
            </a:fld>
            <a:endParaRPr kumimoji="0" lang="pt-BR" dirty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1000100" y="5286388"/>
          <a:ext cx="6667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0" name="Equação" r:id="rId3" imgW="2666880" imgH="228600" progId="Equation.3">
                  <p:embed/>
                </p:oleObj>
              </mc:Choice>
              <mc:Fallback>
                <p:oleObj name="Equação" r:id="rId3" imgW="26668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5286388"/>
                        <a:ext cx="6667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(série)</a:t>
            </a:r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043890" cy="3900501"/>
          </a:xfrm>
        </p:spPr>
        <p:txBody>
          <a:bodyPr/>
          <a:lstStyle/>
          <a:p>
            <a:r>
              <a:rPr lang="pt-BR" dirty="0" smtClean="0"/>
              <a:t>Um workflow depende de 3 componentes independentes em série</a:t>
            </a:r>
          </a:p>
          <a:p>
            <a:r>
              <a:rPr lang="pt-BR" dirty="0" smtClean="0"/>
              <a:t>C1={componente 1 falha}, P(C1)=0,01</a:t>
            </a:r>
          </a:p>
          <a:p>
            <a:r>
              <a:rPr lang="pt-BR" dirty="0" smtClean="0"/>
              <a:t>C2={componente 2 falha}, P(C2)=0,02</a:t>
            </a:r>
          </a:p>
          <a:p>
            <a:r>
              <a:rPr lang="pt-BR" dirty="0" smtClean="0"/>
              <a:t>C3={componente 3 falha}, P(C3)=0,02</a:t>
            </a:r>
          </a:p>
          <a:p>
            <a:r>
              <a:rPr lang="pt-BR" dirty="0" smtClean="0"/>
              <a:t>Qual a probabilidade do workflow </a:t>
            </a:r>
            <a:r>
              <a:rPr lang="pt-BR" u="sng" dirty="0" smtClean="0"/>
              <a:t>funcionar</a:t>
            </a:r>
            <a:r>
              <a:rPr lang="pt-BR" dirty="0" smtClean="0"/>
              <a:t>?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 - 2011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B84B-D3C9-4D8E-80D9-670E48CB1AC9}" type="slidenum">
              <a:rPr lang="pt-BR" smtClean="0"/>
              <a:pPr/>
              <a:t>64</a:t>
            </a:fld>
            <a:endParaRPr kumimoji="0" lang="pt-BR" dirty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285720" y="5286388"/>
          <a:ext cx="8151452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4" name="Equação" r:id="rId3" imgW="3441600" imgH="241200" progId="Equation.3">
                  <p:embed/>
                </p:oleObj>
              </mc:Choice>
              <mc:Fallback>
                <p:oleObj name="Equação" r:id="rId3" imgW="34416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5286388"/>
                        <a:ext cx="8151452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1010" y="142852"/>
            <a:ext cx="7948642" cy="1143000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Exemplo: Disponibilidade de Aplicações de 5 camadas</a:t>
            </a:r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168773"/>
          </a:xfrm>
        </p:spPr>
        <p:txBody>
          <a:bodyPr>
            <a:normAutofit/>
          </a:bodyPr>
          <a:lstStyle/>
          <a:p>
            <a:r>
              <a:rPr lang="pt-BR" sz="2600" dirty="0" smtClean="0"/>
              <a:t>Considere um componente de uma camada e o evento A = “O componente está funcionando corretamente”</a:t>
            </a:r>
          </a:p>
          <a:p>
            <a:r>
              <a:rPr lang="pt-BR" sz="2600" dirty="0" smtClean="0"/>
              <a:t>Seja a disponibilidade do componente D = P(A)</a:t>
            </a:r>
          </a:p>
          <a:p>
            <a:r>
              <a:rPr lang="pt-BR" sz="2600" dirty="0" smtClean="0"/>
              <a:t>Queremos descobrir a disponibilidade do sistema abaixo</a:t>
            </a:r>
            <a:endParaRPr lang="pt-BR" sz="2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 - 2011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65</a:t>
            </a:fld>
            <a:endParaRPr lang="pt-BR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1551" y="3786190"/>
            <a:ext cx="7084220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Exemplo: Disponibilidade</a:t>
            </a:r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043890" cy="3829063"/>
          </a:xfrm>
        </p:spPr>
        <p:txBody>
          <a:bodyPr>
            <a:normAutofit/>
          </a:bodyPr>
          <a:lstStyle/>
          <a:p>
            <a:r>
              <a:rPr lang="pt-BR" dirty="0" smtClean="0"/>
              <a:t>D</a:t>
            </a:r>
            <a:r>
              <a:rPr lang="pt-BR" baseline="-25000" dirty="0" smtClean="0"/>
              <a:t>1</a:t>
            </a:r>
            <a:r>
              <a:rPr lang="pt-BR" dirty="0" smtClean="0"/>
              <a:t>=0.95, D</a:t>
            </a:r>
            <a:r>
              <a:rPr lang="pt-BR" baseline="-25000" dirty="0" smtClean="0"/>
              <a:t>2</a:t>
            </a:r>
            <a:r>
              <a:rPr lang="pt-BR" dirty="0" smtClean="0"/>
              <a:t>=0.99, D</a:t>
            </a:r>
            <a:r>
              <a:rPr lang="pt-BR" baseline="-25000" dirty="0" smtClean="0"/>
              <a:t>3</a:t>
            </a:r>
            <a:r>
              <a:rPr lang="pt-BR" dirty="0" smtClean="0"/>
              <a:t>=0.70, D</a:t>
            </a:r>
            <a:r>
              <a:rPr lang="pt-BR" baseline="-25000" dirty="0" smtClean="0"/>
              <a:t>4</a:t>
            </a:r>
            <a:r>
              <a:rPr lang="pt-BR" dirty="0" smtClean="0"/>
              <a:t>=0.75, D</a:t>
            </a:r>
            <a:r>
              <a:rPr lang="pt-BR" baseline="-25000" dirty="0" smtClean="0"/>
              <a:t>5</a:t>
            </a:r>
            <a:r>
              <a:rPr lang="pt-BR" dirty="0" smtClean="0"/>
              <a:t>=0.90</a:t>
            </a:r>
          </a:p>
          <a:p>
            <a:r>
              <a:rPr lang="pt-BR" dirty="0" smtClean="0"/>
              <a:t>Para componentes em série:</a:t>
            </a:r>
          </a:p>
          <a:p>
            <a:endParaRPr lang="pt-BR" dirty="0" smtClean="0"/>
          </a:p>
          <a:p>
            <a:r>
              <a:rPr lang="pt-BR" dirty="0" smtClean="0"/>
              <a:t>Para componentes em paralelo:</a:t>
            </a:r>
          </a:p>
          <a:p>
            <a:endParaRPr lang="pt-BR" dirty="0" smtClean="0"/>
          </a:p>
          <a:p>
            <a:r>
              <a:rPr lang="pt-BR" dirty="0" smtClean="0"/>
              <a:t>Disponibilidade do sistema: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 - 2011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66</a:t>
            </a:fld>
            <a:endParaRPr lang="pt-BR" dirty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5641994" y="2285992"/>
          <a:ext cx="1716088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9" name="Equação" r:id="rId4" imgW="685800" imgH="431640" progId="Equation.3">
                  <p:embed/>
                </p:oleObj>
              </mc:Choice>
              <mc:Fallback>
                <p:oleObj name="Equação" r:id="rId4" imgW="6858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994" y="2285992"/>
                        <a:ext cx="1716088" cy="108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5643570" y="3571876"/>
          <a:ext cx="2954337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0" name="Equação" r:id="rId6" imgW="1180800" imgH="431640" progId="Equation.3">
                  <p:embed/>
                </p:oleObj>
              </mc:Choice>
              <mc:Fallback>
                <p:oleObj name="Equação" r:id="rId6" imgW="118080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70" y="3571876"/>
                        <a:ext cx="2954337" cy="108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457200" y="5486400"/>
            <a:ext cx="8143932" cy="107721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D = 0,95 . 0,99 . (1-0,3</a:t>
            </a:r>
            <a:r>
              <a:rPr lang="pt-BR" sz="3200" baseline="30000" dirty="0" smtClean="0"/>
              <a:t>3</a:t>
            </a:r>
            <a:r>
              <a:rPr lang="pt-BR" sz="3200" dirty="0" smtClean="0"/>
              <a:t>) . (1-0,25</a:t>
            </a:r>
            <a:r>
              <a:rPr lang="pt-BR" sz="3200" baseline="30000" dirty="0" smtClean="0"/>
              <a:t>2</a:t>
            </a:r>
            <a:r>
              <a:rPr lang="pt-BR" sz="3200" dirty="0" smtClean="0"/>
              <a:t>) . 0,9 </a:t>
            </a:r>
          </a:p>
          <a:p>
            <a:pPr algn="ctr"/>
            <a:r>
              <a:rPr lang="pt-BR" sz="3200" dirty="0" smtClean="0"/>
              <a:t>D = 0,772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 para AGORA!</a:t>
            </a:r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7901014" cy="4972071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Três servidores são testados e para cada servidor testado o resultado pode ser D (defeituoso) ou N (não defeituoso)</a:t>
            </a:r>
          </a:p>
          <a:p>
            <a:r>
              <a:rPr lang="pt-BR" dirty="0" smtClean="0"/>
              <a:t>Defina X, que é a VA que indica o número de servidores com defeito</a:t>
            </a:r>
          </a:p>
          <a:p>
            <a:r>
              <a:rPr lang="pt-BR" dirty="0" smtClean="0">
                <a:solidFill>
                  <a:schemeClr val="bg2"/>
                </a:solidFill>
              </a:rPr>
              <a:t>S = {NNN, NND, NDD, DND, DNN, NDN, DDN, DDD}</a:t>
            </a:r>
          </a:p>
          <a:p>
            <a:endParaRPr lang="pt-BR" dirty="0" smtClean="0"/>
          </a:p>
          <a:p>
            <a:r>
              <a:rPr lang="pt-BR" dirty="0" smtClean="0">
                <a:solidFill>
                  <a:schemeClr val="bg2"/>
                </a:solidFill>
              </a:rPr>
              <a:t>Atribuímos um valor numérico a cada ponto do espaço amostral (0, 1, 2, 3)</a:t>
            </a:r>
          </a:p>
          <a:p>
            <a:pPr lvl="1"/>
            <a:r>
              <a:rPr lang="pt-BR" dirty="0" smtClean="0">
                <a:solidFill>
                  <a:schemeClr val="bg2"/>
                </a:solidFill>
              </a:rPr>
              <a:t>Estes são os valores assumidos por X</a:t>
            </a:r>
          </a:p>
          <a:p>
            <a:r>
              <a:rPr lang="pt-BR" dirty="0" smtClean="0">
                <a:solidFill>
                  <a:schemeClr val="bg2"/>
                </a:solidFill>
              </a:rPr>
              <a:t>Cada valor possível de X representa um evento que é um subconjunto do espaço amostral</a:t>
            </a:r>
          </a:p>
          <a:p>
            <a:pPr lvl="1"/>
            <a:r>
              <a:rPr lang="pt-BR" dirty="0" smtClean="0">
                <a:solidFill>
                  <a:schemeClr val="bg2"/>
                </a:solidFill>
              </a:rPr>
              <a:t>E = existem 2 servidores com defeito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 - 2011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B84B-D3C9-4D8E-80D9-670E48CB1AC9}" type="slidenum">
              <a:rPr lang="pt-BR" smtClean="0"/>
              <a:pPr/>
              <a:t>67</a:t>
            </a:fld>
            <a:endParaRPr kumimoji="0" lang="pt-BR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normal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# Funções r, d, p, q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# 10 amostras randômicas da normal padrão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rnorm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(10) 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# valor da densidade para certos valores de x 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dnorm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(-2:2)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# valor da FDA para certos valores de X (normal padrão)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pnorm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(-2:2)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# valor de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quantil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para X (FDP inversa)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qnorm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(0,1,.1))</a:t>
            </a:r>
          </a:p>
          <a:p>
            <a:pPr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2F8AE3FB-5B5B-4D41-9105-DB1F22A096DA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4294967295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Raquel Lopes - UFCG - 2011</a:t>
            </a:r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Exemplos</a:t>
            </a:r>
            <a:r>
              <a:rPr lang="en-US" dirty="0" smtClean="0"/>
              <a:t> de FDPs e FDAs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2F8AE3FB-5B5B-4D41-9105-DB1F22A096DA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294967295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Raquel Lopes - UFCG - 2011</a:t>
            </a: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571472" y="1859340"/>
            <a:ext cx="628652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par(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mfrow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=c(2,2))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xvals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(-3,3,.01)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xvals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dnorm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xvals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="blue", type="l");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xvals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pnorm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xvals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), type="l",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="red");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xvals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(0,30,.1)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xvals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dnorm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(xvals,15,4),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="blue", type="l");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xvals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pnorm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(xvals,15,4), type="l",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="red");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43608" y="2132856"/>
            <a:ext cx="6944816" cy="2232248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Quando temos uma amostra verdadeiramente aleatória e independente, podemos confiar mais nas inferências que fizermos a respeito da população de onde ela vem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0421" name="Picture 5" descr="C:\Documents and Settings\raquel\Configurações locais\Temporary Internet Files\Content.IE5\Q1LXULLS\MC90042317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221088"/>
            <a:ext cx="1827886" cy="1827886"/>
          </a:xfrm>
          <a:prstGeom prst="rect">
            <a:avLst/>
          </a:prstGeom>
          <a:noFill/>
        </p:spPr>
      </p:pic>
      <p:pic>
        <p:nvPicPr>
          <p:cNvPr id="60422" name="Picture 6" descr="C:\Documents and Settings\raquel\Configurações locais\Temporary Internet Files\Content.IE5\4O5CFTO7\MC900423169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836712"/>
            <a:ext cx="1827886" cy="18278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596419"/>
            <a:ext cx="6272217" cy="6261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7467600" cy="796908"/>
          </a:xfrm>
        </p:spPr>
        <p:txBody>
          <a:bodyPr/>
          <a:lstStyle/>
          <a:p>
            <a:r>
              <a:rPr lang="en-US" dirty="0" err="1" smtClean="0"/>
              <a:t>Exemplos</a:t>
            </a:r>
            <a:r>
              <a:rPr lang="en-US" dirty="0" smtClean="0"/>
              <a:t> de FDPs e FDAs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2F8AE3FB-5B5B-4D41-9105-DB1F22A096DA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294967295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Raquel Lopes - UFCG - 2011</a:t>
            </a:r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normal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# amostragem e função densidade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x=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rnorm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(100)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hist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(x,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probability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=TRUE,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gray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(.9),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="normal mu=0,sigma=1")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curve(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dnorm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mean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0,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1,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FALSE),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 "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red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",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lwd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=T)</a:t>
            </a:r>
          </a:p>
          <a:p>
            <a:pPr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2F8AE3FB-5B5B-4D41-9105-DB1F22A096DA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4294967295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Raquel Lopes - UFCG - 2011</a:t>
            </a:r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8BB7C7-4BB2-490C-A196-C50A66279E16}" type="slidenum">
              <a:rPr lang="pt-BR" smtClean="0"/>
              <a:pPr/>
              <a:t>72</a:t>
            </a:fld>
            <a:endParaRPr lang="pt-BR" dirty="0"/>
          </a:p>
        </p:txBody>
      </p:sp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7363" y="619125"/>
            <a:ext cx="5629275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Raquel Lopes - UFCG - 2011</a:t>
            </a:r>
            <a:endParaRPr kumimoji="0"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normal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# amostragem e função densidade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x=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rnorm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1000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hist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(x,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probability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=TRUE,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gray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(.9),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="normal mu=0,sigma=1")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curve(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dnorm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mean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0,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1,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FALSE),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 "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red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",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lwd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=T)</a:t>
            </a:r>
          </a:p>
          <a:p>
            <a:pPr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2F8AE3FB-5B5B-4D41-9105-DB1F22A096DA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4294967295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Raquel Lopes - UFCG - 2011</a:t>
            </a:r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8BB7C7-4BB2-490C-A196-C50A66279E16}" type="slidenum">
              <a:rPr lang="pt-BR" smtClean="0"/>
              <a:pPr/>
              <a:t>74</a:t>
            </a:fld>
            <a:endParaRPr lang="pt-BR" dirty="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291410"/>
            <a:ext cx="6363067" cy="635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Raquel Lopes - UFCG - 2011</a:t>
            </a:r>
            <a:endParaRPr kumimoji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2"/>
                </a:solidFill>
              </a:rPr>
              <a:t>Exemplos ruins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Altura dos estudantes universitários no Brasil</a:t>
            </a:r>
          </a:p>
          <a:p>
            <a:pPr lvl="1"/>
            <a:r>
              <a:rPr lang="pt-BR" dirty="0" smtClean="0"/>
              <a:t>Coleto a amostra na UFCG e UFPB</a:t>
            </a:r>
          </a:p>
          <a:p>
            <a:r>
              <a:rPr lang="pt-BR" dirty="0" smtClean="0"/>
              <a:t>Medir o gasto de energia ao realizar compactação de arquivos</a:t>
            </a:r>
          </a:p>
          <a:p>
            <a:pPr lvl="1"/>
            <a:r>
              <a:rPr lang="pt-BR" dirty="0" smtClean="0"/>
              <a:t>Compacta arquivos de imagens de 1MB</a:t>
            </a:r>
          </a:p>
          <a:p>
            <a:r>
              <a:rPr lang="pt-BR" dirty="0" smtClean="0"/>
              <a:t>Analisar o humor do brasileiro usando uma amostra coletada durante o carnaval em Recife e Rio de Janeiro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Raquel Lopes - UFCG - 2011</a:t>
            </a:r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1143000"/>
          </a:xfrm>
        </p:spPr>
        <p:txBody>
          <a:bodyPr>
            <a:normAutofit fontScale="90000"/>
          </a:bodyPr>
          <a:lstStyle/>
          <a:p>
            <a:r>
              <a:rPr lang="pt-BR" sz="4900" dirty="0" smtClean="0">
                <a:solidFill>
                  <a:schemeClr val="accent6"/>
                </a:solidFill>
              </a:rPr>
              <a:t>Aleatoriedade</a:t>
            </a:r>
            <a:r>
              <a:rPr lang="pt-BR" sz="4400" dirty="0" smtClean="0">
                <a:solidFill>
                  <a:schemeClr val="accent6"/>
                </a:solidFill>
              </a:rPr>
              <a:t> </a:t>
            </a:r>
            <a:r>
              <a:rPr lang="pt-BR" sz="4900" dirty="0" smtClean="0">
                <a:solidFill>
                  <a:schemeClr val="accent6"/>
                </a:solidFill>
              </a:rPr>
              <a:t>e tamanho da amostra</a:t>
            </a:r>
            <a:endParaRPr lang="pt-BR" sz="4900" dirty="0">
              <a:solidFill>
                <a:schemeClr val="accent6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412777"/>
            <a:ext cx="8363272" cy="4802306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Quando realizamos um </a:t>
            </a:r>
            <a:r>
              <a:rPr lang="pt-BR" sz="3900" dirty="0" smtClean="0">
                <a:solidFill>
                  <a:srgbClr val="99CC00"/>
                </a:solidFill>
              </a:rPr>
              <a:t>experimento aleatório</a:t>
            </a:r>
            <a:r>
              <a:rPr lang="pt-BR" dirty="0" smtClean="0"/>
              <a:t>, um </a:t>
            </a:r>
            <a:r>
              <a:rPr lang="pt-BR" sz="3900" dirty="0" smtClean="0">
                <a:solidFill>
                  <a:srgbClr val="99CC00"/>
                </a:solidFill>
              </a:rPr>
              <a:t>padrão</a:t>
            </a:r>
            <a:r>
              <a:rPr lang="pt-BR" sz="3900" dirty="0" smtClean="0"/>
              <a:t> </a:t>
            </a:r>
            <a:r>
              <a:rPr lang="pt-BR" dirty="0" smtClean="0"/>
              <a:t>emerge depois de muitas e muitas repetições</a:t>
            </a:r>
          </a:p>
          <a:p>
            <a:pPr lvl="1"/>
            <a:r>
              <a:rPr lang="pt-BR" dirty="0" smtClean="0"/>
              <a:t>Esta é a base da probabilidade</a:t>
            </a:r>
          </a:p>
          <a:p>
            <a:r>
              <a:rPr lang="pt-BR" dirty="0" smtClean="0"/>
              <a:t>Aleatoriedade != ao acaso</a:t>
            </a:r>
          </a:p>
          <a:p>
            <a:pPr lvl="1"/>
            <a:r>
              <a:rPr lang="pt-BR" dirty="0" smtClean="0"/>
              <a:t>Existe uma ordem que se estabelece apenas em longo prazo</a:t>
            </a:r>
          </a:p>
          <a:p>
            <a:pPr lvl="1"/>
            <a:r>
              <a:rPr lang="pt-BR" dirty="0" smtClean="0"/>
              <a:t>Vemos muito em nossa vida o lado imprevisível da aleatoriedade simplesmente porque </a:t>
            </a:r>
            <a:r>
              <a:rPr lang="pt-BR" sz="3500" dirty="0" smtClean="0">
                <a:solidFill>
                  <a:srgbClr val="99CC00"/>
                </a:solidFill>
              </a:rPr>
              <a:t>não observamos repetições suficientes do mesmo fenômeno para encontrar sua regularidade</a:t>
            </a:r>
            <a:endParaRPr lang="pt-BR" dirty="0">
              <a:solidFill>
                <a:srgbClr val="99CC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 - 2011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B84B-D3C9-4D8E-80D9-670E48CB1AC9}" type="slidenum">
              <a:rPr lang="pt-BR" smtClean="0"/>
              <a:pPr/>
              <a:t>9</a:t>
            </a:fld>
            <a:endParaRPr kumimoji="0"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6437</TotalTime>
  <Words>4133</Words>
  <Application>Microsoft Macintosh PowerPoint</Application>
  <PresentationFormat>On-screen Show (4:3)</PresentationFormat>
  <Paragraphs>588</Paragraphs>
  <Slides>74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77" baseType="lpstr">
      <vt:lpstr>Tema do Office</vt:lpstr>
      <vt:lpstr>Equation</vt:lpstr>
      <vt:lpstr>Equação</vt:lpstr>
      <vt:lpstr>Um pouco de teoria da probabilidade </vt:lpstr>
      <vt:lpstr>Estatística inferencial</vt:lpstr>
      <vt:lpstr>Estatística inferencial – Cont.</vt:lpstr>
      <vt:lpstr>Estatística inferencial – Cont.</vt:lpstr>
      <vt:lpstr>Amostragem</vt:lpstr>
      <vt:lpstr>Amostragem – Cont.</vt:lpstr>
      <vt:lpstr>PowerPoint Presentation</vt:lpstr>
      <vt:lpstr>Exemplos ruins</vt:lpstr>
      <vt:lpstr>Aleatoriedade e tamanho da amostra</vt:lpstr>
      <vt:lpstr>Erros randômicos/aleatórios</vt:lpstr>
      <vt:lpstr>Amostras raras</vt:lpstr>
      <vt:lpstr>Amostras raras</vt:lpstr>
      <vt:lpstr>Observação é fundamental!</vt:lpstr>
      <vt:lpstr>Espaço amostral (S)</vt:lpstr>
      <vt:lpstr>Variável aleatória/randômica</vt:lpstr>
      <vt:lpstr>Variáveis aleatórias (VAs)</vt:lpstr>
      <vt:lpstr>Exemplo</vt:lpstr>
      <vt:lpstr>Exemplo (Cont.)</vt:lpstr>
      <vt:lpstr>Exemplo</vt:lpstr>
      <vt:lpstr>Modelos de probabilidade</vt:lpstr>
      <vt:lpstr>Quando o espaço amostral é finito</vt:lpstr>
      <vt:lpstr>Como atribuir probabilidades corretas?</vt:lpstr>
      <vt:lpstr>Distribuição de VA</vt:lpstr>
      <vt:lpstr>Função de massa de probabilidade (FMP)</vt:lpstr>
      <vt:lpstr>Função de distribuição acumulada (FDA)</vt:lpstr>
      <vt:lpstr>FDA – Cont.</vt:lpstr>
      <vt:lpstr>VAs contínuas</vt:lpstr>
      <vt:lpstr>Função de densidade de probabilidade (FDP)</vt:lpstr>
      <vt:lpstr>Exemplos de FDPs</vt:lpstr>
      <vt:lpstr>FDAs e FDPs</vt:lpstr>
      <vt:lpstr>Função de distribuição acumulada (FDA)</vt:lpstr>
      <vt:lpstr>Função de distribuição acumulada (FDA)</vt:lpstr>
      <vt:lpstr>Distribuições teóricas</vt:lpstr>
      <vt:lpstr>Distribuições comuns de VAs discretas</vt:lpstr>
      <vt:lpstr>Distribuições comuns de VAs contínuas</vt:lpstr>
      <vt:lpstr>A distribuição normal</vt:lpstr>
      <vt:lpstr>FDP da normal</vt:lpstr>
      <vt:lpstr>FDA da normal</vt:lpstr>
      <vt:lpstr>Propriedade das distribuições normais</vt:lpstr>
      <vt:lpstr>Distribuição normal</vt:lpstr>
      <vt:lpstr>Tabela Z ou normal padrão</vt:lpstr>
      <vt:lpstr>Por que a normal é tão importante?</vt:lpstr>
      <vt:lpstr>Por que a normal é tão importante?</vt:lpstr>
      <vt:lpstr>Teorema do limite central</vt:lpstr>
      <vt:lpstr>Teorema do limite central</vt:lpstr>
      <vt:lpstr>TCL com uma distribuição doida</vt:lpstr>
      <vt:lpstr>Para uma distribuição doida</vt:lpstr>
      <vt:lpstr>TLC com a distribuição uniforme</vt:lpstr>
      <vt:lpstr>PowerPoint Presentation</vt:lpstr>
      <vt:lpstr>TLC com a distribuição normal</vt:lpstr>
      <vt:lpstr>PowerPoint Presentation</vt:lpstr>
      <vt:lpstr>TLC</vt:lpstr>
      <vt:lpstr>PowerPoint Presentation</vt:lpstr>
      <vt:lpstr>Outras formas de falar sobre o TLC</vt:lpstr>
      <vt:lpstr>Somas de VAs independentes</vt:lpstr>
      <vt:lpstr>Soma de 2 termos</vt:lpstr>
      <vt:lpstr>Soma de 3 termos</vt:lpstr>
      <vt:lpstr>Soma de 4 termos</vt:lpstr>
      <vt:lpstr>Muitas distribuições não são normais</vt:lpstr>
      <vt:lpstr>Exemplos em R e outros</vt:lpstr>
      <vt:lpstr>Exemplo</vt:lpstr>
      <vt:lpstr>Exemplo</vt:lpstr>
      <vt:lpstr>Exemplo</vt:lpstr>
      <vt:lpstr>Exemplo (série)</vt:lpstr>
      <vt:lpstr>Exemplo: Disponibilidade de Aplicações de 5 camadas</vt:lpstr>
      <vt:lpstr>Exemplo: Disponibilidade</vt:lpstr>
      <vt:lpstr>Exercício para AGORA!</vt:lpstr>
      <vt:lpstr>Distribuição normal</vt:lpstr>
      <vt:lpstr>Exemplos de FDPs e FDAs</vt:lpstr>
      <vt:lpstr>Exemplos de FDPs e FDAs</vt:lpstr>
      <vt:lpstr>Distribuição normal</vt:lpstr>
      <vt:lpstr>PowerPoint Presentation</vt:lpstr>
      <vt:lpstr>Distribuição normal</vt:lpstr>
      <vt:lpstr>PowerPoint Presentation</vt:lpstr>
    </vt:vector>
  </TitlesOfParts>
  <Company>Universidade Federal de Campina Grande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de probabilidade</dc:title>
  <dc:creator>Raquel Vigolvino Lopes</dc:creator>
  <cp:lastModifiedBy>Raquel Vigolvino Lopes</cp:lastModifiedBy>
  <cp:revision>245</cp:revision>
  <dcterms:created xsi:type="dcterms:W3CDTF">2011-03-15T11:03:09Z</dcterms:created>
  <dcterms:modified xsi:type="dcterms:W3CDTF">2013-06-04T12:50:55Z</dcterms:modified>
</cp:coreProperties>
</file>