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6.bin" ContentType="application/vnd.openxmlformats-officedocument.oleObject"/>
  <Override PartName="/ppt/notesSlides/notesSlide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7.xml" ContentType="application/vnd.openxmlformats-officedocument.presentationml.notesSlide+xml"/>
  <Override PartName="/ppt/embeddings/oleObject36.bin" ContentType="application/vnd.openxmlformats-officedocument.oleObject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37.bin" ContentType="application/vnd.openxmlformats-officedocument.oleObject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8.bin" ContentType="application/vnd.openxmlformats-officedocument.oleObject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333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265" r:id="rId12"/>
    <p:sldId id="295" r:id="rId13"/>
    <p:sldId id="266" r:id="rId14"/>
    <p:sldId id="269" r:id="rId15"/>
    <p:sldId id="267" r:id="rId16"/>
    <p:sldId id="294" r:id="rId17"/>
    <p:sldId id="335" r:id="rId18"/>
    <p:sldId id="270" r:id="rId19"/>
    <p:sldId id="271" r:id="rId20"/>
    <p:sldId id="272" r:id="rId21"/>
    <p:sldId id="277" r:id="rId22"/>
    <p:sldId id="278" r:id="rId23"/>
    <p:sldId id="279" r:id="rId24"/>
    <p:sldId id="338" r:id="rId25"/>
    <p:sldId id="336" r:id="rId26"/>
    <p:sldId id="280" r:id="rId27"/>
    <p:sldId id="337" r:id="rId28"/>
    <p:sldId id="281" r:id="rId29"/>
    <p:sldId id="282" r:id="rId30"/>
    <p:sldId id="283" r:id="rId31"/>
    <p:sldId id="284" r:id="rId32"/>
    <p:sldId id="285" r:id="rId33"/>
    <p:sldId id="296" r:id="rId34"/>
    <p:sldId id="297" r:id="rId35"/>
    <p:sldId id="298" r:id="rId36"/>
    <p:sldId id="299" r:id="rId37"/>
    <p:sldId id="331" r:id="rId38"/>
    <p:sldId id="302" r:id="rId39"/>
    <p:sldId id="303" r:id="rId40"/>
    <p:sldId id="300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32" r:id="rId50"/>
    <p:sldId id="319" r:id="rId51"/>
    <p:sldId id="320" r:id="rId52"/>
    <p:sldId id="329" r:id="rId53"/>
    <p:sldId id="33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Plan1!$B$1</c:f>
              <c:strCache>
                <c:ptCount val="1"/>
                <c:pt idx="0">
                  <c:v>Alto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14.0</c:v>
                </c:pt>
                <c:pt idx="1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Baixo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10.0</c:v>
                </c:pt>
                <c:pt idx="1">
                  <c:v>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Fechar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8"/>
          </c:marker>
          <c:dPt>
            <c:idx val="0"/>
            <c:marker>
              <c:spPr>
                <a:solidFill>
                  <a:schemeClr val="tx1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chemeClr val="tx1"/>
                </a:solidFill>
              </c:spPr>
            </c:marker>
            <c:bubble3D val="0"/>
          </c:dPt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12.0</c:v>
                </c:pt>
                <c:pt idx="1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38100"/>
          </c:spPr>
        </c:hiLowLines>
        <c:axId val="-2137030280"/>
        <c:axId val="2135464136"/>
      </c:stockChart>
      <c:catAx>
        <c:axId val="-21370302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135464136"/>
        <c:crosses val="autoZero"/>
        <c:auto val="1"/>
        <c:lblAlgn val="ctr"/>
        <c:lblOffset val="100"/>
        <c:noMultiLvlLbl val="0"/>
      </c:catAx>
      <c:valAx>
        <c:axId val="2135464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030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Plan1!$B$1</c:f>
              <c:strCache>
                <c:ptCount val="1"/>
                <c:pt idx="0">
                  <c:v>Alto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14.0</c:v>
                </c:pt>
                <c:pt idx="1">
                  <c:v>11.0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Baixo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10.0</c:v>
                </c:pt>
                <c:pt idx="1">
                  <c:v>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Fechar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8"/>
          </c:marker>
          <c:dPt>
            <c:idx val="0"/>
            <c:marker>
              <c:spPr>
                <a:solidFill>
                  <a:schemeClr val="tx1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chemeClr val="tx1"/>
                </a:solidFill>
              </c:spPr>
            </c:marker>
            <c:bubble3D val="0"/>
          </c:dPt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12.0</c:v>
                </c:pt>
                <c:pt idx="1">
                  <c:v>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38100"/>
          </c:spPr>
        </c:hiLowLines>
        <c:axId val="2135647512"/>
        <c:axId val="2132132648"/>
      </c:stockChart>
      <c:catAx>
        <c:axId val="2135647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132132648"/>
        <c:crosses val="autoZero"/>
        <c:auto val="1"/>
        <c:lblAlgn val="ctr"/>
        <c:lblOffset val="100"/>
        <c:noMultiLvlLbl val="0"/>
      </c:catAx>
      <c:valAx>
        <c:axId val="213213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5647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Plan1!$B$1</c:f>
              <c:strCache>
                <c:ptCount val="1"/>
                <c:pt idx="0">
                  <c:v>Alto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14.0</c:v>
                </c:pt>
                <c:pt idx="1">
                  <c:v>13.0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Baixo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10.0</c:v>
                </c:pt>
                <c:pt idx="1">
                  <c:v>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Fechar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chemeClr val="tx1"/>
              </a:solidFill>
            </c:spPr>
          </c:marker>
          <c:cat>
            <c:strRef>
              <c:f>Plan1!$A$2:$A$3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12.0</c:v>
                </c:pt>
                <c:pt idx="1">
                  <c:v>11.0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38100"/>
          </c:spPr>
        </c:hiLowLines>
        <c:axId val="-2137805048"/>
        <c:axId val="-2136082216"/>
      </c:stockChart>
      <c:catAx>
        <c:axId val="-21378050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-2136082216"/>
        <c:crosses val="autoZero"/>
        <c:auto val="1"/>
        <c:lblAlgn val="ctr"/>
        <c:lblOffset val="100"/>
        <c:noMultiLvlLbl val="0"/>
      </c:catAx>
      <c:valAx>
        <c:axId val="-2136082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805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60D7F-EF24-4BD2-95C2-3C12E9828B3A}" type="datetimeFigureOut">
              <a:rPr lang="en-US" smtClean="0"/>
              <a:pPr/>
              <a:t>6/10/13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460B1-7C49-4163-BB3A-569115E8F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pt-BR" altLang="zh-CN" sz="2000" dirty="0" smtClean="0">
                <a:ea typeface="Arial Unicode MS" pitchFamily="34" charset="-128"/>
                <a:cs typeface="Arial Unicode MS" pitchFamily="34" charset="-128"/>
              </a:rPr>
              <a:t>Ganhar na loteria com 90% de confiança: compre nove milhões de bilhetes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pt-BR" altLang="zh-CN" sz="2000" dirty="0" smtClean="0">
                <a:ea typeface="Arial Unicode MS" pitchFamily="34" charset="-128"/>
                <a:cs typeface="Arial Unicode MS" pitchFamily="34" charset="-128"/>
              </a:rPr>
              <a:t>0.01% de confiança está 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460B1-7C49-4163-BB3A-569115E8FA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1300-9AA5-481E-8A56-7DCFD52D9F41}" type="datetimeFigureOut">
              <a:rPr lang="en-US" smtClean="0"/>
              <a:pPr/>
              <a:t>6/10/13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Raquel Lopes - UFCG - 2010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E090-BD5B-497C-896F-B8C22964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7" Type="http://schemas.openxmlformats.org/officeDocument/2006/relationships/slide" Target="slide15.xml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9.png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15.vml"/><Relationship Id="rId2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5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4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44.png"/><Relationship Id="rId6" Type="http://schemas.openxmlformats.org/officeDocument/2006/relationships/oleObject" Target="../embeddings/oleObject37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46.png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3.vml"/><Relationship Id="rId2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4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50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Intervalos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confiança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Raquel Lopes/Jacques Sauvé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O </a:t>
            </a:r>
            <a:r>
              <a:rPr lang="en-US" dirty="0" err="1" smtClean="0">
                <a:solidFill>
                  <a:schemeClr val="accent3"/>
                </a:solidFill>
              </a:rPr>
              <a:t>mundo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é</a:t>
            </a:r>
            <a:r>
              <a:rPr lang="en-US" dirty="0" smtClean="0">
                <a:solidFill>
                  <a:schemeClr val="accent3"/>
                </a:solidFill>
              </a:rPr>
              <a:t> cruel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3"/>
                </a:solidFill>
                <a:latin typeface="Brush Script MT Italic"/>
                <a:cs typeface="Brush Script MT Italic"/>
              </a:rPr>
              <a:t>J. Sauvé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Precisão: normalmente é estimada com a variância das medidas</a:t>
            </a:r>
          </a:p>
          <a:p>
            <a:r>
              <a:rPr lang="en-US" sz="2800" dirty="0" smtClean="0"/>
              <a:t>As </a:t>
            </a:r>
            <a:r>
              <a:rPr lang="en-US" sz="2800" dirty="0" err="1" smtClean="0"/>
              <a:t>diferentes</a:t>
            </a:r>
            <a:r>
              <a:rPr lang="en-US" sz="2800" dirty="0" smtClean="0"/>
              <a:t> </a:t>
            </a:r>
            <a:r>
              <a:rPr lang="en-US" sz="2800" dirty="0" err="1" smtClean="0"/>
              <a:t>medições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estimativas</a:t>
            </a:r>
            <a:r>
              <a:rPr lang="en-US" sz="3200" dirty="0" smtClean="0"/>
              <a:t> </a:t>
            </a:r>
            <a:r>
              <a:rPr lang="en-US" sz="2800" dirty="0" smtClean="0"/>
              <a:t>do </a:t>
            </a:r>
            <a:r>
              <a:rPr lang="en-US" sz="2800" dirty="0" err="1" smtClean="0"/>
              <a:t>verdadeiro</a:t>
            </a:r>
            <a:r>
              <a:rPr lang="en-US" sz="2800" dirty="0" smtClean="0"/>
              <a:t> valor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desejamos</a:t>
            </a:r>
            <a:r>
              <a:rPr lang="en-US" sz="2800" dirty="0" smtClean="0"/>
              <a:t> </a:t>
            </a:r>
            <a:r>
              <a:rPr lang="en-US" sz="2800" dirty="0" err="1" smtClean="0"/>
              <a:t>conhecer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 err="1" smtClean="0"/>
              <a:t>diferenças</a:t>
            </a:r>
            <a:r>
              <a:rPr lang="en-US" sz="2800" dirty="0" smtClean="0"/>
              <a:t> </a:t>
            </a:r>
            <a:r>
              <a:rPr lang="en-US" sz="2800" dirty="0" err="1" smtClean="0"/>
              <a:t>dessas</a:t>
            </a:r>
            <a:r>
              <a:rPr lang="en-US" sz="2800" dirty="0" smtClean="0"/>
              <a:t> </a:t>
            </a:r>
            <a:r>
              <a:rPr lang="en-US" sz="2800" dirty="0" err="1" smtClean="0"/>
              <a:t>medidas</a:t>
            </a:r>
            <a:r>
              <a:rPr lang="en-US" sz="2800" dirty="0" smtClean="0"/>
              <a:t> </a:t>
            </a:r>
            <a:r>
              <a:rPr lang="en-US" sz="2800" dirty="0" err="1" smtClean="0"/>
              <a:t>devem</a:t>
            </a:r>
            <a:r>
              <a:rPr lang="en-US" sz="2800" dirty="0" smtClean="0"/>
              <a:t> ser </a:t>
            </a:r>
            <a:r>
              <a:rPr lang="en-US" sz="2800" dirty="0" err="1" smtClean="0"/>
              <a:t>tratadas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erros</a:t>
            </a:r>
            <a:endParaRPr lang="pt-BR" sz="2800" dirty="0" smtClean="0"/>
          </a:p>
          <a:p>
            <a:pPr lvl="1"/>
            <a:r>
              <a:rPr lang="en-US" sz="2400" dirty="0" err="1" smtClean="0"/>
              <a:t>Erros</a:t>
            </a:r>
            <a:r>
              <a:rPr lang="en-US" sz="2400" dirty="0" smtClean="0"/>
              <a:t> </a:t>
            </a:r>
            <a:r>
              <a:rPr lang="en-US" sz="2400" dirty="0" err="1" smtClean="0"/>
              <a:t>randômicos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randômicos</a:t>
            </a:r>
            <a:r>
              <a:rPr lang="en-US" sz="2400" dirty="0" smtClean="0"/>
              <a:t>! </a:t>
            </a:r>
            <a:r>
              <a:rPr lang="en-US" sz="2400" dirty="0" err="1" smtClean="0"/>
              <a:t>Mas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ser </a:t>
            </a:r>
            <a:r>
              <a:rPr lang="en-US" sz="2400" dirty="0" err="1" smtClean="0"/>
              <a:t>analisados</a:t>
            </a:r>
            <a:r>
              <a:rPr lang="en-US" sz="2400" dirty="0" smtClean="0"/>
              <a:t> </a:t>
            </a:r>
            <a:r>
              <a:rPr lang="en-US" sz="2400" dirty="0" err="1" smtClean="0"/>
              <a:t>estatisticamente</a:t>
            </a:r>
            <a:endParaRPr lang="en-US" sz="2400" dirty="0" smtClean="0"/>
          </a:p>
          <a:p>
            <a:pPr lvl="1"/>
            <a:r>
              <a:rPr lang="pt-BR" sz="2400" dirty="0" smtClean="0">
                <a:solidFill>
                  <a:srgbClr val="5A6378"/>
                </a:solidFill>
              </a:rPr>
              <a:t>Uso de intervalo de confiança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Intervalos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confiança</a:t>
            </a:r>
            <a:r>
              <a:rPr lang="en-US" dirty="0" smtClean="0">
                <a:solidFill>
                  <a:schemeClr val="accent1"/>
                </a:solidFill>
              </a:rPr>
              <a:t> da </a:t>
            </a:r>
            <a:r>
              <a:rPr lang="en-US" dirty="0" err="1" smtClean="0">
                <a:solidFill>
                  <a:schemeClr val="accent1"/>
                </a:solidFill>
              </a:rPr>
              <a:t>média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 smtClean="0"/>
              <a:t>Amostra</a:t>
            </a:r>
            <a:r>
              <a:rPr lang="en-US" sz="2800" dirty="0" smtClean="0"/>
              <a:t> </a:t>
            </a:r>
            <a:r>
              <a:rPr lang="en-US" sz="2800" i="1" dirty="0" smtClean="0"/>
              <a:t>versus</a:t>
            </a:r>
            <a:r>
              <a:rPr lang="en-US" sz="2800" dirty="0" smtClean="0"/>
              <a:t> </a:t>
            </a:r>
            <a:r>
              <a:rPr lang="en-US" sz="2800" dirty="0" err="1" smtClean="0"/>
              <a:t>população</a:t>
            </a:r>
            <a:r>
              <a:rPr lang="en-US" sz="2800" dirty="0" smtClean="0"/>
              <a:t> (de novo!)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Como </a:t>
            </a:r>
            <a:r>
              <a:rPr lang="en-US" sz="2800" dirty="0" err="1" smtClean="0"/>
              <a:t>obter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única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de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população</a:t>
            </a:r>
            <a:r>
              <a:rPr lang="en-US" sz="2800" dirty="0" smtClean="0"/>
              <a:t> dado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conhecemos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amostra</a:t>
            </a:r>
            <a:r>
              <a:rPr lang="en-US" sz="2800" dirty="0" smtClean="0"/>
              <a:t> </a:t>
            </a:r>
            <a:r>
              <a:rPr lang="en-US" sz="2800" dirty="0" err="1" smtClean="0"/>
              <a:t>finita</a:t>
            </a:r>
            <a:r>
              <a:rPr lang="en-US" sz="2800" dirty="0" smtClean="0"/>
              <a:t> </a:t>
            </a:r>
            <a:r>
              <a:rPr lang="en-US" sz="2800" dirty="0" err="1" smtClean="0"/>
              <a:t>desta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população</a:t>
            </a:r>
            <a:r>
              <a:rPr lang="en-US" sz="2800" dirty="0" smtClean="0"/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É </a:t>
            </a:r>
            <a:r>
              <a:rPr lang="en-US" sz="2800" dirty="0" err="1" smtClean="0"/>
              <a:t>possível</a:t>
            </a:r>
            <a:r>
              <a:rPr lang="en-US" sz="2800" dirty="0" smtClean="0"/>
              <a:t> </a:t>
            </a:r>
            <a:r>
              <a:rPr lang="en-US" sz="2800" dirty="0" err="1" smtClean="0"/>
              <a:t>ter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perfeita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populacional</a:t>
            </a:r>
            <a:r>
              <a:rPr lang="en-US" sz="2800" dirty="0" smtClean="0"/>
              <a:t> a </a:t>
            </a:r>
            <a:br>
              <a:rPr lang="en-US" sz="2800" dirty="0" smtClean="0"/>
            </a:br>
            <a:r>
              <a:rPr lang="en-US" sz="2800" dirty="0" err="1" smtClean="0"/>
              <a:t>partir</a:t>
            </a:r>
            <a:r>
              <a:rPr lang="en-US" sz="2800" dirty="0" smtClean="0"/>
              <a:t> de </a:t>
            </a:r>
            <a:r>
              <a:rPr lang="en-US" sz="2800" dirty="0" err="1" smtClean="0"/>
              <a:t>amostras</a:t>
            </a:r>
            <a:r>
              <a:rPr lang="en-US" sz="2800" dirty="0" smtClean="0"/>
              <a:t> de </a:t>
            </a:r>
            <a:r>
              <a:rPr lang="en-US" sz="2800" dirty="0" err="1" smtClean="0"/>
              <a:t>tamanho</a:t>
            </a:r>
            <a:r>
              <a:rPr lang="en-US" sz="2800" dirty="0" smtClean="0"/>
              <a:t> </a:t>
            </a:r>
            <a:r>
              <a:rPr lang="en-US" sz="2800" dirty="0" err="1" smtClean="0"/>
              <a:t>finito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e com </a:t>
            </a:r>
            <a:r>
              <a:rPr lang="en-US" sz="2800" dirty="0" err="1" smtClean="0"/>
              <a:t>observações</a:t>
            </a:r>
            <a:r>
              <a:rPr lang="en-US" sz="2800" dirty="0" smtClean="0"/>
              <a:t> </a:t>
            </a:r>
            <a:r>
              <a:rPr lang="en-US" sz="2800" dirty="0" err="1" smtClean="0"/>
              <a:t>sujeitas</a:t>
            </a:r>
            <a:r>
              <a:rPr lang="en-US" sz="2800" dirty="0" smtClean="0"/>
              <a:t> a </a:t>
            </a:r>
            <a:r>
              <a:rPr lang="en-US" sz="2800" dirty="0" err="1" smtClean="0"/>
              <a:t>erros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aleatórios</a:t>
            </a:r>
            <a:r>
              <a:rPr lang="en-US" sz="2800" dirty="0" smtClean="0"/>
              <a:t>?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8129" name="Picture 1" descr="C:\Documents and Settings\raquel\Configurações locais\Temporary Internet Files\Content.IE5\U2C8KB0X\MC9000787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923695"/>
            <a:ext cx="1622066" cy="3934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Intervalos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confiança</a:t>
            </a:r>
            <a:r>
              <a:rPr lang="en-US" dirty="0" smtClean="0">
                <a:solidFill>
                  <a:schemeClr val="accent6"/>
                </a:solidFill>
              </a:rPr>
              <a:t> da </a:t>
            </a:r>
            <a:r>
              <a:rPr lang="en-US" dirty="0" err="1" smtClean="0">
                <a:solidFill>
                  <a:schemeClr val="accent6"/>
                </a:solidFill>
              </a:rPr>
              <a:t>média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Encontramos</a:t>
            </a:r>
            <a:r>
              <a:rPr lang="en-US" sz="2800" dirty="0" smtClean="0"/>
              <a:t> </a:t>
            </a:r>
            <a:r>
              <a:rPr lang="en-US" sz="2800" dirty="0" err="1" smtClean="0"/>
              <a:t>dois</a:t>
            </a:r>
            <a:r>
              <a:rPr lang="en-US" sz="2800" dirty="0" smtClean="0"/>
              <a:t> </a:t>
            </a:r>
            <a:r>
              <a:rPr lang="en-US" sz="2800" dirty="0" err="1" smtClean="0"/>
              <a:t>limites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e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tal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exista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alta</a:t>
            </a:r>
            <a:r>
              <a:rPr lang="en-US" sz="2800" dirty="0" smtClean="0"/>
              <a:t> </a:t>
            </a:r>
            <a:r>
              <a:rPr lang="en-US" sz="2800" dirty="0" err="1" smtClean="0"/>
              <a:t>probabilidade</a:t>
            </a:r>
            <a:r>
              <a:rPr lang="en-US" sz="2800" dirty="0" smtClean="0"/>
              <a:t> (1-</a:t>
            </a:r>
            <a:r>
              <a:rPr lang="en-US" sz="2800" dirty="0" smtClean="0">
                <a:sym typeface="Symbol"/>
              </a:rPr>
              <a:t></a:t>
            </a:r>
            <a:r>
              <a:rPr lang="en-US" sz="2800" dirty="0" smtClean="0"/>
              <a:t>)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população</a:t>
            </a:r>
            <a:r>
              <a:rPr lang="en-US" sz="2800" dirty="0" smtClean="0"/>
              <a:t> (</a:t>
            </a:r>
            <a:r>
              <a:rPr lang="en-US" sz="2800" dirty="0" smtClean="0">
                <a:sym typeface="Symbol"/>
              </a:rPr>
              <a:t></a:t>
            </a:r>
            <a:r>
              <a:rPr lang="en-US" sz="2800" dirty="0" smtClean="0"/>
              <a:t>) </a:t>
            </a:r>
            <a:r>
              <a:rPr lang="en-US" sz="2800" dirty="0" err="1" smtClean="0"/>
              <a:t>estar</a:t>
            </a:r>
            <a:r>
              <a:rPr lang="en-US" sz="2800" dirty="0" smtClean="0"/>
              <a:t> no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[c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P[c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  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 = 1 – </a:t>
            </a:r>
            <a:r>
              <a:rPr lang="en-US" sz="2800" dirty="0" smtClean="0">
                <a:sym typeface="Symbol"/>
              </a:rPr>
              <a:t>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[c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 é </a:t>
            </a:r>
            <a:r>
              <a:rPr lang="en-US" sz="2800" dirty="0" err="1" smtClean="0"/>
              <a:t>chamado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3366FF"/>
                </a:solidFill>
              </a:rPr>
              <a:t>intervalo</a:t>
            </a:r>
            <a:r>
              <a:rPr lang="en-US" sz="2800" dirty="0" smtClean="0">
                <a:solidFill>
                  <a:srgbClr val="3366FF"/>
                </a:solidFill>
              </a:rPr>
              <a:t> de </a:t>
            </a:r>
            <a:r>
              <a:rPr lang="en-US" sz="2800" dirty="0" err="1" smtClean="0">
                <a:solidFill>
                  <a:srgbClr val="3366FF"/>
                </a:solidFill>
              </a:rPr>
              <a:t>confiança</a:t>
            </a:r>
            <a:r>
              <a:rPr lang="en-US" sz="2800" dirty="0" smtClean="0">
                <a:solidFill>
                  <a:srgbClr val="3366FF"/>
                </a:solidFill>
              </a:rPr>
              <a:t> da </a:t>
            </a:r>
            <a:r>
              <a:rPr lang="en-US" sz="2800" dirty="0" err="1" smtClean="0">
                <a:solidFill>
                  <a:srgbClr val="3366FF"/>
                </a:solidFill>
              </a:rPr>
              <a:t>média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da </a:t>
            </a:r>
            <a:r>
              <a:rPr lang="en-US" sz="2800" dirty="0" err="1" smtClean="0"/>
              <a:t>população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 é o </a:t>
            </a:r>
            <a:r>
              <a:rPr lang="en-US" sz="2800" dirty="0" err="1" smtClean="0">
                <a:solidFill>
                  <a:srgbClr val="3366FF"/>
                </a:solidFill>
                <a:sym typeface="Symbol"/>
              </a:rPr>
              <a:t>nível</a:t>
            </a:r>
            <a:r>
              <a:rPr lang="en-US" sz="2800" dirty="0" smtClean="0">
                <a:solidFill>
                  <a:srgbClr val="3366FF"/>
                </a:solidFill>
                <a:sym typeface="Symbol"/>
              </a:rPr>
              <a:t> de </a:t>
            </a:r>
            <a:r>
              <a:rPr lang="en-US" sz="2800" dirty="0" err="1" smtClean="0">
                <a:solidFill>
                  <a:srgbClr val="3366FF"/>
                </a:solidFill>
                <a:sym typeface="Symbol"/>
              </a:rPr>
              <a:t>significância</a:t>
            </a:r>
            <a:r>
              <a:rPr lang="en-US" sz="2800" dirty="0" smtClean="0">
                <a:sym typeface="Symbol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100 x (</a:t>
            </a:r>
            <a:r>
              <a:rPr lang="en-US" sz="2800" dirty="0" smtClean="0"/>
              <a:t>1 – </a:t>
            </a:r>
            <a:r>
              <a:rPr lang="en-US" sz="2800" dirty="0" smtClean="0">
                <a:sym typeface="Symbol"/>
              </a:rPr>
              <a:t>) é o </a:t>
            </a:r>
            <a:r>
              <a:rPr lang="en-US" sz="2800" dirty="0" err="1" smtClean="0">
                <a:solidFill>
                  <a:srgbClr val="3366FF"/>
                </a:solidFill>
                <a:sym typeface="Symbol"/>
              </a:rPr>
              <a:t>nível</a:t>
            </a:r>
            <a:r>
              <a:rPr lang="en-US" sz="2800" dirty="0" smtClean="0">
                <a:solidFill>
                  <a:srgbClr val="3366FF"/>
                </a:solidFill>
                <a:sym typeface="Symbol"/>
              </a:rPr>
              <a:t> de </a:t>
            </a:r>
            <a:r>
              <a:rPr lang="en-US" sz="2800" dirty="0" err="1" smtClean="0">
                <a:solidFill>
                  <a:srgbClr val="3366FF"/>
                </a:solidFill>
                <a:sym typeface="Symbol"/>
              </a:rPr>
              <a:t>confiança</a:t>
            </a:r>
            <a:endParaRPr lang="en-US" sz="2800" dirty="0" smtClean="0">
              <a:solidFill>
                <a:srgbClr val="3366FF"/>
              </a:solidFill>
              <a:sym typeface="Symbol"/>
            </a:endParaRPr>
          </a:p>
          <a:p>
            <a:pPr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(</a:t>
            </a:r>
            <a:r>
              <a:rPr lang="en-US" sz="2800" dirty="0" smtClean="0"/>
              <a:t>1 – </a:t>
            </a:r>
            <a:r>
              <a:rPr lang="en-US" sz="2800" dirty="0" smtClean="0">
                <a:sym typeface="Symbol"/>
              </a:rPr>
              <a:t>) é o </a:t>
            </a:r>
            <a:r>
              <a:rPr lang="en-US" sz="2800" dirty="0" err="1" smtClean="0">
                <a:sym typeface="Symbol"/>
              </a:rPr>
              <a:t>coeficiente</a:t>
            </a:r>
            <a:r>
              <a:rPr lang="en-US" sz="2800" dirty="0" smtClean="0">
                <a:sym typeface="Symbol"/>
              </a:rPr>
              <a:t> de </a:t>
            </a:r>
            <a:r>
              <a:rPr lang="en-US" sz="2800" dirty="0" err="1" smtClean="0">
                <a:sym typeface="Symbol"/>
              </a:rPr>
              <a:t>confiança</a:t>
            </a:r>
            <a:endParaRPr lang="en-US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524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Intervalos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confiança</a:t>
            </a:r>
            <a:r>
              <a:rPr lang="en-US" dirty="0" smtClean="0">
                <a:solidFill>
                  <a:schemeClr val="accent4"/>
                </a:solidFill>
              </a:rPr>
              <a:t> da </a:t>
            </a:r>
            <a:r>
              <a:rPr lang="en-US" dirty="0" err="1" smtClean="0">
                <a:solidFill>
                  <a:schemeClr val="accent4"/>
                </a:solidFill>
              </a:rPr>
              <a:t>média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3800" y="1981200"/>
            <a:ext cx="49530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As observações da amostra são {x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, x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, ..., 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n</a:t>
            </a:r>
            <a:r>
              <a:rPr lang="pt-BR" sz="2800" dirty="0" smtClean="0"/>
              <a:t>}</a:t>
            </a:r>
          </a:p>
          <a:p>
            <a:r>
              <a:rPr lang="pt-BR" sz="2800" dirty="0" smtClean="0"/>
              <a:t>A média amostral é </a:t>
            </a:r>
          </a:p>
          <a:p>
            <a:r>
              <a:rPr lang="pt-BR" sz="2800" dirty="0" smtClean="0"/>
              <a:t>As observações são independentes e vêm da mesma população com desvio padrão </a:t>
            </a:r>
            <a:r>
              <a:rPr lang="el-GR" sz="2800" dirty="0" smtClean="0"/>
              <a:t>σ</a:t>
            </a:r>
          </a:p>
          <a:p>
            <a:r>
              <a:rPr lang="el-GR" sz="2800" dirty="0" smtClean="0"/>
              <a:t>O desvio padrão amostral é s</a:t>
            </a:r>
            <a:endParaRPr lang="pt-BR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7010400" y="2971800"/>
          <a:ext cx="381000" cy="42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ção" r:id="rId3" imgW="139680" imgH="164880" progId="Equation.3">
                  <p:embed/>
                </p:oleObj>
              </mc:Choice>
              <mc:Fallback>
                <p:oleObj name="Equação" r:id="rId3" imgW="1396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381000" cy="423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 descr="C:\Documents and Settings\raquel\Configurações locais\Temporary Internet Files\Content.IE5\DVIIPGM6\MC90023311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133600"/>
            <a:ext cx="2884412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3"/>
                </a:solidFill>
              </a:rPr>
              <a:t>O que diz o teorema do limite central?</a:t>
            </a:r>
            <a:endParaRPr lang="el-GR" dirty="0" smtClean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</a:pPr>
            <a:r>
              <a:rPr lang="en-US" sz="2800" dirty="0" err="1" smtClean="0"/>
              <a:t>Que</a:t>
            </a:r>
            <a:r>
              <a:rPr lang="en-US" sz="2800" dirty="0" smtClean="0"/>
              <a:t> a </a:t>
            </a:r>
            <a:r>
              <a:rPr lang="en-US" sz="2800" dirty="0" err="1" smtClean="0"/>
              <a:t>distribuição</a:t>
            </a:r>
            <a:r>
              <a:rPr lang="en-US" sz="2800" dirty="0" smtClean="0"/>
              <a:t> </a:t>
            </a:r>
            <a:r>
              <a:rPr lang="en-US" sz="2800" dirty="0" err="1" smtClean="0"/>
              <a:t>amostral</a:t>
            </a:r>
            <a:r>
              <a:rPr lang="en-US" sz="2800" dirty="0" smtClean="0"/>
              <a:t> das </a:t>
            </a:r>
            <a:r>
              <a:rPr lang="en-US" sz="2800" dirty="0" err="1" smtClean="0"/>
              <a:t>médias</a:t>
            </a:r>
            <a:r>
              <a:rPr lang="en-US" sz="2800" dirty="0" smtClean="0"/>
              <a:t> de </a:t>
            </a:r>
            <a:r>
              <a:rPr lang="en-US" sz="2800" dirty="0" err="1" smtClean="0"/>
              <a:t>amostras</a:t>
            </a:r>
            <a:r>
              <a:rPr lang="en-US" sz="2800" dirty="0" smtClean="0"/>
              <a:t> de </a:t>
            </a:r>
            <a:r>
              <a:rPr lang="en-US" sz="2800" dirty="0" err="1" smtClean="0"/>
              <a:t>qualquer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distribuição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6600"/>
                </a:solidFill>
              </a:rPr>
              <a:t>tende</a:t>
            </a:r>
            <a:r>
              <a:rPr lang="en-US" sz="2800" dirty="0" smtClean="0"/>
              <a:t> a ser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distribuição</a:t>
            </a:r>
            <a:r>
              <a:rPr lang="en-US" sz="2800" dirty="0" smtClean="0"/>
              <a:t> normal </a:t>
            </a:r>
            <a:r>
              <a:rPr lang="en-US" sz="2800" dirty="0" err="1" smtClean="0">
                <a:solidFill>
                  <a:schemeClr val="accent2"/>
                </a:solidFill>
              </a:rPr>
              <a:t>quando</a:t>
            </a:r>
            <a:r>
              <a:rPr lang="en-US" sz="2800" dirty="0" smtClean="0">
                <a:solidFill>
                  <a:schemeClr val="accent2"/>
                </a:solidFill>
              </a:rPr>
              <a:t> o </a:t>
            </a:r>
            <a:r>
              <a:rPr lang="en-US" sz="2800" dirty="0" err="1" smtClean="0">
                <a:solidFill>
                  <a:schemeClr val="accent2"/>
                </a:solidFill>
              </a:rPr>
              <a:t>tamanho</a:t>
            </a:r>
            <a:r>
              <a:rPr lang="en-US" sz="2800" dirty="0" smtClean="0">
                <a:solidFill>
                  <a:schemeClr val="accent2"/>
                </a:solidFill>
              </a:rPr>
              <a:t> das </a:t>
            </a:r>
            <a:r>
              <a:rPr lang="en-US" sz="2800" dirty="0" err="1" smtClean="0">
                <a:solidFill>
                  <a:schemeClr val="accent2"/>
                </a:solidFill>
              </a:rPr>
              <a:t>amostras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cresce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err="1" smtClean="0"/>
              <a:t>Essa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distribuição</a:t>
            </a:r>
            <a:r>
              <a:rPr lang="en-US" sz="2800" dirty="0" smtClean="0"/>
              <a:t> das </a:t>
            </a:r>
            <a:r>
              <a:rPr lang="en-US" sz="2800" dirty="0" err="1" smtClean="0"/>
              <a:t>médias</a:t>
            </a:r>
            <a:r>
              <a:rPr lang="en-US" sz="2800" dirty="0" smtClean="0"/>
              <a:t> </a:t>
            </a:r>
            <a:r>
              <a:rPr lang="en-US" sz="2800" dirty="0" err="1" smtClean="0"/>
              <a:t>amostrais</a:t>
            </a:r>
            <a:r>
              <a:rPr lang="en-US" sz="2800" dirty="0" smtClean="0"/>
              <a:t> é </a:t>
            </a:r>
            <a:r>
              <a:rPr lang="en-US" sz="2800" dirty="0" err="1" smtClean="0">
                <a:solidFill>
                  <a:schemeClr val="accent1"/>
                </a:solidFill>
              </a:rPr>
              <a:t>aproximadamente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pt-BR" sz="2800" dirty="0" smtClean="0">
                <a:solidFill>
                  <a:srgbClr val="00B050"/>
                </a:solidFill>
                <a:ea typeface="Arial Unicode MS" pitchFamily="34" charset="-128"/>
                <a:cs typeface="Arial Unicode MS" pitchFamily="34" charset="-128"/>
              </a:rPr>
              <a:t>Aproximamos</a:t>
            </a:r>
            <a:r>
              <a:rPr lang="pt-BR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800" dirty="0" smtClean="0"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pt-BR" sz="2800" dirty="0" smtClean="0">
                <a:ea typeface="Arial Unicode MS" pitchFamily="34" charset="-128"/>
                <a:cs typeface="Arial Unicode MS" pitchFamily="34" charset="-128"/>
              </a:rPr>
              <a:t> com o desvio padrão amostral </a:t>
            </a:r>
            <a:r>
              <a:rPr lang="pt-BR" sz="2800" dirty="0" err="1">
                <a:ea typeface="Arial Unicode MS" pitchFamily="34" charset="-128"/>
                <a:cs typeface="Arial Unicode MS" pitchFamily="34" charset="-128"/>
              </a:rPr>
              <a:t>s</a:t>
            </a:r>
            <a:endParaRPr lang="pt-BR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188"/>
              </p:ext>
            </p:extLst>
          </p:nvPr>
        </p:nvGraphicFramePr>
        <p:xfrm>
          <a:off x="3657600" y="3904144"/>
          <a:ext cx="1604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ção" r:id="rId3" imgW="774360" imgH="241200" progId="Equation.3">
                  <p:embed/>
                </p:oleObj>
              </mc:Choice>
              <mc:Fallback>
                <p:oleObj name="Equação" r:id="rId3" imgW="774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04144"/>
                        <a:ext cx="160496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Intervalos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confiança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para</a:t>
            </a:r>
            <a:r>
              <a:rPr lang="en-US" dirty="0" smtClean="0">
                <a:solidFill>
                  <a:schemeClr val="accent5"/>
                </a:solidFill>
              </a:rPr>
              <a:t> a </a:t>
            </a:r>
            <a:r>
              <a:rPr lang="en-US" dirty="0" err="1" smtClean="0">
                <a:solidFill>
                  <a:schemeClr val="accent5"/>
                </a:solidFill>
              </a:rPr>
              <a:t>média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amostral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2" name="Imagem 21" descr="c1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199"/>
            <a:ext cx="8001000" cy="4720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 </a:t>
            </a:r>
            <a:r>
              <a:rPr lang="en-US" dirty="0" err="1" smtClean="0">
                <a:solidFill>
                  <a:schemeClr val="accent2"/>
                </a:solidFill>
              </a:rPr>
              <a:t>onde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vem</a:t>
            </a:r>
            <a:r>
              <a:rPr lang="en-US" dirty="0" smtClean="0">
                <a:solidFill>
                  <a:schemeClr val="accent2"/>
                </a:solidFill>
              </a:rPr>
              <a:t> a </a:t>
            </a:r>
            <a:r>
              <a:rPr lang="en-US" dirty="0" err="1" smtClean="0">
                <a:solidFill>
                  <a:schemeClr val="accent2"/>
                </a:solidFill>
              </a:rPr>
              <a:t>expressão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75640"/>
              </p:ext>
            </p:extLst>
          </p:nvPr>
        </p:nvGraphicFramePr>
        <p:xfrm>
          <a:off x="1220787" y="3962400"/>
          <a:ext cx="59420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3" imgW="2552700" imgH="444500" progId="Equation.3">
                  <p:embed/>
                </p:oleObj>
              </mc:Choice>
              <mc:Fallback>
                <p:oleObj name="Equation" r:id="rId3" imgW="2552700" imgH="444500" progId="Equation.3">
                  <p:embed/>
                  <p:pic>
                    <p:nvPicPr>
                      <p:cNvPr id="0" name="Espaço Reservado para Conteúd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3962400"/>
                        <a:ext cx="5942013" cy="1035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Espaço Reservado para Conteúd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33392"/>
              </p:ext>
            </p:extLst>
          </p:nvPr>
        </p:nvGraphicFramePr>
        <p:xfrm>
          <a:off x="1676400" y="2743200"/>
          <a:ext cx="48990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5" imgW="1968500" imgH="444500" progId="Equation.3">
                  <p:embed/>
                </p:oleObj>
              </mc:Choice>
              <mc:Fallback>
                <p:oleObj name="Equation" r:id="rId5" imgW="1968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899025" cy="1106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Espaço Reservado para Conteúdo 5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49781"/>
              </p:ext>
            </p:extLst>
          </p:nvPr>
        </p:nvGraphicFramePr>
        <p:xfrm>
          <a:off x="685800" y="1447800"/>
          <a:ext cx="71739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8" imgW="2882900" imgH="469900" progId="Equation.3">
                  <p:embed/>
                </p:oleObj>
              </mc:Choice>
              <mc:Fallback>
                <p:oleObj name="Equation" r:id="rId8" imgW="288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173913" cy="1169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ço Reservado para Conteúd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55780"/>
              </p:ext>
            </p:extLst>
          </p:nvPr>
        </p:nvGraphicFramePr>
        <p:xfrm>
          <a:off x="842963" y="5257800"/>
          <a:ext cx="67008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10" imgW="2692400" imgH="444500" progId="Equation.3">
                  <p:embed/>
                </p:oleObj>
              </mc:Choice>
              <mc:Fallback>
                <p:oleObj name="Equation" r:id="rId10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257800"/>
                        <a:ext cx="6700837" cy="1104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2"/>
                </a:solidFill>
              </a:rPr>
              <a:t>Intervalo de confiança</a:t>
            </a:r>
            <a:endParaRPr lang="el-GR" dirty="0" smtClean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895600"/>
            <a:ext cx="7315200" cy="3230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2800" dirty="0" smtClean="0"/>
              <a:t>(c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)=</a:t>
            </a:r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51359"/>
              </p:ext>
            </p:extLst>
          </p:nvPr>
        </p:nvGraphicFramePr>
        <p:xfrm>
          <a:off x="2922588" y="2606675"/>
          <a:ext cx="4749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3" imgW="1828800" imgH="444500" progId="Equation.3">
                  <p:embed/>
                </p:oleObj>
              </mc:Choice>
              <mc:Fallback>
                <p:oleObj name="Equation" r:id="rId3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606675"/>
                        <a:ext cx="4749800" cy="1155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8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Exemplo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295401"/>
            <a:ext cx="8305800" cy="419099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Queremos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determinar</a:t>
            </a:r>
            <a:r>
              <a:rPr lang="en-US" sz="2400" dirty="0" smtClean="0"/>
              <a:t>,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média</a:t>
            </a:r>
            <a:r>
              <a:rPr lang="en-US" sz="2400" dirty="0" smtClean="0"/>
              <a:t>, </a:t>
            </a:r>
            <a:r>
              <a:rPr lang="en-US" sz="2400" dirty="0" err="1" smtClean="0"/>
              <a:t>quanto</a:t>
            </a:r>
            <a:r>
              <a:rPr lang="en-US" sz="2400" dirty="0" smtClean="0"/>
              <a:t> tempo </a:t>
            </a:r>
            <a:r>
              <a:rPr lang="en-US" sz="2400" dirty="0" err="1" smtClean="0"/>
              <a:t>leva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escrever</a:t>
            </a:r>
            <a:r>
              <a:rPr lang="en-US" sz="2400" dirty="0" smtClean="0"/>
              <a:t> um </a:t>
            </a:r>
            <a:r>
              <a:rPr lang="en-US" sz="2400" dirty="0" err="1" smtClean="0"/>
              <a:t>arquivo</a:t>
            </a:r>
            <a:r>
              <a:rPr lang="en-US" sz="2400" dirty="0" smtClean="0"/>
              <a:t> de um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 </a:t>
            </a:r>
            <a:r>
              <a:rPr lang="en-US" sz="2400" dirty="0" err="1" smtClean="0"/>
              <a:t>tamanho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disco. Este tempo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variar</a:t>
            </a:r>
            <a:r>
              <a:rPr lang="en-US" sz="2400" dirty="0" smtClean="0"/>
              <a:t> </a:t>
            </a:r>
            <a:r>
              <a:rPr lang="en-US" sz="2400" dirty="0" err="1" smtClean="0"/>
              <a:t>devido</a:t>
            </a:r>
            <a:r>
              <a:rPr lang="en-US" sz="2400" dirty="0" smtClean="0"/>
              <a:t> a </a:t>
            </a:r>
            <a:r>
              <a:rPr lang="en-US" sz="2400" dirty="0" err="1" smtClean="0"/>
              <a:t>efeitos</a:t>
            </a:r>
            <a:r>
              <a:rPr lang="en-US" sz="2400" dirty="0" smtClean="0"/>
              <a:t> </a:t>
            </a:r>
            <a:r>
              <a:rPr lang="en-US" sz="2400" dirty="0" err="1" smtClean="0"/>
              <a:t>randômicos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influenciam</a:t>
            </a:r>
            <a:r>
              <a:rPr lang="en-US" sz="2400" dirty="0" smtClean="0"/>
              <a:t> as </a:t>
            </a:r>
            <a:r>
              <a:rPr lang="en-US" sz="2400" dirty="0" err="1" smtClean="0"/>
              <a:t>medições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realizadas</a:t>
            </a:r>
            <a:endParaRPr lang="en-US" sz="2400" dirty="0" smtClean="0"/>
          </a:p>
          <a:p>
            <a:r>
              <a:rPr lang="en-US" sz="2400" dirty="0" err="1" smtClean="0"/>
              <a:t>Várias</a:t>
            </a:r>
            <a:r>
              <a:rPr lang="en-US" sz="2400" dirty="0" smtClean="0"/>
              <a:t> </a:t>
            </a:r>
            <a:r>
              <a:rPr lang="en-US" sz="2400" dirty="0" err="1" smtClean="0"/>
              <a:t>medições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realizadas</a:t>
            </a:r>
            <a:r>
              <a:rPr lang="en-US" sz="2400" dirty="0" smtClean="0"/>
              <a:t>: 7,7  11,4  7,0  7,6 14,6  9,0  6,9  7,1  6,7  9,3  11,9  4,9  6,4  8,8  10,5  8,1  8,1  8,0  7,6  6,5  6,6  6,7  6,8  8,0  8,0  8,8  8,5  7,9  8,4  8,0  7,4  9,0  8,1  8,3  8,8  6,6 10,9  9,6  9,3  10,8</a:t>
            </a:r>
          </a:p>
          <a:p>
            <a:r>
              <a:rPr lang="en-US" sz="2400" dirty="0" err="1" smtClean="0"/>
              <a:t>Temos</a:t>
            </a:r>
            <a:r>
              <a:rPr lang="en-US" sz="2400" dirty="0" smtClean="0"/>
              <a:t>:                     , s= 1,789, n=40</a:t>
            </a: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Um intervalo de confiança de 90% para a média=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04078"/>
              </p:ext>
            </p:extLst>
          </p:nvPr>
        </p:nvGraphicFramePr>
        <p:xfrm>
          <a:off x="1739900" y="4394200"/>
          <a:ext cx="1300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622300" imgH="190500" progId="Equation.3">
                  <p:embed/>
                </p:oleObj>
              </mc:Choice>
              <mc:Fallback>
                <p:oleObj name="Equation" r:id="rId3" imgW="6223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394200"/>
                        <a:ext cx="13001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066800" y="5257800"/>
          <a:ext cx="627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ção" r:id="rId5" imgW="3136680" imgH="419040" progId="Equation.3">
                  <p:embed/>
                </p:oleObj>
              </mc:Choice>
              <mc:Fallback>
                <p:oleObj name="Equação" r:id="rId5" imgW="31366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627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Exemplo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outros</a:t>
            </a:r>
            <a:r>
              <a:rPr lang="en-US" sz="2800" dirty="0" smtClean="0"/>
              <a:t> </a:t>
            </a:r>
            <a:r>
              <a:rPr lang="en-US" sz="2800" dirty="0" err="1" smtClean="0"/>
              <a:t>níveis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r>
              <a:rPr lang="en-US" sz="2800" dirty="0" smtClean="0"/>
              <a:t>Para 80%?</a:t>
            </a:r>
          </a:p>
          <a:p>
            <a:r>
              <a:rPr lang="en-US" sz="2800" dirty="0" smtClean="0"/>
              <a:t>z</a:t>
            </a:r>
            <a:r>
              <a:rPr lang="en-US" sz="2800" baseline="-25000" dirty="0" smtClean="0"/>
              <a:t>1-</a:t>
            </a:r>
            <a:r>
              <a:rPr lang="en-US" sz="2800" baseline="-25000" dirty="0" smtClean="0">
                <a:sym typeface="Symbol"/>
              </a:rPr>
              <a:t></a:t>
            </a:r>
            <a:r>
              <a:rPr lang="en-US" sz="2800" baseline="-25000" dirty="0" smtClean="0"/>
              <a:t>/2</a:t>
            </a:r>
            <a:r>
              <a:rPr lang="en-US" sz="2800" dirty="0" smtClean="0"/>
              <a:t>=z</a:t>
            </a:r>
            <a:r>
              <a:rPr lang="en-US" sz="2800" baseline="-25000" dirty="0" smtClean="0"/>
              <a:t>90%</a:t>
            </a:r>
            <a:r>
              <a:rPr lang="en-US" sz="2800" dirty="0" smtClean="0"/>
              <a:t>=1,282</a:t>
            </a:r>
          </a:p>
          <a:p>
            <a:endParaRPr lang="en-US" sz="2800" dirty="0" smtClean="0"/>
          </a:p>
          <a:p>
            <a:pPr lvl="3"/>
            <a:endParaRPr lang="en-US" sz="1800" dirty="0" smtClean="0"/>
          </a:p>
          <a:p>
            <a:r>
              <a:rPr lang="en-US" sz="2800" dirty="0" smtClean="0"/>
              <a:t>Para 95%</a:t>
            </a:r>
          </a:p>
          <a:p>
            <a:r>
              <a:rPr lang="en-US" sz="2800" dirty="0" smtClean="0"/>
              <a:t>z</a:t>
            </a:r>
            <a:r>
              <a:rPr lang="en-US" sz="2800" baseline="-25000" dirty="0" smtClean="0"/>
              <a:t>1-</a:t>
            </a:r>
            <a:r>
              <a:rPr lang="en-US" sz="2800" baseline="-25000" dirty="0" smtClean="0">
                <a:sym typeface="Symbol"/>
              </a:rPr>
              <a:t></a:t>
            </a:r>
            <a:r>
              <a:rPr lang="en-US" sz="2800" baseline="-25000" dirty="0" smtClean="0"/>
              <a:t>/2</a:t>
            </a:r>
            <a:r>
              <a:rPr lang="en-US" sz="2800" dirty="0" smtClean="0"/>
              <a:t>=z</a:t>
            </a:r>
            <a:r>
              <a:rPr lang="en-US" sz="2800" baseline="-25000" dirty="0" smtClean="0"/>
              <a:t>97,5%</a:t>
            </a:r>
            <a:r>
              <a:rPr lang="en-US" sz="2800" dirty="0" smtClean="0"/>
              <a:t>=1,960</a:t>
            </a:r>
          </a:p>
          <a:p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57400" y="3200400"/>
          <a:ext cx="5969000" cy="7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ção" r:id="rId3" imgW="3136680" imgH="419040" progId="Equation.3">
                  <p:embed/>
                </p:oleObj>
              </mc:Choice>
              <mc:Fallback>
                <p:oleObj name="Equação" r:id="rId3" imgW="3136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5969000" cy="797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33600" y="5257800"/>
          <a:ext cx="59451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ção" r:id="rId5" imgW="3124080" imgH="419040" progId="Equation.3">
                  <p:embed/>
                </p:oleObj>
              </mc:Choice>
              <mc:Fallback>
                <p:oleObj name="Equação" r:id="rId5" imgW="31240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59451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Precisão</a:t>
            </a:r>
            <a:r>
              <a:rPr lang="en-US" dirty="0" smtClean="0">
                <a:solidFill>
                  <a:schemeClr val="accent5"/>
                </a:solidFill>
              </a:rPr>
              <a:t> e </a:t>
            </a:r>
            <a:r>
              <a:rPr lang="en-US" dirty="0" err="1" smtClean="0">
                <a:solidFill>
                  <a:schemeClr val="accent5"/>
                </a:solidFill>
              </a:rPr>
              <a:t>confiança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descobrir</a:t>
            </a:r>
            <a:r>
              <a:rPr lang="en-US" dirty="0" smtClean="0"/>
              <a:t> o peso </a:t>
            </a:r>
            <a:r>
              <a:rPr lang="en-US" dirty="0" err="1" smtClean="0"/>
              <a:t>médio</a:t>
            </a:r>
            <a:r>
              <a:rPr lang="en-US" dirty="0" smtClean="0"/>
              <a:t> dos </a:t>
            </a:r>
            <a:r>
              <a:rPr lang="en-US" dirty="0" err="1" smtClean="0"/>
              <a:t>bebês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nascem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Campina Grande</a:t>
            </a:r>
          </a:p>
          <a:p>
            <a:r>
              <a:rPr lang="en-US" dirty="0" err="1" smtClean="0"/>
              <a:t>Coletou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calcu-lou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de μ </a:t>
            </a:r>
            <a:r>
              <a:rPr lang="en-US" dirty="0" err="1" smtClean="0"/>
              <a:t>está</a:t>
            </a:r>
            <a:r>
              <a:rPr lang="en-US" dirty="0" smtClean="0"/>
              <a:t>     ?</a:t>
            </a:r>
          </a:p>
          <a:p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estimativa</a:t>
            </a:r>
            <a:r>
              <a:rPr lang="en-US" dirty="0" smtClean="0"/>
              <a:t>    ?</a:t>
            </a:r>
            <a:endParaRPr lang="en-US" dirty="0"/>
          </a:p>
        </p:txBody>
      </p:sp>
      <p:pic>
        <p:nvPicPr>
          <p:cNvPr id="11" name="Content Placeholder 10" descr="recem_nascido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571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5976"/>
              </p:ext>
            </p:extLst>
          </p:nvPr>
        </p:nvGraphicFramePr>
        <p:xfrm>
          <a:off x="1676400" y="4191000"/>
          <a:ext cx="15240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2" name="Equation" r:id="rId4" imgW="635000" imgH="177800" progId="Equation.3">
                  <p:embed/>
                </p:oleObj>
              </mc:Choice>
              <mc:Fallback>
                <p:oleObj name="Equation" r:id="rId4" imgW="635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152400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976996"/>
              </p:ext>
            </p:extLst>
          </p:nvPr>
        </p:nvGraphicFramePr>
        <p:xfrm>
          <a:off x="2286000" y="5530850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3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5530850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75200"/>
              </p:ext>
            </p:extLst>
          </p:nvPr>
        </p:nvGraphicFramePr>
        <p:xfrm>
          <a:off x="3810000" y="4662006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4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662006"/>
                        <a:ext cx="349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7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Significado</a:t>
            </a:r>
            <a:r>
              <a:rPr lang="en-US" dirty="0" smtClean="0">
                <a:solidFill>
                  <a:schemeClr val="accent5"/>
                </a:solidFill>
              </a:rPr>
              <a:t> do </a:t>
            </a:r>
            <a:r>
              <a:rPr lang="en-US" dirty="0" err="1" smtClean="0">
                <a:solidFill>
                  <a:schemeClr val="accent5"/>
                </a:solidFill>
              </a:rPr>
              <a:t>intervalo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confiança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137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Se tivermos 100 amostras, com α=0,1 e construirmos o intervalo de confiança para cada uma, o intervalo incluiria a média da população 90 vezes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Espaço Reservado para Rodapé 33"/>
          <p:cNvSpPr txBox="1">
            <a:spLocks/>
          </p:cNvSpPr>
          <p:nvPr/>
        </p:nvSpPr>
        <p:spPr>
          <a:xfrm>
            <a:off x="4103285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©2006 Raj Jain (editado)</a:t>
            </a:r>
            <a:endParaRPr kumimoji="0" lang="pt-BR" sz="900" b="0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1676400" y="2743200"/>
            <a:ext cx="5426524" cy="3493532"/>
            <a:chOff x="1676400" y="2743200"/>
            <a:chExt cx="5426524" cy="3493532"/>
          </a:xfrm>
        </p:grpSpPr>
        <p:sp>
          <p:nvSpPr>
            <p:cNvPr id="6" name="Rectangle 1029" descr="Wide upward diagonal"/>
            <p:cNvSpPr>
              <a:spLocks noChangeArrowheads="1"/>
            </p:cNvSpPr>
            <p:nvPr/>
          </p:nvSpPr>
          <p:spPr bwMode="auto">
            <a:xfrm>
              <a:off x="2711450" y="3344863"/>
              <a:ext cx="1636713" cy="730250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676400" y="4075113"/>
              <a:ext cx="525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8" name="Group 1031"/>
            <p:cNvGrpSpPr>
              <a:grpSpLocks/>
            </p:cNvGrpSpPr>
            <p:nvPr/>
          </p:nvGrpSpPr>
          <p:grpSpPr bwMode="auto">
            <a:xfrm>
              <a:off x="3830638" y="2914650"/>
              <a:ext cx="1035050" cy="473075"/>
              <a:chOff x="3456" y="2304"/>
              <a:chExt cx="2016" cy="672"/>
            </a:xfrm>
          </p:grpSpPr>
          <p:sp>
            <p:nvSpPr>
              <p:cNvPr id="9" name="Arc 1032" descr="Wide upward diagonal"/>
              <p:cNvSpPr>
                <a:spLocks/>
              </p:cNvSpPr>
              <p:nvPr/>
            </p:nvSpPr>
            <p:spPr bwMode="auto">
              <a:xfrm flipH="1">
                <a:off x="3456" y="2304"/>
                <a:ext cx="1008" cy="6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sp>
            <p:nvSpPr>
              <p:cNvPr id="10" name="Arc 1033" descr="Wide upward diagonal"/>
              <p:cNvSpPr>
                <a:spLocks/>
              </p:cNvSpPr>
              <p:nvPr/>
            </p:nvSpPr>
            <p:spPr bwMode="auto">
              <a:xfrm>
                <a:off x="4464" y="2304"/>
                <a:ext cx="1008" cy="6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2711450" y="3817938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2" name="Text Box 1035"/>
            <p:cNvSpPr txBox="1">
              <a:spLocks noChangeArrowheads="1"/>
            </p:cNvSpPr>
            <p:nvPr/>
          </p:nvSpPr>
          <p:spPr bwMode="auto">
            <a:xfrm>
              <a:off x="4502150" y="4095750"/>
              <a:ext cx="36036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Arial Unicode MS" pitchFamily="34" charset="-128"/>
                  <a:cs typeface="Arial Unicode MS" pitchFamily="34" charset="-128"/>
                </a:rPr>
                <a:t>m</a:t>
              </a:r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2692400" y="4056063"/>
              <a:ext cx="420688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zh-CN" baseline="-25000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14" name="Text Box 1037"/>
            <p:cNvSpPr txBox="1">
              <a:spLocks noChangeArrowheads="1"/>
            </p:cNvSpPr>
            <p:nvPr/>
          </p:nvSpPr>
          <p:spPr bwMode="auto">
            <a:xfrm>
              <a:off x="5554663" y="4056063"/>
              <a:ext cx="420687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r>
                <a:rPr lang="en-US" altLang="zh-CN" baseline="-25000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5" name="Rectangle 1038" descr="Wide upward diagonal"/>
            <p:cNvSpPr>
              <a:spLocks noChangeArrowheads="1"/>
            </p:cNvSpPr>
            <p:nvPr/>
          </p:nvSpPr>
          <p:spPr bwMode="auto">
            <a:xfrm>
              <a:off x="4348163" y="3344863"/>
              <a:ext cx="1638300" cy="730250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6" name="Arc 1039"/>
            <p:cNvSpPr>
              <a:spLocks/>
            </p:cNvSpPr>
            <p:nvPr/>
          </p:nvSpPr>
          <p:spPr bwMode="auto">
            <a:xfrm flipH="1" flipV="1">
              <a:off x="4865688" y="3344863"/>
              <a:ext cx="1809750" cy="6016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7" name="Arc 1040"/>
            <p:cNvSpPr>
              <a:spLocks/>
            </p:cNvSpPr>
            <p:nvPr/>
          </p:nvSpPr>
          <p:spPr bwMode="auto">
            <a:xfrm flipV="1">
              <a:off x="2020888" y="3344863"/>
              <a:ext cx="1809750" cy="6016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5986463" y="3817938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4348163" y="2743200"/>
              <a:ext cx="0" cy="342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20" name="Group 1045"/>
            <p:cNvGrpSpPr>
              <a:grpSpLocks/>
            </p:cNvGrpSpPr>
            <p:nvPr/>
          </p:nvGrpSpPr>
          <p:grpSpPr bwMode="auto">
            <a:xfrm>
              <a:off x="2971800" y="5257800"/>
              <a:ext cx="1143000" cy="76200"/>
              <a:chOff x="2592" y="2928"/>
              <a:chExt cx="720" cy="48"/>
            </a:xfrm>
          </p:grpSpPr>
          <p:sp>
            <p:nvSpPr>
              <p:cNvPr id="21" name="Line 1043"/>
              <p:cNvSpPr>
                <a:spLocks noChangeShapeType="1"/>
              </p:cNvSpPr>
              <p:nvPr/>
            </p:nvSpPr>
            <p:spPr bwMode="auto">
              <a:xfrm>
                <a:off x="2592" y="295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2" name="Oval 1044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grpSp>
          <p:nvGrpSpPr>
            <p:cNvPr id="23" name="Group 1046"/>
            <p:cNvGrpSpPr>
              <a:grpSpLocks/>
            </p:cNvGrpSpPr>
            <p:nvPr/>
          </p:nvGrpSpPr>
          <p:grpSpPr bwMode="auto">
            <a:xfrm>
              <a:off x="3276600" y="4800600"/>
              <a:ext cx="1143000" cy="76200"/>
              <a:chOff x="2592" y="2928"/>
              <a:chExt cx="720" cy="48"/>
            </a:xfrm>
          </p:grpSpPr>
          <p:sp>
            <p:nvSpPr>
              <p:cNvPr id="24" name="Line 1047"/>
              <p:cNvSpPr>
                <a:spLocks noChangeShapeType="1"/>
              </p:cNvSpPr>
              <p:nvPr/>
            </p:nvSpPr>
            <p:spPr bwMode="auto">
              <a:xfrm>
                <a:off x="2592" y="295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5" name="Oval 1048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grpSp>
          <p:nvGrpSpPr>
            <p:cNvPr id="26" name="Group 1049"/>
            <p:cNvGrpSpPr>
              <a:grpSpLocks/>
            </p:cNvGrpSpPr>
            <p:nvPr/>
          </p:nvGrpSpPr>
          <p:grpSpPr bwMode="auto">
            <a:xfrm>
              <a:off x="4114800" y="4572000"/>
              <a:ext cx="1143000" cy="76200"/>
              <a:chOff x="2592" y="2928"/>
              <a:chExt cx="720" cy="48"/>
            </a:xfrm>
          </p:grpSpPr>
          <p:sp>
            <p:nvSpPr>
              <p:cNvPr id="27" name="Line 1050"/>
              <p:cNvSpPr>
                <a:spLocks noChangeShapeType="1"/>
              </p:cNvSpPr>
              <p:nvPr/>
            </p:nvSpPr>
            <p:spPr bwMode="auto">
              <a:xfrm>
                <a:off x="2592" y="295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8" name="Oval 1051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grpSp>
          <p:nvGrpSpPr>
            <p:cNvPr id="29" name="Group 1052"/>
            <p:cNvGrpSpPr>
              <a:grpSpLocks/>
            </p:cNvGrpSpPr>
            <p:nvPr/>
          </p:nvGrpSpPr>
          <p:grpSpPr bwMode="auto">
            <a:xfrm>
              <a:off x="4572000" y="5029200"/>
              <a:ext cx="1143000" cy="76200"/>
              <a:chOff x="2592" y="2928"/>
              <a:chExt cx="720" cy="48"/>
            </a:xfrm>
          </p:grpSpPr>
          <p:sp>
            <p:nvSpPr>
              <p:cNvPr id="30" name="Line 1053"/>
              <p:cNvSpPr>
                <a:spLocks noChangeShapeType="1"/>
              </p:cNvSpPr>
              <p:nvPr/>
            </p:nvSpPr>
            <p:spPr bwMode="auto">
              <a:xfrm>
                <a:off x="2592" y="295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31" name="Oval 1054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grpSp>
          <p:nvGrpSpPr>
            <p:cNvPr id="32" name="Group 1055"/>
            <p:cNvGrpSpPr>
              <a:grpSpLocks/>
            </p:cNvGrpSpPr>
            <p:nvPr/>
          </p:nvGrpSpPr>
          <p:grpSpPr bwMode="auto">
            <a:xfrm>
              <a:off x="4114800" y="5486400"/>
              <a:ext cx="1143000" cy="76200"/>
              <a:chOff x="2592" y="2928"/>
              <a:chExt cx="720" cy="48"/>
            </a:xfrm>
          </p:grpSpPr>
          <p:sp>
            <p:nvSpPr>
              <p:cNvPr id="33" name="Line 1056"/>
              <p:cNvSpPr>
                <a:spLocks noChangeShapeType="1"/>
              </p:cNvSpPr>
              <p:nvPr/>
            </p:nvSpPr>
            <p:spPr bwMode="auto">
              <a:xfrm>
                <a:off x="2592" y="295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34" name="Oval 1057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35" name="Text Box 1058"/>
            <p:cNvSpPr txBox="1">
              <a:spLocks noChangeArrowheads="1"/>
            </p:cNvSpPr>
            <p:nvPr/>
          </p:nvSpPr>
          <p:spPr bwMode="auto">
            <a:xfrm>
              <a:off x="4784725" y="5597525"/>
              <a:ext cx="23181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Arial Unicode MS" pitchFamily="34" charset="-128"/>
                  <a:cs typeface="Arial Unicode MS" pitchFamily="34" charset="-128"/>
                </a:rPr>
                <a:t>Total 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“</a:t>
              </a:r>
              <a:r>
                <a:rPr lang="en-US" altLang="zh-CN" dirty="0" err="1" smtClean="0">
                  <a:ea typeface="Arial Unicode MS" pitchFamily="34" charset="-128"/>
                  <a:cs typeface="Arial Unicode MS" pitchFamily="34" charset="-128"/>
                </a:rPr>
                <a:t>sim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” 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  <a:sym typeface="Symbol"/>
                </a:rPr>
                <a:t>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 100(1-</a:t>
              </a:r>
              <a:r>
                <a:rPr lang="el-GR" altLang="zh-CN" dirty="0" smtClean="0"/>
                <a:t>α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CN" dirty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8" name="Text Box 1058"/>
            <p:cNvSpPr txBox="1">
              <a:spLocks noChangeArrowheads="1"/>
            </p:cNvSpPr>
            <p:nvPr/>
          </p:nvSpPr>
          <p:spPr bwMode="auto">
            <a:xfrm>
              <a:off x="4791075" y="5867400"/>
              <a:ext cx="227889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Arial Unicode MS" pitchFamily="34" charset="-128"/>
                  <a:cs typeface="Arial Unicode MS" pitchFamily="34" charset="-128"/>
                </a:rPr>
                <a:t>Total 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“</a:t>
              </a:r>
              <a:r>
                <a:rPr lang="en-US" altLang="zh-CN" dirty="0" err="1" smtClean="0">
                  <a:ea typeface="Arial Unicode MS" pitchFamily="34" charset="-128"/>
                  <a:cs typeface="Arial Unicode MS" pitchFamily="34" charset="-128"/>
                </a:rPr>
                <a:t>não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” 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  <a:sym typeface="Symbol"/>
                </a:rPr>
                <a:t>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 100(1-</a:t>
              </a:r>
              <a:r>
                <a:rPr lang="el-GR" altLang="zh-CN" dirty="0" smtClean="0"/>
                <a:t>α</a:t>
              </a:r>
              <a:r>
                <a:rPr lang="en-US" altLang="zh-CN" dirty="0" smtClean="0"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CN" dirty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 n</a:t>
            </a:r>
            <a:r>
              <a:rPr lang="en-US" dirty="0" smtClean="0">
                <a:solidFill>
                  <a:schemeClr val="accent4"/>
                </a:solidFill>
                <a:sym typeface="Symbol"/>
              </a:rPr>
              <a:t>&lt;30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Neste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, </a:t>
            </a:r>
            <a:r>
              <a:rPr lang="en-US" sz="2400" dirty="0" err="1" smtClean="0"/>
              <a:t>espera</a:t>
            </a:r>
            <a:r>
              <a:rPr lang="en-US" sz="2400" dirty="0" smtClean="0"/>
              <a:t>-se </a:t>
            </a:r>
            <a:r>
              <a:rPr lang="en-US" sz="2400" dirty="0" err="1" smtClean="0"/>
              <a:t>que</a:t>
            </a:r>
            <a:r>
              <a:rPr lang="en-US" sz="2400" dirty="0" smtClean="0"/>
              <a:t> a </a:t>
            </a:r>
            <a:r>
              <a:rPr lang="en-US" sz="2400" dirty="0" err="1" smtClean="0"/>
              <a:t>variabilidade</a:t>
            </a:r>
            <a:r>
              <a:rPr lang="en-US" sz="2400" dirty="0" smtClean="0"/>
              <a:t> dos dados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(</a:t>
            </a:r>
            <a:r>
              <a:rPr lang="en-US" sz="2400" dirty="0" err="1" smtClean="0"/>
              <a:t>distribuição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espalhada</a:t>
            </a:r>
            <a:r>
              <a:rPr lang="en-US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2400" dirty="0" err="1" smtClean="0"/>
              <a:t>Usa</a:t>
            </a:r>
            <a:r>
              <a:rPr lang="en-US" sz="2400" dirty="0" smtClean="0"/>
              <a:t>-se a </a:t>
            </a:r>
            <a:r>
              <a:rPr lang="en-US" sz="2400" dirty="0" err="1" smtClean="0"/>
              <a:t>distribuição</a:t>
            </a:r>
            <a:r>
              <a:rPr lang="en-US" sz="2400" dirty="0" smtClean="0"/>
              <a:t> </a:t>
            </a:r>
            <a:r>
              <a:rPr lang="en-US" sz="2400" i="1" dirty="0" smtClean="0"/>
              <a:t>t de student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é </a:t>
            </a:r>
            <a:r>
              <a:rPr lang="en-US" sz="2400" dirty="0" err="1" smtClean="0"/>
              <a:t>simétrica</a:t>
            </a:r>
            <a:r>
              <a:rPr lang="en-US" sz="2400" dirty="0" smtClean="0"/>
              <a:t>, com </a:t>
            </a:r>
            <a:r>
              <a:rPr lang="en-US" sz="2400" dirty="0" err="1" smtClean="0"/>
              <a:t>média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0, </a:t>
            </a:r>
            <a:r>
              <a:rPr lang="en-US" sz="2400" dirty="0" err="1" smtClean="0"/>
              <a:t>mas</a:t>
            </a:r>
            <a:r>
              <a:rPr lang="en-US" sz="2400" dirty="0" smtClean="0"/>
              <a:t> </a:t>
            </a:r>
            <a:r>
              <a:rPr lang="en-US" sz="2400" dirty="0" err="1" smtClean="0"/>
              <a:t>desvio</a:t>
            </a:r>
            <a:r>
              <a:rPr lang="en-US" sz="2400" dirty="0" smtClean="0"/>
              <a:t>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1 </a:t>
            </a:r>
          </a:p>
          <a:p>
            <a:pPr lvl="1">
              <a:spcBef>
                <a:spcPts val="600"/>
              </a:spcBef>
            </a:pP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aberta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 normal </a:t>
            </a: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[1-</a:t>
            </a:r>
            <a:r>
              <a:rPr lang="pt-BR" altLang="zh-CN" sz="2400" baseline="-25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/2; n-1]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= 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quantil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-(1-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/2) da distribuição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Student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-t com n-1 graus de liberdade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31348"/>
              </p:ext>
            </p:extLst>
          </p:nvPr>
        </p:nvGraphicFramePr>
        <p:xfrm>
          <a:off x="1533525" y="5029200"/>
          <a:ext cx="57165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2273300" imgH="444500" progId="Equation.3">
                  <p:embed/>
                </p:oleObj>
              </mc:Choice>
              <mc:Fallback>
                <p:oleObj name="Equation" r:id="rId3" imgW="22733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029200"/>
                        <a:ext cx="5716588" cy="1119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Exemplo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Deseja</a:t>
            </a:r>
            <a:r>
              <a:rPr lang="en-US" sz="2800" dirty="0" smtClean="0"/>
              <a:t>-se </a:t>
            </a:r>
            <a:r>
              <a:rPr lang="en-US" sz="2800" dirty="0" err="1" smtClean="0"/>
              <a:t>identificar</a:t>
            </a:r>
            <a:r>
              <a:rPr lang="en-US" sz="2800" dirty="0" smtClean="0"/>
              <a:t> o tempo </a:t>
            </a:r>
            <a:r>
              <a:rPr lang="en-US" sz="2800" dirty="0" err="1" smtClean="0"/>
              <a:t>médio</a:t>
            </a:r>
            <a:r>
              <a:rPr lang="en-US" sz="2800" dirty="0" smtClean="0"/>
              <a:t> entre </a:t>
            </a:r>
            <a:r>
              <a:rPr lang="en-US" sz="2800" dirty="0" err="1" smtClean="0"/>
              <a:t>falhas</a:t>
            </a:r>
            <a:r>
              <a:rPr lang="en-US" sz="2800" dirty="0" smtClean="0"/>
              <a:t> de um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</a:t>
            </a:r>
            <a:r>
              <a:rPr lang="en-US" sz="2800" dirty="0" err="1" smtClean="0"/>
              <a:t>operacional</a:t>
            </a:r>
            <a:r>
              <a:rPr lang="en-US" sz="2800" dirty="0" smtClean="0"/>
              <a:t>. </a:t>
            </a:r>
            <a:r>
              <a:rPr lang="en-US" sz="2800" dirty="0" err="1" smtClean="0"/>
              <a:t>Uma</a:t>
            </a:r>
            <a:r>
              <a:rPr lang="en-US" sz="2800" dirty="0" smtClean="0"/>
              <a:t> workload </a:t>
            </a:r>
            <a:r>
              <a:rPr lang="en-US" sz="2800" dirty="0" err="1" smtClean="0"/>
              <a:t>representativa</a:t>
            </a:r>
            <a:r>
              <a:rPr lang="en-US" sz="2800" dirty="0" smtClean="0"/>
              <a:t> </a:t>
            </a:r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usada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experimentos</a:t>
            </a:r>
            <a:r>
              <a:rPr lang="en-US" sz="2800" dirty="0" smtClean="0"/>
              <a:t>. </a:t>
            </a:r>
            <a:r>
              <a:rPr lang="en-US" sz="2800" dirty="0" err="1" smtClean="0"/>
              <a:t>Mediu</a:t>
            </a:r>
            <a:r>
              <a:rPr lang="en-US" sz="2800" dirty="0" smtClean="0"/>
              <a:t>-se o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dias</a:t>
            </a:r>
            <a:r>
              <a:rPr lang="en-US" sz="2800" dirty="0" smtClean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a </a:t>
            </a:r>
            <a:r>
              <a:rPr lang="en-US" sz="2800" dirty="0" err="1" smtClean="0"/>
              <a:t>falha</a:t>
            </a:r>
            <a:r>
              <a:rPr lang="en-US" sz="2800" dirty="0" smtClean="0"/>
              <a:t> </a:t>
            </a:r>
            <a:r>
              <a:rPr lang="en-US" sz="2800" dirty="0" err="1" smtClean="0"/>
              <a:t>ocorresse</a:t>
            </a:r>
            <a:endParaRPr lang="en-US" sz="2800" dirty="0" smtClean="0"/>
          </a:p>
          <a:p>
            <a:r>
              <a:rPr lang="en-US" sz="2800" dirty="0" err="1" smtClean="0"/>
              <a:t>Medições</a:t>
            </a:r>
            <a:r>
              <a:rPr lang="en-US" sz="2800" dirty="0" smtClean="0"/>
              <a:t>: 8,0  7,0  5,0  9,0  9,5  11,3  5,2  8,5</a:t>
            </a:r>
          </a:p>
          <a:p>
            <a:r>
              <a:rPr lang="en-US" sz="2800" dirty="0" err="1" smtClean="0"/>
              <a:t>Temos</a:t>
            </a:r>
            <a:r>
              <a:rPr lang="en-US" sz="2800" dirty="0" smtClean="0"/>
              <a:t>: n=8,                   , s=2,14</a:t>
            </a:r>
          </a:p>
          <a:p>
            <a:r>
              <a:rPr lang="en-US" sz="2800" dirty="0" smtClean="0"/>
              <a:t>Para o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de 90%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[95%; 7]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=1,895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30624"/>
              </p:ext>
            </p:extLst>
          </p:nvPr>
        </p:nvGraphicFramePr>
        <p:xfrm>
          <a:off x="2709862" y="3962400"/>
          <a:ext cx="1481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3" imgW="558800" imgH="177800" progId="Equation.3">
                  <p:embed/>
                </p:oleObj>
              </mc:Choice>
              <mc:Fallback>
                <p:oleObj name="Equation" r:id="rId3" imgW="5588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962400"/>
                        <a:ext cx="148113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057400" y="5506169"/>
          <a:ext cx="5257801" cy="818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ção" r:id="rId5" imgW="2692080" imgH="419040" progId="Equation.3">
                  <p:embed/>
                </p:oleObj>
              </mc:Choice>
              <mc:Fallback>
                <p:oleObj name="Equação" r:id="rId5" imgW="26920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06169"/>
                        <a:ext cx="5257801" cy="818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Amostra: -0.04, -0.19, 0.14, -0.09, -0.14, 0.19, 0.04, 0.09, 0.10,-0.10,0.09 e -0.09.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Média = 0.0, desvio padrão amostral s = 0.123.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confiança 99,9%: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[99,9%;11]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= 4.437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Intervalo de confiança para a média: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&gt; </a:t>
            </a:r>
            <a:r>
              <a:rPr lang="en-US" altLang="zh-CN" sz="2000" b="1" dirty="0" smtClean="0">
                <a:latin typeface="Courier New"/>
                <a:ea typeface="Arial Unicode MS" pitchFamily="34" charset="-128"/>
                <a:cs typeface="Courier New"/>
              </a:rPr>
              <a:t>c1 = mean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(x) - 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sd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(x)/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sqrt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(length(x))*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qt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(.9995,11)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Courier New"/>
                <a:ea typeface="Arial Unicode MS" pitchFamily="34" charset="-128"/>
                <a:cs typeface="Courier New"/>
              </a:rPr>
              <a:t>&gt; c2 = mean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(x) + 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sd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(x)/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sqrt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(length(x))*</a:t>
            </a:r>
            <a:r>
              <a:rPr lang="en-US" altLang="zh-CN" sz="2000" b="1" dirty="0" err="1">
                <a:latin typeface="Courier New"/>
                <a:ea typeface="Arial Unicode MS" pitchFamily="34" charset="-128"/>
                <a:cs typeface="Courier New"/>
              </a:rPr>
              <a:t>qt</a:t>
            </a:r>
            <a:r>
              <a:rPr lang="en-US" altLang="zh-CN" sz="2000" b="1" dirty="0">
                <a:latin typeface="Courier New"/>
                <a:ea typeface="Arial Unicode MS" pitchFamily="34" charset="-128"/>
                <a:cs typeface="Courier New"/>
              </a:rPr>
              <a:t>(.9995,11)</a:t>
            </a:r>
          </a:p>
          <a:p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(-0.1578188, 0.1578188)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- 2010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23</a:t>
            </a:fld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366FF"/>
                </a:solidFill>
              </a:rPr>
              <a:t>Confiança</a:t>
            </a:r>
            <a:r>
              <a:rPr lang="en-US" dirty="0">
                <a:solidFill>
                  <a:srgbClr val="3366FF"/>
                </a:solidFill>
              </a:rPr>
              <a:t> versus </a:t>
            </a:r>
            <a:r>
              <a:rPr lang="en-US" dirty="0" err="1">
                <a:solidFill>
                  <a:srgbClr val="3366FF"/>
                </a:solidFill>
              </a:rPr>
              <a:t>precisão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2" name="Imagem 21" descr="c1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199"/>
            <a:ext cx="8001000" cy="4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1" descr="c1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05200"/>
            <a:ext cx="5410200" cy="319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Confiança</a:t>
            </a:r>
            <a:r>
              <a:rPr lang="en-US" dirty="0" smtClean="0">
                <a:solidFill>
                  <a:schemeClr val="accent1"/>
                </a:solidFill>
              </a:rPr>
              <a:t> versus </a:t>
            </a:r>
            <a:r>
              <a:rPr lang="en-US" dirty="0" err="1" smtClean="0">
                <a:solidFill>
                  <a:schemeClr val="accent1"/>
                </a:solidFill>
              </a:rPr>
              <a:t>precisão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Menor</a:t>
            </a:r>
            <a:r>
              <a:rPr lang="en-US" sz="2800" dirty="0" smtClean="0"/>
              <a:t> α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err="1" smtClean="0"/>
              <a:t>Maior</a:t>
            </a:r>
            <a:r>
              <a:rPr lang="en-US" sz="2800" dirty="0" smtClean="0"/>
              <a:t> IC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r>
              <a:rPr lang="en-US" sz="2800" dirty="0" smtClean="0"/>
              <a:t>IC </a:t>
            </a:r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err="1">
                <a:sym typeface="Wingdings"/>
              </a:rPr>
              <a:t>M</a:t>
            </a:r>
            <a:r>
              <a:rPr lang="en-US" sz="2800" dirty="0" err="1" smtClean="0"/>
              <a:t>enor</a:t>
            </a:r>
            <a:r>
              <a:rPr lang="en-US" sz="2800" dirty="0" smtClean="0"/>
              <a:t> a </a:t>
            </a:r>
            <a:r>
              <a:rPr lang="en-US" sz="2800" dirty="0" err="1" smtClean="0"/>
              <a:t>precisão</a:t>
            </a:r>
            <a:endParaRPr lang="en-US" sz="2800" dirty="0" smtClean="0"/>
          </a:p>
          <a:p>
            <a:pPr lvl="1"/>
            <a:r>
              <a:rPr lang="en-US" sz="2400" dirty="0" err="1" smtClean="0"/>
              <a:t>Existe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incerteza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quem</a:t>
            </a:r>
            <a:r>
              <a:rPr lang="en-US" sz="2400" dirty="0" smtClean="0"/>
              <a:t> de </a:t>
            </a:r>
            <a:r>
              <a:rPr lang="en-US" sz="2400" dirty="0" err="1" smtClean="0"/>
              <a:t>fato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a “</a:t>
            </a:r>
            <a:r>
              <a:rPr lang="en-US" sz="2400" dirty="0" err="1" smtClean="0"/>
              <a:t>média</a:t>
            </a:r>
            <a:r>
              <a:rPr lang="en-US" sz="2400" dirty="0" smtClean="0"/>
              <a:t>”</a:t>
            </a:r>
          </a:p>
          <a:p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confiança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err="1" smtClean="0"/>
              <a:t>maior</a:t>
            </a:r>
            <a:r>
              <a:rPr lang="en-US" sz="2800" dirty="0" smtClean="0"/>
              <a:t> IC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precisão</a:t>
            </a:r>
            <a:endParaRPr lang="en-US" sz="2800" dirty="0" smtClean="0">
              <a:solidFill>
                <a:schemeClr val="accent4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269163" y="3398838"/>
            <a:ext cx="2895600" cy="365125"/>
          </a:xfrm>
        </p:spPr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nível</a:t>
            </a:r>
            <a:r>
              <a:rPr lang="en-US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?</a:t>
            </a:r>
            <a:endParaRPr lang="en-US" altLang="zh-CN" dirty="0">
              <a:solidFill>
                <a:schemeClr val="accent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203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Quanta perda você pode suportar caso o parâmetro da população esteja fora do seu intervalo? Quanto ganho você teria se o parâmetro estivesse dentro do intervalo?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Perda grande se comparada ao ganho =&gt; 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  <a:sym typeface="Symbol"/>
              </a:rPr>
              <a:t>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confiança</a:t>
            </a:r>
          </a:p>
          <a:p>
            <a:pPr lvl="1">
              <a:lnSpc>
                <a:spcPct val="90000"/>
              </a:lnSpc>
              <a:spcBef>
                <a:spcPts val="8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Perda pequena se comparada ao ganho =&gt; aceita-se 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  <a:sym typeface="Symbol"/>
              </a:rPr>
              <a:t> 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confiança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Pouca perda =&gt; nível de confiança pequeno é aceitável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Ex., perde R$ 1,50 se perder, mas ganha uns 5 milhões de reais com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probabiliadde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10</a:t>
            </a:r>
            <a:r>
              <a:rPr lang="pt-BR" altLang="zh-CN" sz="2800" baseline="30000" dirty="0" smtClean="0">
                <a:ea typeface="Arial Unicode MS" pitchFamily="34" charset="-128"/>
                <a:cs typeface="Arial Unicode MS" pitchFamily="34" charset="-128"/>
              </a:rPr>
              <a:t>-7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50% de nível de confiança pode ou não ser muito baixo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99% de nível de confiança pode ou não ser suficientemente alto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Precisão</a:t>
            </a:r>
            <a:r>
              <a:rPr lang="en-US" dirty="0" smtClean="0">
                <a:solidFill>
                  <a:schemeClr val="accent5"/>
                </a:solidFill>
              </a:rPr>
              <a:t> e </a:t>
            </a:r>
            <a:r>
              <a:rPr lang="en-US" dirty="0" err="1" smtClean="0">
                <a:solidFill>
                  <a:schemeClr val="accent5"/>
                </a:solidFill>
              </a:rPr>
              <a:t>tamanho</a:t>
            </a:r>
            <a:r>
              <a:rPr lang="en-US" dirty="0" smtClean="0">
                <a:solidFill>
                  <a:schemeClr val="accent5"/>
                </a:solidFill>
              </a:rPr>
              <a:t> da </a:t>
            </a:r>
            <a:r>
              <a:rPr lang="en-US" dirty="0" err="1" smtClean="0">
                <a:solidFill>
                  <a:schemeClr val="accent5"/>
                </a:solidFill>
              </a:rPr>
              <a:t>amostra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n-US" dirty="0" err="1" smtClean="0"/>
              <a:t>Largura</a:t>
            </a:r>
            <a:r>
              <a:rPr lang="en-US" dirty="0" smtClean="0"/>
              <a:t> do IC = </a:t>
            </a:r>
          </a:p>
          <a:p>
            <a:endParaRPr lang="en-US" dirty="0"/>
          </a:p>
          <a:p>
            <a:r>
              <a:rPr lang="en-US" dirty="0" err="1" smtClean="0"/>
              <a:t>Você</a:t>
            </a:r>
            <a:r>
              <a:rPr lang="en-US" dirty="0" smtClean="0"/>
              <a:t>, </a:t>
            </a:r>
            <a:r>
              <a:rPr lang="en-US" dirty="0" err="1" smtClean="0"/>
              <a:t>analista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saber quanta </a:t>
            </a:r>
            <a:r>
              <a:rPr lang="en-US" dirty="0" err="1" smtClean="0"/>
              <a:t>precisão</a:t>
            </a:r>
            <a:r>
              <a:rPr lang="en-US" dirty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89233"/>
              </p:ext>
            </p:extLst>
          </p:nvPr>
        </p:nvGraphicFramePr>
        <p:xfrm>
          <a:off x="2133600" y="1600200"/>
          <a:ext cx="4749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3" imgW="1828800" imgH="444500" progId="Equation.3">
                  <p:embed/>
                </p:oleObj>
              </mc:Choice>
              <mc:Fallback>
                <p:oleObj name="Equation" r:id="rId3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4749800" cy="1155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67122"/>
              </p:ext>
            </p:extLst>
          </p:nvPr>
        </p:nvGraphicFramePr>
        <p:xfrm>
          <a:off x="3477590" y="3208676"/>
          <a:ext cx="23431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5" imgW="901700" imgH="444500" progId="Equation.3">
                  <p:embed/>
                </p:oleObj>
              </mc:Choice>
              <mc:Fallback>
                <p:oleObj name="Equation" r:id="rId5" imgW="90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590" y="3208676"/>
                        <a:ext cx="2343150" cy="1155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7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19200"/>
          </a:xfrm>
        </p:spPr>
        <p:txBody>
          <a:bodyPr>
            <a:noAutofit/>
          </a:bodyPr>
          <a:lstStyle/>
          <a:p>
            <a:r>
              <a:rPr lang="pt-BR" altLang="zh-CN" sz="4000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Tamanho da Amostra</a:t>
            </a:r>
            <a:endParaRPr lang="pt-BR" altLang="zh-CN" sz="4000" dirty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77200" cy="48768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P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ergunta: Quantas observações são minimamente necessárias para obter precisão de ±r% e um nível de confiança de 100(1-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)%?</a:t>
            </a:r>
          </a:p>
          <a:p>
            <a:pPr lvl="1">
              <a:spcBef>
                <a:spcPts val="10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spcBef>
                <a:spcPts val="10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IC deve estar em </a:t>
            </a: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 - 2010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10121"/>
              </p:ext>
            </p:extLst>
          </p:nvPr>
        </p:nvGraphicFramePr>
        <p:xfrm>
          <a:off x="3650970" y="3311382"/>
          <a:ext cx="3632201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ção" r:id="rId4" imgW="1676160" imgH="457200" progId="Equation.3">
                  <p:embed/>
                </p:oleObj>
              </mc:Choice>
              <mc:Fallback>
                <p:oleObj name="Equação" r:id="rId4" imgW="1676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70" y="3311382"/>
                        <a:ext cx="3632201" cy="99060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9033"/>
              </p:ext>
            </p:extLst>
          </p:nvPr>
        </p:nvGraphicFramePr>
        <p:xfrm>
          <a:off x="1981200" y="5029200"/>
          <a:ext cx="4749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6" imgW="1828800" imgH="444500" progId="Equation.3">
                  <p:embed/>
                </p:oleObj>
              </mc:Choice>
              <mc:Fallback>
                <p:oleObj name="Equation" r:id="rId6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4749800" cy="1155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Tamanho da Amostra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resolução</a:t>
            </a:r>
            <a:r>
              <a:rPr lang="en-US" sz="2800" dirty="0" smtClean="0"/>
              <a:t> de </a:t>
            </a:r>
            <a:r>
              <a:rPr lang="en-US" sz="2800" dirty="0" smtClean="0">
                <a:sym typeface="Symbol"/>
              </a:rPr>
              <a:t>r% </a:t>
            </a:r>
            <a:r>
              <a:rPr lang="en-US" sz="2800" dirty="0" err="1" smtClean="0">
                <a:sym typeface="Symbol"/>
              </a:rPr>
              <a:t>temos</a:t>
            </a:r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59230"/>
              </p:ext>
            </p:extLst>
          </p:nvPr>
        </p:nvGraphicFramePr>
        <p:xfrm>
          <a:off x="2905124" y="2469031"/>
          <a:ext cx="3343275" cy="322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3" imgW="1358900" imgH="1308100" progId="Equation.3">
                  <p:embed/>
                </p:oleObj>
              </mc:Choice>
              <mc:Fallback>
                <p:oleObj name="Equation" r:id="rId3" imgW="1358900" imgH="1308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4" y="2469031"/>
                        <a:ext cx="3343275" cy="32205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O </a:t>
            </a:r>
            <a:r>
              <a:rPr lang="en-US" dirty="0" err="1" smtClean="0">
                <a:solidFill>
                  <a:schemeClr val="accent4"/>
                </a:solidFill>
              </a:rPr>
              <a:t>mundo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é</a:t>
            </a:r>
            <a:r>
              <a:rPr lang="en-US" dirty="0" smtClean="0">
                <a:solidFill>
                  <a:schemeClr val="accent4"/>
                </a:solidFill>
              </a:rPr>
              <a:t> cruel (</a:t>
            </a:r>
            <a:r>
              <a:rPr lang="en-US" dirty="0" smtClean="0">
                <a:solidFill>
                  <a:schemeClr val="accent4"/>
                </a:solidFill>
                <a:latin typeface="Brush Script MT Italic"/>
                <a:cs typeface="Brush Script MT Italic"/>
              </a:rPr>
              <a:t>J. Sauvé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800" dirty="0" smtClean="0"/>
              <a:t>Pequenos detalhes do mundo real (não controlados ou conhecidos) introduzem erros  ou ruídos em nossas medições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Quanta incerteza existe em nossos dados?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Fontes de erros diversas influenciam a intensidade dessa incerteza</a:t>
            </a:r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>
              <a:spcBef>
                <a:spcPts val="600"/>
              </a:spcBef>
            </a:pPr>
            <a:r>
              <a:rPr lang="pt-BR" dirty="0" smtClean="0"/>
              <a:t>A incerteza pode ser verificada em termos de acurácia, precisão e resolução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Exemplo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</a:t>
            </a:r>
            <a:r>
              <a:rPr lang="en-US" sz="2800" dirty="0" err="1" smtClean="0"/>
              <a:t>exemplo</a:t>
            </a:r>
            <a:r>
              <a:rPr lang="en-US" sz="2800" dirty="0" smtClean="0"/>
              <a:t> do tempo de </a:t>
            </a:r>
            <a:r>
              <a:rPr lang="en-US" sz="2800" dirty="0" err="1" smtClean="0"/>
              <a:t>escrita</a:t>
            </a:r>
            <a:r>
              <a:rPr lang="en-US" sz="2800" dirty="0" smtClean="0"/>
              <a:t> do </a:t>
            </a:r>
            <a:r>
              <a:rPr lang="en-US" sz="2800" dirty="0" err="1" smtClean="0"/>
              <a:t>arquivo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disco </a:t>
            </a:r>
            <a:r>
              <a:rPr lang="en-US" sz="2800" dirty="0" err="1" smtClean="0"/>
              <a:t>temos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o tempo </a:t>
            </a:r>
            <a:r>
              <a:rPr lang="en-US" sz="2800" dirty="0" err="1" smtClean="0"/>
              <a:t>médio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gravar</a:t>
            </a:r>
            <a:r>
              <a:rPr lang="en-US" sz="2800" dirty="0" smtClean="0"/>
              <a:t> o </a:t>
            </a:r>
            <a:r>
              <a:rPr lang="en-US" sz="2800" dirty="0" err="1" smtClean="0"/>
              <a:t>arquivo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disco é 7,94 </a:t>
            </a:r>
            <a:r>
              <a:rPr lang="en-US" sz="2800" dirty="0" err="1" smtClean="0"/>
              <a:t>segundos</a:t>
            </a:r>
            <a:r>
              <a:rPr lang="en-US" sz="2800" dirty="0" smtClean="0"/>
              <a:t> e o </a:t>
            </a:r>
            <a:r>
              <a:rPr lang="en-US" sz="2800" dirty="0" err="1" smtClean="0"/>
              <a:t>desvio</a:t>
            </a:r>
            <a:r>
              <a:rPr lang="en-US" sz="2800" dirty="0" smtClean="0"/>
              <a:t> </a:t>
            </a:r>
            <a:r>
              <a:rPr lang="en-US" sz="2800" dirty="0" err="1" smtClean="0"/>
              <a:t>padrão</a:t>
            </a:r>
            <a:r>
              <a:rPr lang="en-US" sz="2800" dirty="0" smtClean="0"/>
              <a:t> é 2,14 </a:t>
            </a:r>
            <a:r>
              <a:rPr lang="en-US" sz="2800" dirty="0" err="1" smtClean="0"/>
              <a:t>segundos</a:t>
            </a:r>
            <a:r>
              <a:rPr lang="en-US" sz="2800" dirty="0" smtClean="0"/>
              <a:t>. </a:t>
            </a:r>
            <a:r>
              <a:rPr lang="en-US" sz="2800" dirty="0" err="1" smtClean="0"/>
              <a:t>Quantas</a:t>
            </a:r>
            <a:r>
              <a:rPr lang="en-US" sz="2800" dirty="0" smtClean="0"/>
              <a:t> </a:t>
            </a:r>
            <a:r>
              <a:rPr lang="en-US" sz="2800" dirty="0" err="1" smtClean="0"/>
              <a:t>medições</a:t>
            </a:r>
            <a:r>
              <a:rPr lang="en-US" sz="2800" dirty="0" smtClean="0"/>
              <a:t> </a:t>
            </a:r>
            <a:r>
              <a:rPr lang="en-US" sz="2800" dirty="0" err="1" smtClean="0"/>
              <a:t>precisaríamos</a:t>
            </a:r>
            <a:r>
              <a:rPr lang="en-US" sz="2800" dirty="0" smtClean="0"/>
              <a:t>  </a:t>
            </a:r>
            <a:r>
              <a:rPr lang="en-US" sz="2800" dirty="0" err="1" smtClean="0"/>
              <a:t>ter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estar</a:t>
            </a:r>
            <a:r>
              <a:rPr lang="en-US" sz="2800" dirty="0" smtClean="0"/>
              <a:t> 90% </a:t>
            </a:r>
            <a:r>
              <a:rPr lang="en-US" sz="2800" dirty="0" err="1" smtClean="0"/>
              <a:t>confiantes</a:t>
            </a:r>
            <a:r>
              <a:rPr lang="en-US" sz="2800" dirty="0" smtClean="0"/>
              <a:t> de </a:t>
            </a:r>
            <a:r>
              <a:rPr lang="en-US" sz="2800" dirty="0" err="1" smtClean="0"/>
              <a:t>que</a:t>
            </a:r>
            <a:r>
              <a:rPr lang="en-US" sz="2800" dirty="0" smtClean="0"/>
              <a:t>  o valor </a:t>
            </a:r>
            <a:r>
              <a:rPr lang="en-US" sz="2800" dirty="0" err="1" smtClean="0"/>
              <a:t>médio</a:t>
            </a:r>
            <a:r>
              <a:rPr lang="en-US" sz="2800" dirty="0" smtClean="0"/>
              <a:t> </a:t>
            </a:r>
            <a:r>
              <a:rPr lang="en-US" sz="2800" dirty="0" err="1" smtClean="0"/>
              <a:t>está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do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de 7% do valor </a:t>
            </a:r>
            <a:r>
              <a:rPr lang="en-US" sz="2800" dirty="0" err="1" smtClean="0"/>
              <a:t>medido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Sabemos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=0,10 e 1-/2=0,95, r=3,5%</a:t>
            </a:r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600200" y="4929280"/>
          <a:ext cx="6517005" cy="10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ção" r:id="rId3" imgW="3263760" imgH="507960" progId="Equation.3">
                  <p:embed/>
                </p:oleObj>
              </mc:Choice>
              <mc:Fallback>
                <p:oleObj name="Equação" r:id="rId3" imgW="32637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29280"/>
                        <a:ext cx="6517005" cy="101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Exemplo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Várias</a:t>
            </a:r>
            <a:r>
              <a:rPr lang="en-US" sz="2800" dirty="0" smtClean="0"/>
              <a:t> </a:t>
            </a:r>
            <a:r>
              <a:rPr lang="en-US" sz="2800" dirty="0" err="1" smtClean="0"/>
              <a:t>medições</a:t>
            </a:r>
            <a:r>
              <a:rPr lang="en-US" sz="2800" dirty="0" smtClean="0"/>
              <a:t> </a:t>
            </a:r>
            <a:r>
              <a:rPr lang="en-US" sz="2800" dirty="0" err="1" smtClean="0"/>
              <a:t>foram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realizadas</a:t>
            </a:r>
            <a:r>
              <a:rPr lang="en-US" sz="2800" dirty="0" smtClean="0"/>
              <a:t>: 7,7  11,4  7,0  7,6 14,6  9,0  6,9  7,1  6,7  9,3  11,9  4,9  6,4  8,8  10,5  8,1  8,1  8,0  7,6  6,5  6,6  6,7  6,8  8,0  8,0  8,8  8,5  7,9  8,4  8,0  7,4  9,0  8,1  8,3  8,8  6,6 10,9  9,6  9,3  10,8</a:t>
            </a:r>
          </a:p>
          <a:p>
            <a:r>
              <a:rPr lang="en-US" sz="2800" dirty="0" err="1" smtClean="0"/>
              <a:t>Temos</a:t>
            </a:r>
            <a:r>
              <a:rPr lang="en-US" sz="2800" dirty="0" smtClean="0"/>
              <a:t>:                     , s= 1,789, n=40, r=3,5% e </a:t>
            </a:r>
            <a:r>
              <a:rPr lang="en-US" sz="2800" dirty="0" smtClean="0">
                <a:sym typeface="Symbol"/>
              </a:rPr>
              <a:t>=0,1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90549"/>
              </p:ext>
            </p:extLst>
          </p:nvPr>
        </p:nvGraphicFramePr>
        <p:xfrm>
          <a:off x="2043113" y="3484224"/>
          <a:ext cx="1504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3" imgW="622300" imgH="190500" progId="Equation.3">
                  <p:embed/>
                </p:oleObj>
              </mc:Choice>
              <mc:Fallback>
                <p:oleObj name="Equation" r:id="rId3" imgW="6223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484224"/>
                        <a:ext cx="15049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49515"/>
              </p:ext>
            </p:extLst>
          </p:nvPr>
        </p:nvGraphicFramePr>
        <p:xfrm>
          <a:off x="1205692" y="4495800"/>
          <a:ext cx="671910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ção" r:id="rId5" imgW="3187440" imgH="495000" progId="Equation.3">
                  <p:embed/>
                </p:oleObj>
              </mc:Choice>
              <mc:Fallback>
                <p:oleObj name="Equação" r:id="rId5" imgW="31874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92" y="4495800"/>
                        <a:ext cx="671910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Média amostral do tempo de resposta = 20 seg.</a:t>
            </a: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Desvio padrão amostral = 5 seg.</a:t>
            </a: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Pergunta: Quantas repetições são necessárias para obter precisão de 1 segundo com confiança 95%?</a:t>
            </a: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Precisão necessária = 1/20 = 5%</a:t>
            </a: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Aqui,      = 20, s= 5, z= 1.960, e r=5,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	n = </a:t>
            </a:r>
          </a:p>
          <a:p>
            <a:pPr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		Um total de 97 observações são necessárias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©2006 </a:t>
            </a:r>
            <a:r>
              <a:rPr lang="pt-BR" dirty="0" err="1" smtClean="0"/>
              <a:t>Raj</a:t>
            </a:r>
            <a:r>
              <a:rPr lang="pt-BR" dirty="0" smtClean="0"/>
              <a:t> </a:t>
            </a:r>
            <a:r>
              <a:rPr lang="pt-BR" dirty="0" err="1" smtClean="0"/>
              <a:t>Jain</a:t>
            </a:r>
            <a:r>
              <a:rPr lang="pt-BR" dirty="0" smtClean="0"/>
              <a:t> (editado)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180229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439653"/>
            <a:ext cx="4876800" cy="8181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1600200" y="3733800"/>
          <a:ext cx="34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ção" r:id="rId6" imgW="139680" imgH="164880" progId="Equation.3">
                  <p:embed/>
                </p:oleObj>
              </mc:Choice>
              <mc:Fallback>
                <p:oleObj name="Equação" r:id="rId6" imgW="1396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3492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Teste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média</a:t>
            </a:r>
            <a:r>
              <a:rPr lang="en-US" dirty="0" smtClean="0">
                <a:solidFill>
                  <a:schemeClr val="accent6"/>
                </a:solidFill>
              </a:rPr>
              <a:t> zero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9800" y="5715000"/>
            <a:ext cx="2895600" cy="4572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[From Raj Jain]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D:\perf\fignew\png\chp_13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202" y="1752600"/>
            <a:ext cx="4662398" cy="3341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zh-CN" dirty="0" smtClea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teste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média</a:t>
            </a:r>
            <a:r>
              <a:rPr lang="en-US" dirty="0" smtClean="0">
                <a:solidFill>
                  <a:schemeClr val="accent5"/>
                </a:solidFill>
              </a:rPr>
              <a:t> zero</a:t>
            </a:r>
            <a:endParaRPr lang="pt-BR" altLang="zh-CN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  <a:t>Tempos medidos para processador A: </a:t>
            </a:r>
            <a:b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  <a:t>{33.4, 35.1, 32.8, 37.1, 35.2, 34.5, 31.3}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  <a:t>Tempos medidos para processador B: </a:t>
            </a:r>
            <a:b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  <a:t>{31.9, 32.5, 34.6, 35.8, 35.7, 32.8, 28.9}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altLang="zh-CN" sz="3000" dirty="0" err="1" smtClean="0">
                <a:ea typeface="Arial Unicode MS" pitchFamily="34" charset="-128"/>
                <a:cs typeface="Arial Unicode MS" pitchFamily="34" charset="-128"/>
              </a:rPr>
              <a:t>Diff</a:t>
            </a:r>
            <a:r>
              <a:rPr lang="pt-BR" altLang="zh-CN" sz="3000" dirty="0" smtClean="0">
                <a:ea typeface="Arial Unicode MS" pitchFamily="34" charset="-128"/>
                <a:cs typeface="Arial Unicode MS" pitchFamily="34" charset="-128"/>
              </a:rPr>
              <a:t> A - B: {1.5, 2.6, -1.8, 1.3, -0.5, 1.7, 2.4}.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</a:rPr>
              <a:t>Podemos dizer com 99% de confiança que um processador é superior ao outro?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Tamanho da amostra = </a:t>
            </a:r>
            <a:r>
              <a:rPr lang="pt-BR" altLang="zh-CN" i="1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 = 7; Média = 7.2/7 = 1.03;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Variância amostral = 2,57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Desvio padrão amostral =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©2006 Raj Jain (editado)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34</a:t>
            </a:fld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114800" y="5819775"/>
          <a:ext cx="13716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ção" r:id="rId4" imgW="952200" imgH="253800" progId="Equation.3">
                  <p:embed/>
                </p:oleObj>
              </mc:Choice>
              <mc:Fallback>
                <p:oleObj name="Equação" r:id="rId4" imgW="9522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819775"/>
                        <a:ext cx="13716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Exemplo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teste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média</a:t>
            </a:r>
            <a:r>
              <a:rPr lang="en-US" dirty="0" smtClean="0">
                <a:solidFill>
                  <a:schemeClr val="accent4"/>
                </a:solidFill>
              </a:rPr>
              <a:t> zero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[0.995; 6]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= 3.707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 de 99% = (-1.21, 3.27)</a:t>
            </a:r>
          </a:p>
          <a:p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905000" y="1524000"/>
          <a:ext cx="462516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ção" r:id="rId3" imgW="2743200" imgH="1091880" progId="Equation.3">
                  <p:embed/>
                </p:oleObj>
              </mc:Choice>
              <mc:Fallback>
                <p:oleObj name="Equação" r:id="rId3" imgW="274320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4625163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85800" y="4495800"/>
            <a:ext cx="7914882" cy="18158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de 99% de </a:t>
            </a:r>
            <a:r>
              <a:rPr lang="en-US" sz="2800" dirty="0" err="1" smtClean="0"/>
              <a:t>confiança</a:t>
            </a:r>
            <a:r>
              <a:rPr lang="en-US" sz="2800" dirty="0" smtClean="0"/>
              <a:t> </a:t>
            </a:r>
            <a:r>
              <a:rPr lang="en-US" sz="2800" dirty="0" err="1" smtClean="0"/>
              <a:t>inclui</a:t>
            </a:r>
            <a:r>
              <a:rPr lang="en-US" sz="2800" dirty="0" smtClean="0"/>
              <a:t> zero, </a:t>
            </a:r>
            <a:br>
              <a:rPr lang="en-US" sz="2800" dirty="0" smtClean="0"/>
            </a:br>
            <a:r>
              <a:rPr lang="en-US" sz="2800" dirty="0" err="1" smtClean="0"/>
              <a:t>então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afirmar</a:t>
            </a:r>
            <a:r>
              <a:rPr lang="en-US" sz="2800" dirty="0" smtClean="0"/>
              <a:t> com 99% de </a:t>
            </a:r>
            <a:br>
              <a:rPr lang="en-US" sz="2800" dirty="0" smtClean="0"/>
            </a:br>
            <a:r>
              <a:rPr lang="en-US" sz="2800" dirty="0" err="1" smtClean="0"/>
              <a:t>confiança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a </a:t>
            </a:r>
            <a:r>
              <a:rPr lang="en-US" sz="2800" dirty="0" err="1" smtClean="0"/>
              <a:t>diferença</a:t>
            </a:r>
            <a:r>
              <a:rPr lang="en-US" sz="2800" dirty="0" smtClean="0"/>
              <a:t>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entre A </a:t>
            </a:r>
            <a:br>
              <a:rPr lang="en-US" sz="2800" dirty="0" smtClean="0"/>
            </a:br>
            <a:r>
              <a:rPr lang="en-US" sz="2800" dirty="0" smtClean="0"/>
              <a:t>e B é zero. Os </a:t>
            </a:r>
            <a:r>
              <a:rPr lang="en-US" sz="2800" dirty="0" err="1" smtClean="0"/>
              <a:t>processadores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iguais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Diferença em tempos de processamento: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{1.5, 2.6, -1.8, 1.3, -0.5, 1.7, 2.4}. 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Pergunta: A diferença é 4?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Intervalo de confiança =  (-1.21, 3.27)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 intervalo não inclui 4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Não: A diferença não é 4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Pergunta: A diferença é 1?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 intervalo inclui 1, então: sim, a diferença é 1.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©2006 Raj Jain (editado)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36</a:t>
            </a:fld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Testes </a:t>
            </a:r>
            <a:r>
              <a:rPr lang="en-US" dirty="0" err="1" smtClean="0">
                <a:solidFill>
                  <a:schemeClr val="accent2"/>
                </a:solidFill>
              </a:rPr>
              <a:t>visuais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para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comparar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alternativas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52400" y="2362200"/>
          <a:ext cx="2667000" cy="323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Gráfico 6"/>
          <p:cNvGraphicFramePr/>
          <p:nvPr/>
        </p:nvGraphicFramePr>
        <p:xfrm>
          <a:off x="6248400" y="2362200"/>
          <a:ext cx="2743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3200400" y="2362200"/>
          <a:ext cx="25908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Intervalos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confiança</a:t>
            </a:r>
            <a:r>
              <a:rPr lang="en-US" dirty="0" smtClean="0">
                <a:solidFill>
                  <a:schemeClr val="accent1"/>
                </a:solidFill>
              </a:rPr>
              <a:t> de um </a:t>
            </a:r>
            <a:r>
              <a:rPr lang="en-US" dirty="0" err="1" smtClean="0">
                <a:solidFill>
                  <a:schemeClr val="accent1"/>
                </a:solidFill>
              </a:rPr>
              <a:t>lado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Espaço Reservado para Conteúdo 5" descr="ci2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6553201" cy="4429964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81000" y="6096000"/>
            <a:ext cx="8398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From http://www.weibull.com/AccelTestWeb/one_sided_and_two_sided_confidence_bounds.htm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Intervalos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confiança</a:t>
            </a:r>
            <a:r>
              <a:rPr lang="en-US" dirty="0" smtClean="0">
                <a:solidFill>
                  <a:schemeClr val="accent6"/>
                </a:solidFill>
              </a:rPr>
              <a:t> de um </a:t>
            </a:r>
            <a:r>
              <a:rPr lang="en-US" dirty="0" err="1" smtClean="0">
                <a:solidFill>
                  <a:schemeClr val="accent6"/>
                </a:solidFill>
              </a:rPr>
              <a:t>lado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" name="Espaço Reservado para Conteúdo 10" descr="ciul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897911"/>
            <a:ext cx="9156033" cy="4045689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533400" y="5943600"/>
            <a:ext cx="8398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From http://www.weibull.com/AccelTestWeb/one_sided_and_two_sided_confidence_bounds.htm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4114800" y="3308350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4" imgW="914400" imgH="241200" progId="Equation.3">
                  <p:embed/>
                </p:oleObj>
              </mc:Choice>
              <mc:Fallback>
                <p:oleObj name="Equation" r:id="rId4" imgW="91440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08350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6324600" y="1524000"/>
          <a:ext cx="254725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6" imgW="1371600" imgH="444240" progId="Equation.3">
                  <p:embed/>
                </p:oleObj>
              </mc:Choice>
              <mc:Fallback>
                <p:oleObj name="Equation" r:id="rId6" imgW="13716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254725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77788" y="1509404"/>
          <a:ext cx="2478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8" name="Equation" r:id="rId8" imgW="1333440" imgH="444240" progId="Equation.3">
                  <p:embed/>
                </p:oleObj>
              </mc:Choice>
              <mc:Fallback>
                <p:oleObj name="Equation" r:id="rId8" imgW="13334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509404"/>
                        <a:ext cx="247808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Erros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aleatórios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Precisão</a:t>
            </a:r>
            <a:r>
              <a:rPr lang="pt-BR" sz="2800" dirty="0" smtClean="0"/>
              <a:t>: está associada com a </a:t>
            </a:r>
            <a:r>
              <a:rPr lang="pt-BR" sz="2800" dirty="0" err="1" smtClean="0"/>
              <a:t>repetibilidade</a:t>
            </a:r>
            <a:r>
              <a:rPr lang="pt-BR" sz="2800" dirty="0" smtClean="0"/>
              <a:t> das medições feitas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Se medir várias vezes o mesmo fenômeno, quão dispersos são os resultados?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Imprecisão = quantidade de dispersão de valores com várias medições</a:t>
            </a:r>
          </a:p>
          <a:p>
            <a:pPr marL="457200" lvl="1">
              <a:spcBef>
                <a:spcPts val="600"/>
              </a:spcBef>
              <a:buFont typeface="Arial" pitchFamily="34" charset="0"/>
              <a:buChar char="•"/>
            </a:pP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Erros aleatórios/randômicos:</a:t>
            </a:r>
            <a:r>
              <a:rPr lang="pt-BR" sz="2400" dirty="0" smtClean="0"/>
              <a:t> </a:t>
            </a:r>
            <a:r>
              <a:rPr lang="pt-BR" dirty="0" smtClean="0"/>
              <a:t>afetam a </a:t>
            </a:r>
            <a:r>
              <a:rPr lang="pt-BR" sz="3200" dirty="0" smtClean="0">
                <a:solidFill>
                  <a:schemeClr val="accent2"/>
                </a:solidFill>
              </a:rPr>
              <a:t>precisão</a:t>
            </a:r>
            <a:endParaRPr lang="pt-BR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Imprevisíveis,  não determinísticos e as vezes não controláveis</a:t>
            </a:r>
          </a:p>
          <a:p>
            <a:pPr lvl="1">
              <a:spcBef>
                <a:spcPts val="600"/>
              </a:spcBef>
            </a:pPr>
            <a:r>
              <a:rPr lang="pt-BR" dirty="0" smtClean="0">
                <a:solidFill>
                  <a:schemeClr val="accent1"/>
                </a:solidFill>
              </a:rPr>
              <a:t>Se repetimos o mesmo experimento, resultados diferentes podem ser coletados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Intervalos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confiança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para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proporções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Propabiliades</a:t>
            </a:r>
            <a:r>
              <a:rPr lang="en-US" sz="2800" dirty="0" smtClean="0"/>
              <a:t> </a:t>
            </a:r>
            <a:r>
              <a:rPr lang="en-US" sz="2800" dirty="0" err="1" smtClean="0"/>
              <a:t>associadas</a:t>
            </a:r>
            <a:r>
              <a:rPr lang="en-US" sz="2800" dirty="0" smtClean="0"/>
              <a:t>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categorias</a:t>
            </a:r>
            <a:r>
              <a:rPr lang="en-US" sz="2800" dirty="0" smtClean="0"/>
              <a:t>: </a:t>
            </a:r>
            <a:r>
              <a:rPr lang="en-US" sz="2800" dirty="0" err="1" smtClean="0"/>
              <a:t>proporções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pt-BR" altLang="zh-CN" sz="2400" dirty="0" smtClean="0"/>
              <a:t>Fração de elementos da amostra que tem um certo atributo</a:t>
            </a:r>
          </a:p>
          <a:p>
            <a:pPr lvl="1">
              <a:spcBef>
                <a:spcPts val="600"/>
              </a:spcBef>
            </a:pPr>
            <a:r>
              <a:rPr lang="pt-BR" altLang="zh-CN" sz="2400" dirty="0" smtClean="0"/>
              <a:t>Ex. Proporção de mensagens enviadas com sucesso em um dia</a:t>
            </a:r>
          </a:p>
          <a:p>
            <a:pPr>
              <a:spcBef>
                <a:spcPts val="600"/>
              </a:spcBef>
            </a:pPr>
            <a:r>
              <a:rPr lang="pt-BR" altLang="zh-CN" sz="2800" dirty="0" smtClean="0"/>
              <a:t>Queremos o intervalo de confiança para a proporção p onde p é a probabilidade de sucesso </a:t>
            </a:r>
            <a:r>
              <a:rPr lang="pt-BR" altLang="zh-CN" sz="2800" dirty="0" smtClean="0">
                <a:solidFill>
                  <a:schemeClr val="bg1">
                    <a:lumMod val="75000"/>
                  </a:schemeClr>
                </a:solidFill>
              </a:rPr>
              <a:t>em cada um de n experimentos de Bernoulli</a:t>
            </a:r>
          </a:p>
          <a:p>
            <a:pPr lvl="1">
              <a:spcBef>
                <a:spcPts val="600"/>
              </a:spcBef>
            </a:pPr>
            <a:r>
              <a:rPr lang="pt-BR" altLang="zh-CN" sz="2400" dirty="0" smtClean="0"/>
              <a:t>Sucesso é que o atributo específico seja observado!</a:t>
            </a:r>
          </a:p>
          <a:p>
            <a:pPr lvl="1">
              <a:spcBef>
                <a:spcPts val="600"/>
              </a:spcBef>
            </a:pPr>
            <a:endParaRPr lang="pt-BR" altLang="zh-CN" sz="2400" dirty="0" smtClean="0"/>
          </a:p>
          <a:p>
            <a:pPr>
              <a:spcBef>
                <a:spcPts val="600"/>
              </a:spcBef>
            </a:pPr>
            <a:r>
              <a:rPr lang="pt-BR" altLang="zh-CN" sz="2800" dirty="0" smtClean="0"/>
              <a:t>Com m sucessos, estimamos o </a:t>
            </a:r>
            <a:r>
              <a:rPr lang="pt-BR" altLang="zh-CN" sz="2800" dirty="0" err="1"/>
              <a:t>p</a:t>
            </a:r>
            <a:r>
              <a:rPr lang="pt-BR" altLang="zh-CN" sz="2800" dirty="0" smtClean="0"/>
              <a:t> com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17032"/>
              </p:ext>
            </p:extLst>
          </p:nvPr>
        </p:nvGraphicFramePr>
        <p:xfrm>
          <a:off x="6400800" y="5105400"/>
          <a:ext cx="990600" cy="91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ção" r:id="rId3" imgW="495000" imgH="457200" progId="Equation.3">
                  <p:embed/>
                </p:oleObj>
              </mc:Choice>
              <mc:Fallback>
                <p:oleObj name="Equação" r:id="rId3" imgW="495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105400"/>
                        <a:ext cx="990600" cy="911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Intervalos</a:t>
            </a:r>
            <a:r>
              <a:rPr lang="en-US" dirty="0" smtClean="0">
                <a:solidFill>
                  <a:schemeClr val="accent5"/>
                </a:solidFill>
              </a:rPr>
              <a:t> de </a:t>
            </a:r>
            <a:r>
              <a:rPr lang="en-US" dirty="0" err="1" smtClean="0">
                <a:solidFill>
                  <a:schemeClr val="accent5"/>
                </a:solidFill>
              </a:rPr>
              <a:t>confiança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para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proporções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52600"/>
            <a:ext cx="8305800" cy="4572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A distribuição binomial com parâmetros p e n tem média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e variância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(1-p)</a:t>
            </a: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Com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≥ 10, aproximamos a distribuição binomial com a normal com média        e variância</a:t>
            </a:r>
          </a:p>
          <a:p>
            <a:pPr>
              <a:spcBef>
                <a:spcPts val="600"/>
              </a:spcBef>
            </a:pPr>
            <a:endParaRPr lang="pt-BR" altLang="zh-CN" sz="4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 intervalo de confiança fica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pt-BR" altLang="zh-CN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Se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&lt; 10, devemos usar a tabela da distribuição </a:t>
            </a:r>
            <a:r>
              <a:rPr lang="pt-BR" altLang="zh-CN" sz="2400" u="sng" dirty="0" smtClean="0">
                <a:ea typeface="Arial Unicode MS" pitchFamily="34" charset="-128"/>
                <a:cs typeface="Arial Unicode MS" pitchFamily="34" charset="-128"/>
              </a:rPr>
              <a:t>binomial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e não a normal ou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Student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-t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6628"/>
              </p:ext>
            </p:extLst>
          </p:nvPr>
        </p:nvGraphicFramePr>
        <p:xfrm>
          <a:off x="5403850" y="2953713"/>
          <a:ext cx="1370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953713"/>
                        <a:ext cx="13700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304"/>
              </p:ext>
            </p:extLst>
          </p:nvPr>
        </p:nvGraphicFramePr>
        <p:xfrm>
          <a:off x="3490913" y="2971176"/>
          <a:ext cx="458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5" imgW="228600" imgH="215640" progId="Equation.3">
                  <p:embed/>
                </p:oleObj>
              </mc:Choice>
              <mc:Fallback>
                <p:oleObj name="Equation" r:id="rId5" imgW="2286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971176"/>
                        <a:ext cx="458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11060"/>
              </p:ext>
            </p:extLst>
          </p:nvPr>
        </p:nvGraphicFramePr>
        <p:xfrm>
          <a:off x="4959350" y="3736369"/>
          <a:ext cx="2965450" cy="105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ção" r:id="rId7" imgW="1244520" imgH="444240" progId="Equation.3">
                  <p:embed/>
                </p:oleObj>
              </mc:Choice>
              <mc:Fallback>
                <p:oleObj name="Equação" r:id="rId7" imgW="12445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3736369"/>
                        <a:ext cx="2965450" cy="1056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10 de 1000 páginas impressas numa impressora laser são ilegíveis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Proporção amostral =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= 10/1000 = 0.01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≥ 10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 de 90% = 0.01 ∓(1.645)(0.003) = (0.005, 0.015)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 de 95% = 0.01 ∓ (1.960)(0.003) = (0.004, 0.016)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©2006 Raj Jain (editado)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42</a:t>
            </a:fld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884612"/>
              </p:ext>
            </p:extLst>
          </p:nvPr>
        </p:nvGraphicFramePr>
        <p:xfrm>
          <a:off x="3540125" y="2522538"/>
          <a:ext cx="500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4" imgW="2501900" imgH="990600" progId="Equation.3">
                  <p:embed/>
                </p:oleObj>
              </mc:Choice>
              <mc:Fallback>
                <p:oleObj name="Equation" r:id="rId4" imgW="2501900" imgH="990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522538"/>
                        <a:ext cx="50053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Exemplo (</a:t>
            </a:r>
            <a:r>
              <a:rPr lang="pt-BR" altLang="zh-CN" dirty="0" err="1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Cont</a:t>
            </a:r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pt-BR" altLang="zh-CN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Na confiança 90% : 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0.5% a 1.5% das páginas são ilegíveis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Chance de erro = 10%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Na confiança 95%: 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0.4% a 1.6% das páginas são ilegíveis</a:t>
            </a:r>
          </a:p>
          <a:p>
            <a:pPr>
              <a:buFont typeface="Wingdings" pitchFamily="2" charset="2"/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	Chance de erro = 5%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©2006 Raj Jain (editado)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43</a:t>
            </a:fld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40 repetições em dois sistemas: Sistema A superior em 26 repetições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Pergunta: com confiança 99%, o sistema A é superior?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    = 26/40 = 0.65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Desvio padrão =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 de 99% = 0.65 ∓ (2.576)(0.075)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					= (0.46, 0.84)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inclui 0.5 (ponto de igualdade dos sistemas)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sz="2000" dirty="0" smtClean="0">
                <a:ea typeface="Arial Unicode MS" pitchFamily="34" charset="-128"/>
                <a:cs typeface="Arial Unicode MS" pitchFamily="34" charset="-128"/>
              </a:rPr>
              <a:t>Não podemos dizer com 99% de confiança que o sistema A é superior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de confiança de 90% = 0.65 ∓ (1.645)(0.075) = (0.53, 0.77)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não inclui 0.5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sz="2000" dirty="0" smtClean="0">
                <a:ea typeface="Arial Unicode MS" pitchFamily="34" charset="-128"/>
                <a:cs typeface="Arial Unicode MS" pitchFamily="34" charset="-128"/>
              </a:rPr>
              <a:t>Podemos dizer com 90% de confiança que o sistema A é superior</a:t>
            </a:r>
            <a:endParaRPr lang="pt-BR" altLang="zh-CN" sz="2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©2006 </a:t>
            </a:r>
            <a:r>
              <a:rPr lang="pt-BR" dirty="0" err="1" smtClean="0"/>
              <a:t>Raj</a:t>
            </a:r>
            <a:r>
              <a:rPr lang="pt-BR" dirty="0" smtClean="0"/>
              <a:t> </a:t>
            </a:r>
            <a:r>
              <a:rPr lang="pt-BR" dirty="0" err="1" smtClean="0"/>
              <a:t>Jain</a:t>
            </a:r>
            <a:r>
              <a:rPr lang="pt-BR" dirty="0" smtClean="0"/>
              <a:t> (editado)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44</a:t>
            </a:fld>
            <a:endParaRPr lang="pt-BR" dirty="0"/>
          </a:p>
        </p:txBody>
      </p:sp>
      <p:pic>
        <p:nvPicPr>
          <p:cNvPr id="178180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2952750"/>
            <a:ext cx="2540000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aphicFrame>
        <p:nvGraphicFramePr>
          <p:cNvPr id="331777" name="Object 1"/>
          <p:cNvGraphicFramePr>
            <a:graphicFrameLocks noChangeAspect="1"/>
          </p:cNvGraphicFramePr>
          <p:nvPr/>
        </p:nvGraphicFramePr>
        <p:xfrm>
          <a:off x="914400" y="2514600"/>
          <a:ext cx="3063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ção" r:id="rId6" imgW="152280" imgH="190440" progId="Equation.3">
                  <p:embed/>
                </p:oleObj>
              </mc:Choice>
              <mc:Fallback>
                <p:oleObj name="Equação" r:id="rId6" imgW="1522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3063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zh-CN" sz="360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Tamanho da Amostra para Determinar Proporções</a:t>
            </a:r>
            <a:endParaRPr lang="pt-BR" altLang="zh-CN" sz="360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Intervalo de confiança para proporções</a:t>
            </a:r>
          </a:p>
          <a:p>
            <a:endParaRPr lang="pt-BR" altLang="zh-CN" sz="11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11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obter precisão de ∓ r: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	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©2006 Raj Jain (editado)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181253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067050"/>
            <a:ext cx="3873403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aphicFrame>
        <p:nvGraphicFramePr>
          <p:cNvPr id="273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675755"/>
              </p:ext>
            </p:extLst>
          </p:nvPr>
        </p:nvGraphicFramePr>
        <p:xfrm>
          <a:off x="6624638" y="1374775"/>
          <a:ext cx="20955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6" imgW="952500" imgH="431800" progId="Equation.3">
                  <p:embed/>
                </p:oleObj>
              </mc:Choice>
              <mc:Fallback>
                <p:oleObj name="Equation" r:id="rId6" imgW="9525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374775"/>
                        <a:ext cx="20955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Medição preliminar: taxa de </a:t>
            </a:r>
            <a:r>
              <a:rPr lang="pt-BR" altLang="zh-CN" dirty="0" err="1" smtClean="0">
                <a:ea typeface="Arial Unicode MS" pitchFamily="34" charset="-128"/>
                <a:cs typeface="Arial Unicode MS" pitchFamily="34" charset="-128"/>
              </a:rPr>
              <a:t>ilegibilidade</a:t>
            </a: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 de 1 em  10000</a:t>
            </a:r>
          </a:p>
          <a:p>
            <a:pPr>
              <a:lnSpc>
                <a:spcPct val="120000"/>
              </a:lnSpc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Pergunta: Quantas páginas devem ser impressas para ter precisão de 10</a:t>
            </a:r>
            <a:r>
              <a:rPr lang="pt-BR" altLang="zh-CN" baseline="30000" dirty="0" smtClean="0">
                <a:ea typeface="Arial Unicode MS" pitchFamily="34" charset="-128"/>
                <a:cs typeface="Arial Unicode MS" pitchFamily="34" charset="-128"/>
              </a:rPr>
              <a:t>-6</a:t>
            </a: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 com confiança 95%?</a:t>
            </a:r>
          </a:p>
          <a:p>
            <a:pPr>
              <a:lnSpc>
                <a:spcPct val="120000"/>
              </a:lnSpc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Resposta: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pt-BR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pt-BR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	Um total de 384.16 milhões de páginas devem ser observadas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©2006 Raj Jain (editado)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46</a:t>
            </a:fld>
            <a:endParaRPr lang="pt-BR" dirty="0"/>
          </a:p>
        </p:txBody>
      </p:sp>
      <p:pic>
        <p:nvPicPr>
          <p:cNvPr id="18227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352800"/>
            <a:ext cx="5810272" cy="14885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Algoritmo A perde 0.5% de pacotes e algoritmo B perde 0.6%</a:t>
            </a:r>
          </a:p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Pergunta: Quantos pacotes devemos observar para poder dizer com 95% de confiança que o algoritmo A é melhor que o algoritmo B?</a:t>
            </a:r>
          </a:p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Resposta: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para alg. A =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 para alg. B =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©2006 </a:t>
            </a:r>
            <a:r>
              <a:rPr lang="pt-BR" dirty="0" err="1" smtClean="0"/>
              <a:t>Raj</a:t>
            </a:r>
            <a:r>
              <a:rPr lang="pt-BR" dirty="0" smtClean="0"/>
              <a:t> </a:t>
            </a:r>
            <a:r>
              <a:rPr lang="pt-BR" dirty="0" err="1" smtClean="0"/>
              <a:t>Jain</a:t>
            </a:r>
            <a:r>
              <a:rPr lang="pt-BR" dirty="0" smtClean="0"/>
              <a:t> (editado)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47</a:t>
            </a:fld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733800" y="3124200"/>
          <a:ext cx="391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ção" r:id="rId4" imgW="1955520" imgH="444240" progId="Equation.3">
                  <p:embed/>
                </p:oleObj>
              </mc:Choice>
              <mc:Fallback>
                <p:oleObj name="Equação" r:id="rId4" imgW="19555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3911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/>
          <p:cNvGraphicFramePr>
            <a:graphicFrameLocks noChangeAspect="1"/>
          </p:cNvGraphicFramePr>
          <p:nvPr/>
        </p:nvGraphicFramePr>
        <p:xfrm>
          <a:off x="3733800" y="411480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ção" r:id="rId6" imgW="1968480" imgH="444240" progId="Equation.3">
                  <p:embed/>
                </p:oleObj>
              </mc:Choice>
              <mc:Fallback>
                <p:oleObj name="Equação" r:id="rId6" imgW="19684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393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Exemplo (</a:t>
            </a:r>
            <a:r>
              <a:rPr lang="pt-BR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Cont</a:t>
            </a:r>
            <a:r>
              <a:rPr lang="pt-BR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pt-BR" altLang="zh-CN" dirty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071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que não haja sobreposição nos intervalos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n &gt; 84340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 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Precisamos observas 85000 pacotes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©2006 Raj Jain (editado)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48</a:t>
            </a:fld>
            <a:endParaRPr lang="pt-BR" dirty="0"/>
          </a:p>
        </p:txBody>
      </p:sp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457200" y="2362200"/>
          <a:ext cx="8153400" cy="85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ção" r:id="rId4" imgW="4736880" imgH="495000" progId="Equation.3">
                  <p:embed/>
                </p:oleObj>
              </mc:Choice>
              <mc:Fallback>
                <p:oleObj name="Equação" r:id="rId4" imgW="473688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153400" cy="852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Exemplos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em</a:t>
            </a:r>
            <a:r>
              <a:rPr lang="en-US" dirty="0" smtClean="0">
                <a:solidFill>
                  <a:schemeClr val="accent3"/>
                </a:solidFill>
              </a:rPr>
              <a:t> 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Erros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sistemáticos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Acurácia</a:t>
            </a:r>
            <a:r>
              <a:rPr lang="pt-BR" sz="2800" dirty="0" smtClean="0"/>
              <a:t>: é a diferença entre o valor medido e um valor de referência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Quão perto do “correto” está a medição?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Tem a ver com a </a:t>
            </a:r>
            <a:r>
              <a:rPr lang="pt-BR" sz="2400" dirty="0" err="1" smtClean="0"/>
              <a:t>corretude</a:t>
            </a:r>
            <a:r>
              <a:rPr lang="pt-BR" sz="2400" dirty="0" smtClean="0"/>
              <a:t> do aparelho que mede e do experimento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Duração de um segundo, comprimento de um metro, etc.</a:t>
            </a:r>
            <a:endParaRPr lang="pt-BR" sz="2200" dirty="0" smtClean="0"/>
          </a:p>
          <a:p>
            <a:pPr marL="57150">
              <a:spcBef>
                <a:spcPts val="600"/>
              </a:spcBef>
            </a:pPr>
            <a:r>
              <a:rPr lang="pt-B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Erros sistemáticos</a:t>
            </a:r>
            <a:r>
              <a:rPr lang="pt-BR" sz="2800" dirty="0" smtClean="0"/>
              <a:t>: a</a:t>
            </a:r>
            <a:r>
              <a:rPr lang="pt-BR" sz="2400" dirty="0" smtClean="0"/>
              <a:t>fetam a </a:t>
            </a:r>
            <a:r>
              <a:rPr lang="pt-BR" sz="2800" dirty="0" err="1" smtClean="0">
                <a:solidFill>
                  <a:schemeClr val="accent2"/>
                </a:solidFill>
              </a:rPr>
              <a:t>acurácia</a:t>
            </a:r>
            <a:r>
              <a:rPr lang="pt-BR" sz="2800" dirty="0" smtClean="0"/>
              <a:t> </a:t>
            </a:r>
            <a:r>
              <a:rPr lang="pt-BR" sz="2400" dirty="0" smtClean="0"/>
              <a:t>das medições</a:t>
            </a:r>
            <a:endParaRPr lang="pt-BR" sz="28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Resultados de erros experimentais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Mudança no ambiente, procedimento incorreto, etc.</a:t>
            </a:r>
          </a:p>
          <a:p>
            <a:pPr lvl="1">
              <a:spcBef>
                <a:spcPts val="600"/>
              </a:spcBef>
            </a:pPr>
            <a:r>
              <a:rPr lang="pt-BR" dirty="0" smtClean="0">
                <a:solidFill>
                  <a:schemeClr val="accent1"/>
                </a:solidFill>
              </a:rPr>
              <a:t>Habilidade </a:t>
            </a:r>
            <a:r>
              <a:rPr lang="pt-BR" sz="2400" dirty="0" smtClean="0">
                <a:solidFill>
                  <a:schemeClr val="accent1"/>
                </a:solidFill>
              </a:rPr>
              <a:t>de quem experimenta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Valor de z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= c(0.2,0.1,0.05,0.001)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 z =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(1 -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/2)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 z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[1] 1.281552 1.644854 1.959964 3.290527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 # Ao contrário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 2*(1-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(z))</a:t>
            </a:r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[1] 0.200 0.100 0.050 0.001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Valor de 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 alpha = c(0.2,0.1,0.05,0.001)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 t = qt(1 - alpha/2, df=5)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 t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[1] 1.475884 2.015048 2.570582 6.868827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 # Ao contrário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&gt; 2*(1-pt(t, df=5))</a:t>
            </a:r>
          </a:p>
          <a:p>
            <a:pPr>
              <a:spcBef>
                <a:spcPts val="600"/>
              </a:spcBef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[1] 0.200 0.100 0.050 0.001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o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m = 50; n=20; p = .5; 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lance 20 moedas 50 vezes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achar proporção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phat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rbinom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(m,n,p)/n 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achar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dp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phat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*(1-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phat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)/n) 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0.10; 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zstar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(1-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/2)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matplot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phat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zstar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phat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zstar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(1:m,1:m),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="l",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=1)</a:t>
            </a:r>
          </a:p>
          <a:p>
            <a:pPr>
              <a:spcBef>
                <a:spcPts val="600"/>
              </a:spcBef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(v=p) # traçar linha para p=0.5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8696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Acurácia</a:t>
            </a:r>
            <a:r>
              <a:rPr lang="en-US" dirty="0" smtClean="0">
                <a:solidFill>
                  <a:schemeClr val="accent1"/>
                </a:solidFill>
              </a:rPr>
              <a:t> e </a:t>
            </a:r>
            <a:r>
              <a:rPr lang="en-US" dirty="0" err="1" smtClean="0">
                <a:solidFill>
                  <a:schemeClr val="accent1"/>
                </a:solidFill>
              </a:rPr>
              <a:t>precisão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499336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Resolução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>
              <a:spcBef>
                <a:spcPts val="600"/>
              </a:spcBef>
              <a:buFont typeface="Arial" pitchFamily="34" charset="0"/>
              <a:buChar char="•"/>
            </a:pP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</a:t>
            </a:r>
            <a:r>
              <a:rPr lang="pt-BR" dirty="0" smtClean="0"/>
              <a:t>: menor valor incremental que pode ser medido e representado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A menor diferença entre medições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Medir tempo na resolução de milissegundos, por exemplo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Nossas medições são limitadas pela resolução de nossos recursos de medição</a:t>
            </a:r>
          </a:p>
          <a:p>
            <a:endParaRPr lang="en-US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 </a:t>
            </a:r>
            <a:r>
              <a:rPr lang="en-US" dirty="0" err="1" smtClean="0">
                <a:solidFill>
                  <a:schemeClr val="accent5"/>
                </a:solidFill>
              </a:rPr>
              <a:t>mundo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é</a:t>
            </a:r>
            <a:r>
              <a:rPr lang="en-US" dirty="0" smtClean="0">
                <a:solidFill>
                  <a:schemeClr val="accent5"/>
                </a:solidFill>
              </a:rPr>
              <a:t> cruel (</a:t>
            </a:r>
            <a:r>
              <a:rPr lang="en-US" dirty="0">
                <a:solidFill>
                  <a:schemeClr val="accent5"/>
                </a:solidFill>
                <a:latin typeface="Brush Script MT Italic"/>
                <a:cs typeface="Brush Script MT Italic"/>
              </a:rPr>
              <a:t>J. Sauvé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dirty="0" smtClean="0"/>
              <a:t>Os erros sistemáticos são </a:t>
            </a:r>
            <a:r>
              <a:rPr lang="pt-BR" sz="2800" u="sng" dirty="0" smtClean="0"/>
              <a:t>sistemáticos</a:t>
            </a:r>
            <a:r>
              <a:rPr lang="pt-BR" sz="2800" dirty="0" smtClean="0"/>
              <a:t> - eles sempre têm o mesmo efeito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Exemplo: quando se mede o tempo para realizar uma ação, a sobrecarga da medição em si é adicionada ao resultado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Um bom projetista experimental tenta sempre reduzir os erros sistemáticos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Normalmente </a:t>
            </a:r>
            <a:r>
              <a:rPr lang="pt-BR" dirty="0" smtClean="0">
                <a:solidFill>
                  <a:schemeClr val="accent1"/>
                </a:solidFill>
              </a:rPr>
              <a:t>acreditamos na boa acurácia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O </a:t>
            </a:r>
            <a:r>
              <a:rPr lang="en-US" dirty="0" err="1" smtClean="0">
                <a:solidFill>
                  <a:schemeClr val="accent4"/>
                </a:solidFill>
              </a:rPr>
              <a:t>mundo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é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cruel (</a:t>
            </a:r>
            <a:r>
              <a:rPr lang="en-US" dirty="0">
                <a:solidFill>
                  <a:schemeClr val="accent4"/>
                </a:solidFill>
                <a:latin typeface="Brush Script MT Italic"/>
                <a:cs typeface="Brush Script MT Italic"/>
              </a:rPr>
              <a:t>J. Sauvé</a:t>
            </a:r>
            <a:r>
              <a:rPr lang="en-US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72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dirty="0" smtClean="0"/>
              <a:t>O ambiente pode estar sujeito a variação estocástica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Ex. um sistema operacional tem processos rodando</a:t>
            </a:r>
          </a:p>
          <a:p>
            <a:pPr lvl="1">
              <a:spcBef>
                <a:spcPts val="600"/>
              </a:spcBef>
            </a:pPr>
            <a:r>
              <a:rPr lang="pt-BR" sz="2400" dirty="0" err="1" smtClean="0"/>
              <a:t>Cache</a:t>
            </a:r>
            <a:r>
              <a:rPr lang="pt-BR" sz="2400" dirty="0" smtClean="0"/>
              <a:t> misses</a:t>
            </a:r>
          </a:p>
          <a:p>
            <a:pPr lvl="1">
              <a:spcBef>
                <a:spcPts val="600"/>
              </a:spcBef>
            </a:pPr>
            <a:r>
              <a:rPr lang="pt-BR" sz="2400" dirty="0" smtClean="0"/>
              <a:t>Exceções do sistema, </a:t>
            </a:r>
            <a:r>
              <a:rPr lang="pt-BR" sz="2400" i="1" dirty="0" err="1" smtClean="0"/>
              <a:t>page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faults</a:t>
            </a:r>
            <a:r>
              <a:rPr lang="pt-BR" sz="2400" dirty="0" smtClean="0"/>
              <a:t>, ...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casos</a:t>
            </a:r>
            <a:r>
              <a:rPr lang="en-US" sz="2800" dirty="0" smtClean="0"/>
              <a:t> </a:t>
            </a:r>
            <a:r>
              <a:rPr lang="en-US" sz="2800" dirty="0" err="1" smtClean="0"/>
              <a:t>extremos</a:t>
            </a:r>
            <a:r>
              <a:rPr lang="en-US" sz="2800" dirty="0" smtClean="0"/>
              <a:t>, </a:t>
            </a:r>
            <a:r>
              <a:rPr lang="en-US" sz="2800" dirty="0" err="1" smtClean="0"/>
              <a:t>essas</a:t>
            </a:r>
            <a:r>
              <a:rPr lang="en-US" sz="2800" dirty="0" smtClean="0"/>
              <a:t> </a:t>
            </a:r>
            <a:r>
              <a:rPr lang="en-US" sz="2800" dirty="0" err="1" smtClean="0"/>
              <a:t>interferências</a:t>
            </a:r>
            <a:r>
              <a:rPr lang="en-US" sz="2800" dirty="0" smtClean="0"/>
              <a:t> </a:t>
            </a:r>
            <a:r>
              <a:rPr lang="en-US" sz="2800" dirty="0" err="1" smtClean="0"/>
              <a:t>levarão</a:t>
            </a:r>
            <a:r>
              <a:rPr lang="en-US" sz="2800" dirty="0" smtClean="0"/>
              <a:t> a </a:t>
            </a:r>
            <a:r>
              <a:rPr lang="en-US" sz="2800" i="1" dirty="0" smtClean="0"/>
              <a:t>outliers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podem</a:t>
            </a:r>
            <a:r>
              <a:rPr lang="en-US" sz="2800" dirty="0" smtClean="0"/>
              <a:t> ser </a:t>
            </a:r>
            <a:r>
              <a:rPr lang="en-US" sz="2800" dirty="0" err="1" smtClean="0"/>
              <a:t>ignorados</a:t>
            </a:r>
            <a:r>
              <a:rPr lang="en-US" sz="28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dirty="0" err="1" smtClean="0">
                <a:solidFill>
                  <a:schemeClr val="tx2"/>
                </a:solidFill>
              </a:rPr>
              <a:t>Mas</a:t>
            </a:r>
            <a:r>
              <a:rPr lang="en-US" sz="2400" dirty="0" smtClean="0">
                <a:solidFill>
                  <a:schemeClr val="tx2"/>
                </a:solidFill>
              </a:rPr>
              <a:t> é </a:t>
            </a:r>
            <a:r>
              <a:rPr lang="en-US" sz="2400" dirty="0" err="1" smtClean="0">
                <a:solidFill>
                  <a:schemeClr val="tx2"/>
                </a:solidFill>
              </a:rPr>
              <a:t>preciso</a:t>
            </a:r>
            <a:r>
              <a:rPr lang="en-US" sz="2400" dirty="0" smtClean="0">
                <a:solidFill>
                  <a:schemeClr val="tx2"/>
                </a:solidFill>
              </a:rPr>
              <a:t> saber </a:t>
            </a:r>
            <a:r>
              <a:rPr lang="en-US" sz="2400" dirty="0" err="1" smtClean="0">
                <a:solidFill>
                  <a:schemeClr val="tx2"/>
                </a:solidFill>
              </a:rPr>
              <a:t>justificar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bem</a:t>
            </a:r>
            <a:r>
              <a:rPr lang="en-US" sz="2400" dirty="0" smtClean="0">
                <a:solidFill>
                  <a:schemeClr val="tx2"/>
                </a:solidFill>
              </a:rPr>
              <a:t> o </a:t>
            </a:r>
            <a:r>
              <a:rPr lang="en-US" sz="2400" dirty="0" err="1" smtClean="0">
                <a:solidFill>
                  <a:schemeClr val="tx2"/>
                </a:solidFill>
              </a:rPr>
              <a:t>fato</a:t>
            </a:r>
            <a:r>
              <a:rPr lang="en-US" sz="2400" dirty="0" smtClean="0">
                <a:solidFill>
                  <a:schemeClr val="tx2"/>
                </a:solidFill>
              </a:rPr>
              <a:t> de </a:t>
            </a:r>
            <a:r>
              <a:rPr lang="en-US" sz="2400" dirty="0" err="1" smtClean="0">
                <a:solidFill>
                  <a:schemeClr val="tx2"/>
                </a:solidFill>
              </a:rPr>
              <a:t>ignorá</a:t>
            </a:r>
            <a:r>
              <a:rPr lang="en-US" sz="2400" dirty="0" smtClean="0">
                <a:solidFill>
                  <a:schemeClr val="tx2"/>
                </a:solidFill>
              </a:rPr>
              <a:t>-los!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 - 2010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E090-BD5B-497C-896F-B8C2296435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eft(\frac{(100)(1.960)(5)}{(5)(20)}\right)^2=(9.8)^2=96.04 \]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61"/>
  <p:tag name="PICTUREFILESIZE" val="113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sqrt{p*(1-p)/n} = 0.075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0"/>
  <p:tag name="PICTUREFILESIZE" val="45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 \mp r = p \mp z\sqrt{\left(\frac{p(1-p)}{n}\right)} \]&#10; \[ r = z\sqrt{\left(\frac{p(1-p)}{n}\right)} \]&#10; \[ n = z^2\frac{p(1-p)}{r^2} \]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1"/>
  <p:tag name="PICTUREFILESIZE" val="164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 = 1/10000 = 1E-4, r = 1E-6, z = 1.960 \]&#10; \[ n = (1.960)^2\left(\frac{10^{-4}(1-10^{-4})}{\left(10^{-6}\right)^2}\right) = 384160000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99"/>
  <p:tag name="PICTUREFILESIZE" val="18083"/>
</p:tagLst>
</file>

<file path=ppt/theme/theme1.xml><?xml version="1.0" encoding="utf-8"?>
<a:theme xmlns:a="http://schemas.openxmlformats.org/drawingml/2006/main" name="Tema do Offic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20608</TotalTime>
  <Words>2599</Words>
  <Application>Microsoft Macintosh PowerPoint</Application>
  <PresentationFormat>On-screen Show (4:3)</PresentationFormat>
  <Paragraphs>392</Paragraphs>
  <Slides>53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Tema do Office</vt:lpstr>
      <vt:lpstr>Equation</vt:lpstr>
      <vt:lpstr>Equação</vt:lpstr>
      <vt:lpstr>Intervalos de confiança</vt:lpstr>
      <vt:lpstr>Precisão e confiança</vt:lpstr>
      <vt:lpstr>O mundo é cruel (J. Sauvé)</vt:lpstr>
      <vt:lpstr>Erros aleatórios</vt:lpstr>
      <vt:lpstr>Erros sistemáticos</vt:lpstr>
      <vt:lpstr>Acurácia e precisão</vt:lpstr>
      <vt:lpstr>Resolução</vt:lpstr>
      <vt:lpstr>O mundo é cruel (J. Sauvé)</vt:lpstr>
      <vt:lpstr>O mundo é cruel (J. Sauvé)</vt:lpstr>
      <vt:lpstr>O mundo é cruel (J. Sauvé)</vt:lpstr>
      <vt:lpstr>Intervalos de confiança da média</vt:lpstr>
      <vt:lpstr>Intervalos de confiança da média</vt:lpstr>
      <vt:lpstr>Intervalos de confiança da média</vt:lpstr>
      <vt:lpstr>O que diz o teorema do limite central?</vt:lpstr>
      <vt:lpstr>Intervalos de confiança para a média amostral</vt:lpstr>
      <vt:lpstr>De onde vem a expressão?</vt:lpstr>
      <vt:lpstr>Intervalo de confiança</vt:lpstr>
      <vt:lpstr>Exemplo</vt:lpstr>
      <vt:lpstr>Exemplo</vt:lpstr>
      <vt:lpstr>Significado do intervalo de confiança</vt:lpstr>
      <vt:lpstr>Se n&lt;30</vt:lpstr>
      <vt:lpstr>Exemplo</vt:lpstr>
      <vt:lpstr>Exemplo</vt:lpstr>
      <vt:lpstr>Confiança versus precisão</vt:lpstr>
      <vt:lpstr>Confiança versus precisão</vt:lpstr>
      <vt:lpstr>Que nível de confiança usar?</vt:lpstr>
      <vt:lpstr>Precisão e tamanho da amostra</vt:lpstr>
      <vt:lpstr>Tamanho da Amostra</vt:lpstr>
      <vt:lpstr>Tamanho da Amostra</vt:lpstr>
      <vt:lpstr>Exemplo</vt:lpstr>
      <vt:lpstr>Exemplo</vt:lpstr>
      <vt:lpstr>Exemplo</vt:lpstr>
      <vt:lpstr>Teste de média zero</vt:lpstr>
      <vt:lpstr>Exemplo de teste de média zero</vt:lpstr>
      <vt:lpstr>Exemplo de teste de média zero</vt:lpstr>
      <vt:lpstr>Exemplo</vt:lpstr>
      <vt:lpstr>Testes visuais para comparar alternativas</vt:lpstr>
      <vt:lpstr>Intervalos de confiança de um lado</vt:lpstr>
      <vt:lpstr>Intervalos de confiança de um lado</vt:lpstr>
      <vt:lpstr>Intervalos de confiança para proporções</vt:lpstr>
      <vt:lpstr>Intervalos de confiança para proporções</vt:lpstr>
      <vt:lpstr>Exemplo</vt:lpstr>
      <vt:lpstr>Exemplo (Cont)</vt:lpstr>
      <vt:lpstr>Exemplo</vt:lpstr>
      <vt:lpstr>Tamanho da Amostra para Determinar Proporções</vt:lpstr>
      <vt:lpstr>Exemplo</vt:lpstr>
      <vt:lpstr>Exemplo</vt:lpstr>
      <vt:lpstr>Exemplo (Cont)</vt:lpstr>
      <vt:lpstr>Exemplos em R</vt:lpstr>
      <vt:lpstr>Valor de z</vt:lpstr>
      <vt:lpstr>Valor de t</vt:lpstr>
      <vt:lpstr>O que significa o intervalo de confiança?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Raquel Vigolvino Lopes</cp:lastModifiedBy>
  <cp:revision>527</cp:revision>
  <dcterms:created xsi:type="dcterms:W3CDTF">2010-04-09T23:24:47Z</dcterms:created>
  <dcterms:modified xsi:type="dcterms:W3CDTF">2013-06-10T11:23:01Z</dcterms:modified>
</cp:coreProperties>
</file>