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91" r:id="rId3"/>
    <p:sldId id="274" r:id="rId4"/>
    <p:sldId id="275" r:id="rId5"/>
    <p:sldId id="289" r:id="rId6"/>
    <p:sldId id="288" r:id="rId7"/>
    <p:sldId id="287" r:id="rId8"/>
    <p:sldId id="286" r:id="rId9"/>
    <p:sldId id="285" r:id="rId10"/>
    <p:sldId id="284" r:id="rId11"/>
    <p:sldId id="282" r:id="rId12"/>
    <p:sldId id="293" r:id="rId13"/>
    <p:sldId id="283" r:id="rId14"/>
    <p:sldId id="281" r:id="rId15"/>
    <p:sldId id="279" r:id="rId16"/>
    <p:sldId id="292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D22"/>
    <a:srgbClr val="36C922"/>
    <a:srgbClr val="22A0C9"/>
    <a:srgbClr val="B4C7E7"/>
    <a:srgbClr val="6492B5"/>
    <a:srgbClr val="26C4E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43DDC-8339-46D4-A7D5-3A1721E03B6F}" v="70" dt="2022-01-14T17:14:05.025"/>
    <p1510:client id="{3AE257F9-371C-40DC-95E0-3C0D0FB23A6C}" v="402" dt="2022-01-14T16:35:11.546"/>
    <p1510:client id="{7F9A4ECC-99AB-4712-A450-2F2A0FDA8AC4}" v="251" dt="2022-01-14T09:44:48.872"/>
    <p1510:client id="{84444DDF-25F9-425C-BE35-2F8EB8BD1693}" v="5" dt="2022-01-14T12:55:34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F93-4D6C-90D2-1D7928F0D0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F93-4D6C-90D2-1D7928F0D0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F93-4D6C-90D2-1D7928F0D0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Change - better jobs</c:v>
                </c:pt>
                <c:pt idx="1">
                  <c:v>Change - other reasons</c:v>
                </c:pt>
                <c:pt idx="2">
                  <c:v>No change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23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93-4D6C-90D2-1D7928F0D0A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A220-11D0-4E51-A4F6-F3FAFA2B73E5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2B4D-73C5-457D-B20E-BD790C2F9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-address unbalanced categories, find culprit majors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D2B4D-73C5-457D-B20E-BD790C2F9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3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estcolleges.com/blog/college-graduate-majors-survey/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CE059754-0C5E-4D87-8D02-1AC3D43C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90" y="810150"/>
            <a:ext cx="6794779" cy="186217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090" y="890206"/>
            <a:ext cx="4520029" cy="1774612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cs typeface="Calibri Light"/>
              </a:rPr>
              <a:t>Understanding College Majors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909" y="3243072"/>
            <a:ext cx="458215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cs typeface="Calibri"/>
              </a:rPr>
              <a:t>Analise Burko </a:t>
            </a:r>
          </a:p>
          <a:p>
            <a:pPr algn="l"/>
            <a:r>
              <a:rPr lang="en-US">
                <a:cs typeface="Calibri"/>
              </a:rPr>
              <a:t>&amp; Marcos de la Torre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6">
            <a:extLst>
              <a:ext uri="{FF2B5EF4-FFF2-40B4-BE49-F238E27FC236}">
                <a16:creationId xmlns:a16="http://schemas.microsoft.com/office/drawing/2014/main" id="{3D0D2240-DBB4-450A-A968-631FCEDEE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5509008" y="3916647"/>
            <a:ext cx="6428068" cy="2258355"/>
          </a:xfrm>
          <a:prstGeom prst="rect">
            <a:avLst/>
          </a:prstGeom>
        </p:spPr>
      </p:pic>
      <p:pic>
        <p:nvPicPr>
          <p:cNvPr id="30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F305EF27-CACD-4D44-A8E3-B2877557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" y="3229500"/>
            <a:ext cx="613054" cy="362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4457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Income by Category</a:t>
            </a: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63038C8-EF5E-4DF6-87F6-B421F9E5F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D3B8EAF9-4BE2-49F3-9152-055C9FD2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06" y="1013765"/>
            <a:ext cx="9946481" cy="51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78200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But we should also consider Employability!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63038C8-EF5E-4DF6-87F6-B421F9E5F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42B6860-8ECB-4A4B-AB8A-73CBE536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945311"/>
            <a:ext cx="8620125" cy="5300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2E2824-23C7-473A-94D0-DA8024BDD21F}"/>
              </a:ext>
            </a:extLst>
          </p:cNvPr>
          <p:cNvSpPr/>
          <p:nvPr/>
        </p:nvSpPr>
        <p:spPr>
          <a:xfrm>
            <a:off x="1028700" y="1297214"/>
            <a:ext cx="2785383" cy="1597480"/>
          </a:xfrm>
          <a:prstGeom prst="rect">
            <a:avLst/>
          </a:prstGeom>
          <a:solidFill>
            <a:srgbClr val="22A0C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4B8A6-2607-414C-90E1-97B355B6D072}"/>
              </a:ext>
            </a:extLst>
          </p:cNvPr>
          <p:cNvSpPr/>
          <p:nvPr/>
        </p:nvSpPr>
        <p:spPr>
          <a:xfrm>
            <a:off x="3811701" y="2893785"/>
            <a:ext cx="4710792" cy="2766446"/>
          </a:xfrm>
          <a:prstGeom prst="rect">
            <a:avLst/>
          </a:prstGeom>
          <a:solidFill>
            <a:srgbClr val="C92D2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91199-2555-4B1E-A4CE-CC6921867ABA}"/>
              </a:ext>
            </a:extLst>
          </p:cNvPr>
          <p:cNvSpPr/>
          <p:nvPr/>
        </p:nvSpPr>
        <p:spPr>
          <a:xfrm>
            <a:off x="3814082" y="1297214"/>
            <a:ext cx="4701721" cy="1597934"/>
          </a:xfrm>
          <a:prstGeom prst="rect">
            <a:avLst/>
          </a:prstGeom>
          <a:solidFill>
            <a:srgbClr val="36C92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726B4-282B-4369-B65B-1497747B762E}"/>
              </a:ext>
            </a:extLst>
          </p:cNvPr>
          <p:cNvSpPr/>
          <p:nvPr/>
        </p:nvSpPr>
        <p:spPr>
          <a:xfrm>
            <a:off x="8886825" y="2114549"/>
            <a:ext cx="2933700" cy="476251"/>
          </a:xfrm>
          <a:prstGeom prst="rect">
            <a:avLst/>
          </a:prstGeom>
          <a:solidFill>
            <a:srgbClr val="22A0C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 RISK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476CB0-023D-4D95-8165-7D284595158A}"/>
              </a:ext>
            </a:extLst>
          </p:cNvPr>
          <p:cNvSpPr/>
          <p:nvPr/>
        </p:nvSpPr>
        <p:spPr>
          <a:xfrm>
            <a:off x="8886824" y="2847975"/>
            <a:ext cx="2933700" cy="485776"/>
          </a:xfrm>
          <a:prstGeom prst="rect">
            <a:avLst/>
          </a:prstGeom>
          <a:solidFill>
            <a:srgbClr val="36C92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CAN'T BE BETTER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D5F4DF-18BF-45A3-81E6-FEF58DE586D9}"/>
              </a:ext>
            </a:extLst>
          </p:cNvPr>
          <p:cNvSpPr/>
          <p:nvPr/>
        </p:nvSpPr>
        <p:spPr>
          <a:xfrm>
            <a:off x="8884442" y="3695699"/>
            <a:ext cx="2933700" cy="488157"/>
          </a:xfrm>
          <a:prstGeom prst="rect">
            <a:avLst/>
          </a:prstGeom>
          <a:solidFill>
            <a:srgbClr val="C92D22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RISK!!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525-C8F6-4F10-AFED-E7B8706068BD}"/>
              </a:ext>
            </a:extLst>
          </p:cNvPr>
          <p:cNvSpPr/>
          <p:nvPr/>
        </p:nvSpPr>
        <p:spPr>
          <a:xfrm>
            <a:off x="8884442" y="4438649"/>
            <a:ext cx="2933700" cy="488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PROCEED WITH CAUTION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84543" y="409978"/>
            <a:ext cx="95535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The story doesn't end there, there's always...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63038C8-EF5E-4DF6-87F6-B421F9E5F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10" name="Imagen 6">
            <a:extLst>
              <a:ext uri="{FF2B5EF4-FFF2-40B4-BE49-F238E27FC236}">
                <a16:creationId xmlns:a16="http://schemas.microsoft.com/office/drawing/2014/main" id="{59993EE7-E155-4C98-88E1-B2D0C6761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EB48E-E8F0-4BC1-98F2-7BA7B4F87314}"/>
              </a:ext>
            </a:extLst>
          </p:cNvPr>
          <p:cNvSpPr txBox="1"/>
          <p:nvPr/>
        </p:nvSpPr>
        <p:spPr>
          <a:xfrm>
            <a:off x="2008568" y="1205650"/>
            <a:ext cx="817245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800" b="1" dirty="0"/>
              <a:t>Graduate School</a:t>
            </a: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DF2A56E1-E9E9-42C6-BBFC-DB5359DFC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69" r="-131" b="218"/>
          <a:stretch/>
        </p:blipFill>
        <p:spPr>
          <a:xfrm>
            <a:off x="3737020" y="2702631"/>
            <a:ext cx="8195269" cy="38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4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3933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Economics</a:t>
            </a:r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63038C8-EF5E-4DF6-87F6-B421F9E5F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DE6BD197-C088-4726-BDF1-8C347882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179"/>
            <a:ext cx="12115800" cy="48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2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42957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Percent income change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37BFF-7334-48BD-B660-3D68D7F96A67}"/>
              </a:ext>
            </a:extLst>
          </p:cNvPr>
          <p:cNvSpPr txBox="1"/>
          <p:nvPr/>
        </p:nvSpPr>
        <p:spPr>
          <a:xfrm>
            <a:off x="266700" y="1419225"/>
            <a:ext cx="496252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All major categories have a large percent increase in income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Categories with the </a:t>
            </a:r>
            <a:r>
              <a:rPr lang="en-US" sz="2000" b="1" dirty="0">
                <a:cs typeface="Calibri"/>
              </a:rPr>
              <a:t>GREATEST </a:t>
            </a:r>
            <a:r>
              <a:rPr lang="en-US" sz="2000" dirty="0">
                <a:cs typeface="Calibri"/>
              </a:rPr>
              <a:t>change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Biology &amp; Life Sciences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Health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cs typeface="Calibri"/>
              </a:rPr>
              <a:t>Physical Sciences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63038C8-EF5E-4DF6-87F6-B421F9E5F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10" name="Imagen 6">
            <a:extLst>
              <a:ext uri="{FF2B5EF4-FFF2-40B4-BE49-F238E27FC236}">
                <a16:creationId xmlns:a16="http://schemas.microsoft.com/office/drawing/2014/main" id="{59993EE7-E155-4C98-88E1-B2D0C6761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  <p:pic>
        <p:nvPicPr>
          <p:cNvPr id="4" name="Imagen 4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F015A014-EB56-4C1F-B900-5DF989E83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637" y="1132"/>
            <a:ext cx="6746575" cy="6864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33F3AC-569D-4B52-8DE6-0303D808CB78}"/>
              </a:ext>
            </a:extLst>
          </p:cNvPr>
          <p:cNvSpPr txBox="1"/>
          <p:nvPr/>
        </p:nvSpPr>
        <p:spPr>
          <a:xfrm>
            <a:off x="266700" y="3810000"/>
            <a:ext cx="4572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Categories with the </a:t>
            </a:r>
            <a:r>
              <a:rPr lang="en-US" sz="2000" b="1" dirty="0"/>
              <a:t>LEAST </a:t>
            </a:r>
            <a:r>
              <a:rPr lang="en-US" sz="2000" dirty="0"/>
              <a:t>change</a:t>
            </a:r>
            <a:endParaRPr lang="en-US" sz="2000" b="1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Education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Arts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67471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88963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A Graduate degree increases income significantly...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921C88B-D4C2-4FE5-8C72-538D1091E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D11814E-D406-4045-99E7-43E9E0FF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" y="1068865"/>
            <a:ext cx="5876925" cy="4754970"/>
          </a:xfrm>
          <a:prstGeom prst="rect">
            <a:avLst/>
          </a:prstGeom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F7B2C6-9BE8-4864-A4F4-D1DB23DF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1025186"/>
            <a:ext cx="5972175" cy="4802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9B288-417B-4107-B97C-CF4B7FDC51D7}"/>
              </a:ext>
            </a:extLst>
          </p:cNvPr>
          <p:cNvSpPr txBox="1"/>
          <p:nvPr/>
        </p:nvSpPr>
        <p:spPr>
          <a:xfrm>
            <a:off x="1036111" y="5657907"/>
            <a:ext cx="43533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36C922"/>
                </a:solidFill>
              </a:rPr>
              <a:t>Greatest Change</a:t>
            </a:r>
            <a:endParaRPr lang="en-US" sz="4800" dirty="0">
              <a:solidFill>
                <a:srgbClr val="36C92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FD976-1E40-46E6-905E-3E2425FCD8BD}"/>
              </a:ext>
            </a:extLst>
          </p:cNvPr>
          <p:cNvSpPr txBox="1"/>
          <p:nvPr/>
        </p:nvSpPr>
        <p:spPr>
          <a:xfrm>
            <a:off x="7386110" y="5657907"/>
            <a:ext cx="43533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C92D22"/>
                </a:solidFill>
              </a:rPr>
              <a:t>Least Change</a:t>
            </a:r>
            <a:endParaRPr lang="en-US" sz="4800" dirty="0">
              <a:solidFill>
                <a:srgbClr val="C92D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8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2B37B446-00F6-4015-BDC3-1EA3C47B9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8" name="Imagen 6">
            <a:extLst>
              <a:ext uri="{FF2B5EF4-FFF2-40B4-BE49-F238E27FC236}">
                <a16:creationId xmlns:a16="http://schemas.microsoft.com/office/drawing/2014/main" id="{7279228F-72D1-4E94-B158-F920D68DC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4" b="7014"/>
          <a:stretch/>
        </p:blipFill>
        <p:spPr>
          <a:xfrm>
            <a:off x="51183" y="5278722"/>
            <a:ext cx="2945654" cy="9591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CD009-380E-4CFD-AFCE-0192F9764F1F}"/>
              </a:ext>
            </a:extLst>
          </p:cNvPr>
          <p:cNvSpPr/>
          <p:nvPr/>
        </p:nvSpPr>
        <p:spPr>
          <a:xfrm>
            <a:off x="123825" y="866775"/>
            <a:ext cx="5857875" cy="4410075"/>
          </a:xfrm>
          <a:prstGeom prst="rect">
            <a:avLst/>
          </a:prstGeom>
          <a:solidFill>
            <a:srgbClr val="B4C7E7">
              <a:alpha val="34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7D34D-AFD8-474B-A0C9-B840A889D0DA}"/>
              </a:ext>
            </a:extLst>
          </p:cNvPr>
          <p:cNvSpPr txBox="1"/>
          <p:nvPr/>
        </p:nvSpPr>
        <p:spPr>
          <a:xfrm>
            <a:off x="1885949" y="171450"/>
            <a:ext cx="24003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LIMITATIONS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3DBCC-109C-41D6-8A90-8CF53F90B10E}"/>
              </a:ext>
            </a:extLst>
          </p:cNvPr>
          <p:cNvSpPr txBox="1"/>
          <p:nvPr/>
        </p:nvSpPr>
        <p:spPr>
          <a:xfrm>
            <a:off x="7067549" y="171450"/>
            <a:ext cx="40576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LOOKING FORWARD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33B17-2296-49E9-9739-74B787ED58F4}"/>
              </a:ext>
            </a:extLst>
          </p:cNvPr>
          <p:cNvSpPr/>
          <p:nvPr/>
        </p:nvSpPr>
        <p:spPr>
          <a:xfrm>
            <a:off x="6162675" y="866775"/>
            <a:ext cx="5857875" cy="4410075"/>
          </a:xfrm>
          <a:prstGeom prst="rect">
            <a:avLst/>
          </a:prstGeom>
          <a:solidFill>
            <a:srgbClr val="B4C7E7">
              <a:alpha val="34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8F4C42F-D37F-468C-BB3E-FB1842383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1" b="-187"/>
          <a:stretch/>
        </p:blipFill>
        <p:spPr>
          <a:xfrm>
            <a:off x="7300174" y="3126868"/>
            <a:ext cx="4904260" cy="3110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BE4F72-9061-4BC1-B97E-2A88DF3B2DA4}"/>
              </a:ext>
            </a:extLst>
          </p:cNvPr>
          <p:cNvSpPr txBox="1"/>
          <p:nvPr/>
        </p:nvSpPr>
        <p:spPr>
          <a:xfrm>
            <a:off x="390525" y="1495425"/>
            <a:ext cx="54483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our data is taken from recent graduates and post-graduates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Survey is from 2010-2012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Geographically constrained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B0F15-AF0C-4C46-90BC-A08E733448D8}"/>
              </a:ext>
            </a:extLst>
          </p:cNvPr>
          <p:cNvSpPr txBox="1"/>
          <p:nvPr/>
        </p:nvSpPr>
        <p:spPr>
          <a:xfrm>
            <a:off x="6581775" y="1495425"/>
            <a:ext cx="501967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Find more diverse data in terms of:</a:t>
            </a:r>
            <a:endParaRPr lang="en-US" dirty="0"/>
          </a:p>
          <a:p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Long-term career progression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Demographics (age, gender, etc.)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Represented countries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12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3629025" y="2228850"/>
            <a:ext cx="4962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/>
              <a:t>Thank you!</a:t>
            </a:r>
            <a:endParaRPr lang="en-US" sz="7200">
              <a:cs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B34EA66-3097-450A-A265-F35733AC9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0674E3-94C0-4A4F-86F9-53557E289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152400" y="161925"/>
            <a:ext cx="57435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dole"/>
                <a:cs typeface="Calibri"/>
              </a:rPr>
              <a:t>Imagine you are 17 again...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53DCC-B646-418A-8254-0F6BCDD0EA87}"/>
              </a:ext>
            </a:extLst>
          </p:cNvPr>
          <p:cNvSpPr txBox="1"/>
          <p:nvPr/>
        </p:nvSpPr>
        <p:spPr>
          <a:xfrm>
            <a:off x="952500" y="1428750"/>
            <a:ext cx="95440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Gidole"/>
                <a:cs typeface="Calibri"/>
              </a:rPr>
              <a:t>You are applying for college and must choose a major.</a:t>
            </a:r>
          </a:p>
          <a:p>
            <a:r>
              <a:rPr lang="en-US" sz="2800" dirty="0">
                <a:latin typeface="Gidole"/>
                <a:cs typeface="Calibri"/>
              </a:rPr>
              <a:t>		</a:t>
            </a:r>
            <a:r>
              <a:rPr lang="en-US" sz="2800" b="1" dirty="0">
                <a:latin typeface="Gidole"/>
                <a:cs typeface="Calibri"/>
              </a:rPr>
              <a:t>→</a:t>
            </a:r>
            <a:r>
              <a:rPr lang="en-US" sz="2800" dirty="0">
                <a:latin typeface="Gidole"/>
                <a:cs typeface="Calibri"/>
              </a:rPr>
              <a:t> Would YOU rather have studied something else?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700AE-2309-4AF2-A901-8C40E1474306}"/>
              </a:ext>
            </a:extLst>
          </p:cNvPr>
          <p:cNvSpPr txBox="1"/>
          <p:nvPr/>
        </p:nvSpPr>
        <p:spPr>
          <a:xfrm>
            <a:off x="3204483" y="2574835"/>
            <a:ext cx="82731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Gidole"/>
                <a:ea typeface="+mn-lt"/>
                <a:cs typeface="+mn-lt"/>
              </a:rPr>
              <a:t>61%</a:t>
            </a:r>
            <a:r>
              <a:rPr lang="en-US" sz="2400" dirty="0">
                <a:latin typeface="Gidole"/>
                <a:ea typeface="+mn-lt"/>
                <a:cs typeface="+mn-lt"/>
              </a:rPr>
              <a:t> would change their undergraduate studies if they could go back</a:t>
            </a:r>
          </a:p>
          <a:p>
            <a:r>
              <a:rPr lang="en-US" sz="2400" dirty="0">
                <a:latin typeface="Gidole"/>
                <a:cs typeface="Calibri" panose="020F0502020204030204"/>
              </a:rPr>
              <a:t>(</a:t>
            </a:r>
            <a:r>
              <a:rPr lang="en-US" sz="2000" dirty="0">
                <a:latin typeface="Gidole"/>
                <a:ea typeface="+mn-lt"/>
                <a:cs typeface="+mn-lt"/>
                <a:hlinkClick r:id="rId2"/>
              </a:rPr>
              <a:t>https://www.bestcolleges.com/blog/college-graduate-majors-survey/</a:t>
            </a:r>
            <a:r>
              <a:rPr lang="en-US" sz="2000" dirty="0">
                <a:latin typeface="Gidole"/>
                <a:ea typeface="+mn-lt"/>
                <a:cs typeface="+mn-lt"/>
              </a:rPr>
              <a:t>)</a:t>
            </a:r>
            <a:endParaRPr lang="en-US" sz="2400" dirty="0">
              <a:latin typeface="Gidole"/>
              <a:ea typeface="+mn-lt"/>
              <a:cs typeface="+mn-lt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19502DA-9114-4020-B1F5-C4D1E45E1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11" name="Imagen 6">
            <a:extLst>
              <a:ext uri="{FF2B5EF4-FFF2-40B4-BE49-F238E27FC236}">
                <a16:creationId xmlns:a16="http://schemas.microsoft.com/office/drawing/2014/main" id="{F501D570-1B3A-4659-AC43-CB3A0896B6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8930341" y="5216492"/>
            <a:ext cx="2941918" cy="102963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9788C28-6EAB-4274-BF30-749230940F67}"/>
              </a:ext>
            </a:extLst>
          </p:cNvPr>
          <p:cNvGrpSpPr/>
          <p:nvPr/>
        </p:nvGrpSpPr>
        <p:grpSpPr>
          <a:xfrm>
            <a:off x="201072" y="1979839"/>
            <a:ext cx="11820480" cy="3486149"/>
            <a:chOff x="201072" y="1979839"/>
            <a:chExt cx="11820480" cy="3486149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F95DD7BE-EBEC-4E73-AC6C-339FD5FD4C1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4702038"/>
                </p:ext>
              </p:extLst>
            </p:nvPr>
          </p:nvGraphicFramePr>
          <p:xfrm>
            <a:off x="201072" y="1979839"/>
            <a:ext cx="2860675" cy="34861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1B2AB2D-5AA7-4A20-85A7-A4873CFBE2CF}"/>
                </a:ext>
              </a:extLst>
            </p:cNvPr>
            <p:cNvGrpSpPr/>
            <p:nvPr/>
          </p:nvGrpSpPr>
          <p:grpSpPr>
            <a:xfrm>
              <a:off x="3204483" y="3597810"/>
              <a:ext cx="8817069" cy="830997"/>
              <a:chOff x="3204483" y="3597810"/>
              <a:chExt cx="8817069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FF29D1-539B-4430-9739-6A6F8D398D8F}"/>
                  </a:ext>
                </a:extLst>
              </p:cNvPr>
              <p:cNvSpPr txBox="1"/>
              <p:nvPr/>
            </p:nvSpPr>
            <p:spPr>
              <a:xfrm>
                <a:off x="3204483" y="3597810"/>
                <a:ext cx="8817069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latin typeface="Gidole"/>
                    <a:ea typeface="+mn-lt"/>
                    <a:cs typeface="+mn-lt"/>
                  </a:rPr>
                  <a:t>	- 38%</a:t>
                </a:r>
                <a:r>
                  <a:rPr lang="en-US" sz="2400" dirty="0">
                    <a:latin typeface="Gidole"/>
                    <a:ea typeface="+mn-lt"/>
                    <a:cs typeface="+mn-lt"/>
                  </a:rPr>
                  <a:t> would change for </a:t>
                </a:r>
                <a:r>
                  <a:rPr lang="en-US" sz="2400" b="1" dirty="0">
                    <a:latin typeface="Gidole"/>
                    <a:ea typeface="+mn-lt"/>
                    <a:cs typeface="+mn-lt"/>
                  </a:rPr>
                  <a:t>better job opportunities</a:t>
                </a:r>
              </a:p>
              <a:p>
                <a:r>
                  <a:rPr lang="en-US" sz="2400" dirty="0">
                    <a:latin typeface="Gidole"/>
                    <a:ea typeface="+mn-lt"/>
                    <a:cs typeface="+mn-lt"/>
                  </a:rPr>
                  <a:t>	- 23% would change for other reasons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DE749EB-6549-47A6-B7AE-CC2325E8D5DD}"/>
                  </a:ext>
                </a:extLst>
              </p:cNvPr>
              <p:cNvSpPr/>
              <p:nvPr/>
            </p:nvSpPr>
            <p:spPr>
              <a:xfrm>
                <a:off x="4109884" y="3651241"/>
                <a:ext cx="6291416" cy="375221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152400" y="161925"/>
            <a:ext cx="57435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dole"/>
                <a:cs typeface="Calibri"/>
              </a:rPr>
              <a:t>Some data may help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53DCC-B646-418A-8254-0F6BCDD0EA87}"/>
              </a:ext>
            </a:extLst>
          </p:cNvPr>
          <p:cNvSpPr txBox="1"/>
          <p:nvPr/>
        </p:nvSpPr>
        <p:spPr>
          <a:xfrm>
            <a:off x="952500" y="1428750"/>
            <a:ext cx="954405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Gidole"/>
                <a:cs typeface="Calibri"/>
              </a:rPr>
              <a:t>In this presentation we provide some figures that may help understand the impact of the </a:t>
            </a:r>
            <a:r>
              <a:rPr lang="en-US" sz="2800" b="1" dirty="0">
                <a:solidFill>
                  <a:schemeClr val="accent1"/>
                </a:solidFill>
                <a:latin typeface="Gidole"/>
                <a:cs typeface="Calibri"/>
              </a:rPr>
              <a:t>major choice</a:t>
            </a:r>
            <a:r>
              <a:rPr lang="en-US" sz="2800" dirty="0">
                <a:latin typeface="Gidole"/>
                <a:cs typeface="Calibri"/>
              </a:rPr>
              <a:t>, in terms of:</a:t>
            </a:r>
          </a:p>
          <a:p>
            <a:endParaRPr lang="en-US" sz="2800" dirty="0">
              <a:latin typeface="Gidole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dole"/>
                <a:cs typeface="Calibri"/>
              </a:rPr>
              <a:t> (qualified) </a:t>
            </a:r>
            <a:r>
              <a:rPr lang="en-US" sz="2800" dirty="0">
                <a:solidFill>
                  <a:schemeClr val="accent2"/>
                </a:solidFill>
                <a:latin typeface="Gidole"/>
                <a:cs typeface="Calibri"/>
              </a:rPr>
              <a:t>employment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Gidole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latin typeface="Gidole"/>
                <a:cs typeface="Calibri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Gidole"/>
                <a:cs typeface="Calibri"/>
              </a:rPr>
              <a:t>i</a:t>
            </a:r>
            <a:r>
              <a:rPr lang="en-US" sz="2800">
                <a:solidFill>
                  <a:schemeClr val="accent2"/>
                </a:solidFill>
                <a:latin typeface="Gidole"/>
                <a:cs typeface="Calibri"/>
              </a:rPr>
              <a:t>ncome</a:t>
            </a:r>
            <a:endParaRPr lang="en-US" sz="2800" dirty="0">
              <a:solidFill>
                <a:schemeClr val="accent2"/>
              </a:solidFill>
              <a:latin typeface="Gidole"/>
              <a:cs typeface="Calibri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59F64A7-247E-4F75-B4DD-AD25ADC1D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10" name="Imagen 6">
            <a:extLst>
              <a:ext uri="{FF2B5EF4-FFF2-40B4-BE49-F238E27FC236}">
                <a16:creationId xmlns:a16="http://schemas.microsoft.com/office/drawing/2014/main" id="{59853328-BEBF-4A4B-A8DC-152993B8C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1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7E4C66-A58F-4055-B78B-599835FD6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152939" y="315403"/>
            <a:ext cx="3933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Behind the data...</a:t>
            </a:r>
            <a:endParaRPr lang="en-US" sz="3200" b="1">
              <a:cs typeface="Calibri"/>
            </a:endParaRPr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3545BFC4-43B4-422A-A35E-B354F82C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85" y="1645258"/>
            <a:ext cx="2335781" cy="2335781"/>
          </a:xfrm>
          <a:prstGeom prst="rect">
            <a:avLst/>
          </a:prstGeom>
        </p:spPr>
      </p:pic>
      <p:sp>
        <p:nvSpPr>
          <p:cNvPr id="5" name="51 Rectángulo redondeado">
            <a:extLst>
              <a:ext uri="{FF2B5EF4-FFF2-40B4-BE49-F238E27FC236}">
                <a16:creationId xmlns:a16="http://schemas.microsoft.com/office/drawing/2014/main" id="{DEF015F1-DD43-4C14-A776-A8CD390097C7}"/>
              </a:ext>
            </a:extLst>
          </p:cNvPr>
          <p:cNvSpPr/>
          <p:nvPr/>
        </p:nvSpPr>
        <p:spPr>
          <a:xfrm>
            <a:off x="6952026" y="475849"/>
            <a:ext cx="1625801" cy="10810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24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Major</a:t>
            </a:r>
            <a:endParaRPr lang="es-ES" sz="2400" b="1" err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</p:txBody>
      </p:sp>
      <p:sp>
        <p:nvSpPr>
          <p:cNvPr id="6" name="51 Rectángulo redondeado">
            <a:extLst>
              <a:ext uri="{FF2B5EF4-FFF2-40B4-BE49-F238E27FC236}">
                <a16:creationId xmlns:a16="http://schemas.microsoft.com/office/drawing/2014/main" id="{F7113901-0A0A-45F1-B9EE-32D6B4156EA8}"/>
              </a:ext>
            </a:extLst>
          </p:cNvPr>
          <p:cNvSpPr/>
          <p:nvPr/>
        </p:nvSpPr>
        <p:spPr>
          <a:xfrm>
            <a:off x="8686474" y="475848"/>
            <a:ext cx="1625801" cy="10810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Major</a:t>
            </a:r>
            <a:r>
              <a:rPr lang="es-ES_tradnl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 </a:t>
            </a:r>
            <a:r>
              <a:rPr lang="es-ES_tradnl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Category</a:t>
            </a:r>
            <a:endParaRPr lang="es-ES" b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B77D2-B01B-4E59-834F-50742F198486}"/>
              </a:ext>
            </a:extLst>
          </p:cNvPr>
          <p:cNvSpPr txBox="1"/>
          <p:nvPr/>
        </p:nvSpPr>
        <p:spPr>
          <a:xfrm>
            <a:off x="46992" y="3689179"/>
            <a:ext cx="4150563" cy="726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Bahnschrift SemiBold"/>
              </a:rPr>
              <a:t>American Community Survey </a:t>
            </a:r>
            <a:endParaRPr lang="en-US" sz="2000">
              <a:cs typeface="Calibri"/>
            </a:endParaRPr>
          </a:p>
          <a:p>
            <a:pPr algn="ctr"/>
            <a:r>
              <a:rPr lang="en-US" sz="2000">
                <a:latin typeface="Bahnschrift SemiBold"/>
              </a:rPr>
              <a:t>2010-2012</a:t>
            </a:r>
            <a:endParaRPr lang="en-US" sz="2000"/>
          </a:p>
        </p:txBody>
      </p:sp>
      <p:sp>
        <p:nvSpPr>
          <p:cNvPr id="8" name="51 Rectángulo redondeado">
            <a:extLst>
              <a:ext uri="{FF2B5EF4-FFF2-40B4-BE49-F238E27FC236}">
                <a16:creationId xmlns:a16="http://schemas.microsoft.com/office/drawing/2014/main" id="{0A68D89B-43D8-4E05-8830-8BECDAAE5DB1}"/>
              </a:ext>
            </a:extLst>
          </p:cNvPr>
          <p:cNvSpPr/>
          <p:nvPr/>
        </p:nvSpPr>
        <p:spPr>
          <a:xfrm>
            <a:off x="6961551" y="2123673"/>
            <a:ext cx="1616276" cy="1081052"/>
          </a:xfrm>
          <a:prstGeom prst="roundRect">
            <a:avLst/>
          </a:prstGeom>
          <a:solidFill>
            <a:srgbClr val="6492B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20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Total </a:t>
            </a:r>
            <a:r>
              <a:rPr lang="es-ES_tradnl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Students</a:t>
            </a:r>
            <a:endParaRPr lang="es-ES" sz="2000" b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</p:txBody>
      </p:sp>
      <p:sp>
        <p:nvSpPr>
          <p:cNvPr id="10" name="51 Rectángulo redondeado">
            <a:extLst>
              <a:ext uri="{FF2B5EF4-FFF2-40B4-BE49-F238E27FC236}">
                <a16:creationId xmlns:a16="http://schemas.microsoft.com/office/drawing/2014/main" id="{3B0B0EED-8537-4E2D-98CD-8F5F278BD585}"/>
              </a:ext>
            </a:extLst>
          </p:cNvPr>
          <p:cNvSpPr/>
          <p:nvPr/>
        </p:nvSpPr>
        <p:spPr>
          <a:xfrm>
            <a:off x="8685576" y="2123673"/>
            <a:ext cx="1616276" cy="1081052"/>
          </a:xfrm>
          <a:prstGeom prst="roundRect">
            <a:avLst/>
          </a:prstGeom>
          <a:solidFill>
            <a:srgbClr val="6492B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Men</a:t>
            </a:r>
            <a:r>
              <a:rPr lang="es-ES_tradnl" sz="20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/</a:t>
            </a:r>
            <a:endParaRPr lang="es-ES" sz="2000" b="1" err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s-ES_tradnl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Women</a:t>
            </a:r>
            <a:endParaRPr lang="es-ES" sz="2000" b="1" err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</p:txBody>
      </p:sp>
      <p:sp>
        <p:nvSpPr>
          <p:cNvPr id="11" name="51 Rectángulo redondeado">
            <a:extLst>
              <a:ext uri="{FF2B5EF4-FFF2-40B4-BE49-F238E27FC236}">
                <a16:creationId xmlns:a16="http://schemas.microsoft.com/office/drawing/2014/main" id="{D3815FF9-32D5-4AF3-849C-68792DBF72B4}"/>
              </a:ext>
            </a:extLst>
          </p:cNvPr>
          <p:cNvSpPr/>
          <p:nvPr/>
        </p:nvSpPr>
        <p:spPr>
          <a:xfrm>
            <a:off x="6980601" y="3685773"/>
            <a:ext cx="1616276" cy="108105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20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Median </a:t>
            </a:r>
            <a:r>
              <a:rPr lang="es-ES_tradnl" sz="20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Income</a:t>
            </a:r>
            <a:endParaRPr lang="es-ES_tradnl" sz="2000" b="1" err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</p:txBody>
      </p:sp>
      <p:sp>
        <p:nvSpPr>
          <p:cNvPr id="12" name="51 Rectángulo redondeado">
            <a:extLst>
              <a:ext uri="{FF2B5EF4-FFF2-40B4-BE49-F238E27FC236}">
                <a16:creationId xmlns:a16="http://schemas.microsoft.com/office/drawing/2014/main" id="{540045D5-7FA7-4A44-9985-BD631A1898F3}"/>
              </a:ext>
            </a:extLst>
          </p:cNvPr>
          <p:cNvSpPr/>
          <p:nvPr/>
        </p:nvSpPr>
        <p:spPr>
          <a:xfrm>
            <a:off x="10428651" y="3685773"/>
            <a:ext cx="1616276" cy="108105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College-jobs</a:t>
            </a:r>
            <a:r>
              <a:rPr lang="es-ES_tradnl" sz="16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/ non-</a:t>
            </a:r>
            <a:r>
              <a:rPr lang="es-ES_tradnl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college</a:t>
            </a:r>
            <a:r>
              <a:rPr lang="es-ES_tradnl" sz="16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 </a:t>
            </a:r>
            <a:r>
              <a:rPr lang="es-ES_tradnl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jobs</a:t>
            </a:r>
            <a:endParaRPr lang="es-ES" sz="1600" b="1" err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</p:txBody>
      </p:sp>
      <p:sp>
        <p:nvSpPr>
          <p:cNvPr id="13" name="51 Rectángulo redondeado">
            <a:extLst>
              <a:ext uri="{FF2B5EF4-FFF2-40B4-BE49-F238E27FC236}">
                <a16:creationId xmlns:a16="http://schemas.microsoft.com/office/drawing/2014/main" id="{C6536153-4DFE-4C5C-AE2A-E14931C7D116}"/>
              </a:ext>
            </a:extLst>
          </p:cNvPr>
          <p:cNvSpPr/>
          <p:nvPr/>
        </p:nvSpPr>
        <p:spPr>
          <a:xfrm>
            <a:off x="8704626" y="3685773"/>
            <a:ext cx="1616276" cy="108105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6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Employed</a:t>
            </a:r>
            <a:r>
              <a:rPr lang="es-ES_tradnl" sz="16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/ </a:t>
            </a:r>
            <a:r>
              <a:rPr lang="es-ES" sz="1600" b="1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Unemployed</a:t>
            </a:r>
            <a:endParaRPr lang="es-ES" sz="1600" b="1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15" name="Imagen 6">
            <a:extLst>
              <a:ext uri="{FF2B5EF4-FFF2-40B4-BE49-F238E27FC236}">
                <a16:creationId xmlns:a16="http://schemas.microsoft.com/office/drawing/2014/main" id="{8E0D770B-F497-44BD-9395-BAD5ABC21A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  <p:sp>
        <p:nvSpPr>
          <p:cNvPr id="14" name="51 Rectángulo redondeado">
            <a:extLst>
              <a:ext uri="{FF2B5EF4-FFF2-40B4-BE49-F238E27FC236}">
                <a16:creationId xmlns:a16="http://schemas.microsoft.com/office/drawing/2014/main" id="{89E2F452-768B-4BF4-85D4-8BA4A3EAB2E7}"/>
              </a:ext>
            </a:extLst>
          </p:cNvPr>
          <p:cNvSpPr/>
          <p:nvPr/>
        </p:nvSpPr>
        <p:spPr>
          <a:xfrm>
            <a:off x="6980601" y="4904973"/>
            <a:ext cx="1616276" cy="108105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_tradnl" sz="15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Low-</a:t>
            </a:r>
            <a:r>
              <a:rPr lang="es-ES_tradnl" sz="15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wage</a:t>
            </a:r>
            <a:r>
              <a:rPr lang="es-ES_tradnl" sz="1500" b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 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s-ES_tradnl" sz="1500" b="1" err="1">
                <a:solidFill>
                  <a:schemeClr val="tx1">
                    <a:lumMod val="85000"/>
                    <a:lumOff val="15000"/>
                  </a:schemeClr>
                </a:solidFill>
                <a:latin typeface="Netto Offc"/>
              </a:rPr>
              <a:t>jobs</a:t>
            </a:r>
            <a:endParaRPr lang="es-ES_tradnl" sz="1500" b="1" err="1">
              <a:solidFill>
                <a:schemeClr val="tx1">
                  <a:lumMod val="85000"/>
                  <a:lumOff val="15000"/>
                </a:schemeClr>
              </a:solidFill>
              <a:latin typeface="Netto Offc" pitchFamily="34" charset="0"/>
            </a:endParaRPr>
          </a:p>
        </p:txBody>
      </p:sp>
      <p:sp>
        <p:nvSpPr>
          <p:cNvPr id="16" name="51 Rectángulo redondeado">
            <a:extLst>
              <a:ext uri="{FF2B5EF4-FFF2-40B4-BE49-F238E27FC236}">
                <a16:creationId xmlns:a16="http://schemas.microsoft.com/office/drawing/2014/main" id="{94A51096-A83E-4E18-9DD4-71A459CC782B}"/>
              </a:ext>
            </a:extLst>
          </p:cNvPr>
          <p:cNvSpPr/>
          <p:nvPr/>
        </p:nvSpPr>
        <p:spPr>
          <a:xfrm>
            <a:off x="8704626" y="4904973"/>
            <a:ext cx="1616276" cy="108105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6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Full-time/</a:t>
            </a:r>
            <a:r>
              <a:rPr lang="es-ES" sz="1600" b="1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Part</a:t>
            </a:r>
            <a:r>
              <a:rPr lang="es-ES" sz="16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-time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2EA223B-29CA-49E4-A248-103CE9EB5329}"/>
              </a:ext>
            </a:extLst>
          </p:cNvPr>
          <p:cNvSpPr/>
          <p:nvPr/>
        </p:nvSpPr>
        <p:spPr>
          <a:xfrm>
            <a:off x="4202330" y="4684800"/>
            <a:ext cx="2400298" cy="1301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6AA6759-5B22-4AEF-87C7-46587084DA33}"/>
              </a:ext>
            </a:extLst>
          </p:cNvPr>
          <p:cNvSpPr/>
          <p:nvPr/>
        </p:nvSpPr>
        <p:spPr>
          <a:xfrm>
            <a:off x="4202329" y="2665500"/>
            <a:ext cx="2400298" cy="139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FA6CB1-4AB4-4681-8791-9B8FB40B3E01}"/>
              </a:ext>
            </a:extLst>
          </p:cNvPr>
          <p:cNvSpPr/>
          <p:nvPr/>
        </p:nvSpPr>
        <p:spPr>
          <a:xfrm>
            <a:off x="4202329" y="1017675"/>
            <a:ext cx="2400298" cy="1301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6FD394-1DDD-4071-89A5-7CFAB03B28FA}"/>
              </a:ext>
            </a:extLst>
          </p:cNvPr>
          <p:cNvSpPr txBox="1"/>
          <p:nvPr/>
        </p:nvSpPr>
        <p:spPr>
          <a:xfrm>
            <a:off x="4419600" y="628650"/>
            <a:ext cx="19621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IDENTIFIERS</a:t>
            </a:r>
            <a:endParaRPr lang="en-US" sz="240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C3766F-F3E0-4D4B-8F7F-348F927BFB0E}"/>
              </a:ext>
            </a:extLst>
          </p:cNvPr>
          <p:cNvSpPr txBox="1"/>
          <p:nvPr/>
        </p:nvSpPr>
        <p:spPr>
          <a:xfrm>
            <a:off x="4371975" y="2276475"/>
            <a:ext cx="23431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DEMOGRAPHICS</a:t>
            </a:r>
            <a:endParaRPr lang="en-US" sz="2400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A7313A-6295-411E-9A05-06F5EECE0C1D}"/>
              </a:ext>
            </a:extLst>
          </p:cNvPr>
          <p:cNvSpPr txBox="1"/>
          <p:nvPr/>
        </p:nvSpPr>
        <p:spPr>
          <a:xfrm>
            <a:off x="4027997" y="435777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ECONOMICS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883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48252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Major Categories</a:t>
            </a:r>
            <a:endParaRPr lang="es-E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694019-E7D5-4D95-8D77-AE839788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8" name="Imagen 6">
            <a:extLst>
              <a:ext uri="{FF2B5EF4-FFF2-40B4-BE49-F238E27FC236}">
                <a16:creationId xmlns:a16="http://schemas.microsoft.com/office/drawing/2014/main" id="{A78FBF91-DC07-4912-86ED-ADC4F5C201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CBB7AB0-0A07-461E-99BF-7A957B0C0E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24" b="183"/>
          <a:stretch/>
        </p:blipFill>
        <p:spPr>
          <a:xfrm>
            <a:off x="3143250" y="1198341"/>
            <a:ext cx="5229225" cy="4728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4933D-FD78-41A0-BB10-9248171F4E42}"/>
              </a:ext>
            </a:extLst>
          </p:cNvPr>
          <p:cNvSpPr txBox="1"/>
          <p:nvPr/>
        </p:nvSpPr>
        <p:spPr>
          <a:xfrm>
            <a:off x="4457700" y="619125"/>
            <a:ext cx="2695575" cy="594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D25D7-5740-4D42-8A2D-4C1B60D7D9FF}"/>
              </a:ext>
            </a:extLst>
          </p:cNvPr>
          <p:cNvSpPr txBox="1"/>
          <p:nvPr/>
        </p:nvSpPr>
        <p:spPr>
          <a:xfrm>
            <a:off x="4010025" y="4495800"/>
            <a:ext cx="1609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MECHANICAL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B580B-306E-4954-BB9A-D5938D68255D}"/>
              </a:ext>
            </a:extLst>
          </p:cNvPr>
          <p:cNvSpPr txBox="1"/>
          <p:nvPr/>
        </p:nvSpPr>
        <p:spPr>
          <a:xfrm>
            <a:off x="6115050" y="4200525"/>
            <a:ext cx="15430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70C0"/>
                </a:solidFill>
              </a:rPr>
              <a:t>ELECTRICAL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58C4C-DD41-4C09-B376-DE2549680DB5}"/>
              </a:ext>
            </a:extLst>
          </p:cNvPr>
          <p:cNvSpPr txBox="1"/>
          <p:nvPr/>
        </p:nvSpPr>
        <p:spPr>
          <a:xfrm>
            <a:off x="6200775" y="3505200"/>
            <a:ext cx="1885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00B050"/>
                </a:solidFill>
              </a:rPr>
              <a:t>AERONAUTICAL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BE525-5CCC-44BD-A500-3C416E183733}"/>
              </a:ext>
            </a:extLst>
          </p:cNvPr>
          <p:cNvSpPr txBox="1"/>
          <p:nvPr/>
        </p:nvSpPr>
        <p:spPr>
          <a:xfrm>
            <a:off x="3571875" y="3705225"/>
            <a:ext cx="15811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7030A0"/>
                </a:solidFill>
              </a:rPr>
              <a:t>BIOMEDICAL</a:t>
            </a:r>
          </a:p>
        </p:txBody>
      </p:sp>
    </p:spTree>
    <p:extLst>
      <p:ext uri="{BB962C8B-B14F-4D97-AF65-F5344CB8AC3E}">
        <p14:creationId xmlns:p14="http://schemas.microsoft.com/office/powerpoint/2010/main" val="23237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3933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Calibri"/>
              </a:rPr>
              <a:t>Category Popularity</a:t>
            </a:r>
            <a:endParaRPr lang="en-US" sz="32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694019-E7D5-4D95-8D77-AE839788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5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CA30C86D-324D-43F4-B448-05CFFE9CC1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" t="987" r="672" b="2797"/>
          <a:stretch/>
        </p:blipFill>
        <p:spPr>
          <a:xfrm>
            <a:off x="1200150" y="916086"/>
            <a:ext cx="9801239" cy="53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0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58ABDBF-DCFB-4707-96DD-2745F0F7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69" y="1043056"/>
            <a:ext cx="10129356" cy="504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3933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Popularity by Gender</a:t>
            </a:r>
            <a:endParaRPr lang="es-E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694019-E7D5-4D95-8D77-AE8397880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8" name="Imagen 6">
            <a:extLst>
              <a:ext uri="{FF2B5EF4-FFF2-40B4-BE49-F238E27FC236}">
                <a16:creationId xmlns:a16="http://schemas.microsoft.com/office/drawing/2014/main" id="{A78FBF91-DC07-4912-86ED-ADC4F5C201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9252333" y="5250147"/>
            <a:ext cx="2941918" cy="10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BC3740-8DCB-4AB7-8954-C7746748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0" y="1343841"/>
            <a:ext cx="8755756" cy="43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39338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Income by rate of female student</a:t>
            </a:r>
            <a:endParaRPr lang="es-E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694019-E7D5-4D95-8D77-AE839788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8" name="Imagen 6">
            <a:extLst>
              <a:ext uri="{FF2B5EF4-FFF2-40B4-BE49-F238E27FC236}">
                <a16:creationId xmlns:a16="http://schemas.microsoft.com/office/drawing/2014/main" id="{A78FBF91-DC07-4912-86ED-ADC4F5C201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64B5-54FC-4C6D-80D2-1E1D6C08CCCB}"/>
              </a:ext>
            </a:extLst>
          </p:cNvPr>
          <p:cNvSpPr txBox="1"/>
          <p:nvPr/>
        </p:nvSpPr>
        <p:spPr>
          <a:xfrm>
            <a:off x="266700" y="342900"/>
            <a:ext cx="9839325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However,</a:t>
            </a:r>
          </a:p>
          <a:p>
            <a:r>
              <a:rPr lang="en-US" sz="3200" b="1" dirty="0">
                <a:cs typeface="Calibri"/>
              </a:rPr>
              <a:t>Popularity </a:t>
            </a:r>
            <a:r>
              <a:rPr lang="en-US" sz="4400" b="1" dirty="0">
                <a:cs typeface="Calibri"/>
              </a:rPr>
              <a:t>≠</a:t>
            </a:r>
            <a:r>
              <a:rPr lang="en-US" sz="3200" b="1" dirty="0">
                <a:cs typeface="Calibri"/>
              </a:rPr>
              <a:t> Economic Success</a:t>
            </a:r>
          </a:p>
          <a:p>
            <a:r>
              <a:rPr lang="en-US" sz="1600" dirty="0">
                <a:cs typeface="Calibri"/>
              </a:rPr>
              <a:t>There are plenty of areas that attract students but do not promise employability or high salaries</a:t>
            </a:r>
            <a:endParaRPr lang="en-US" sz="3200" b="1" dirty="0">
              <a:cs typeface="Calibri"/>
            </a:endParaRPr>
          </a:p>
          <a:p>
            <a:endParaRPr lang="en-US" sz="3200" b="1" dirty="0">
              <a:cs typeface="Calibri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C572F63-DFB4-4C19-BCC2-73DAFFF6D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 t="58228" r="-43" b="141"/>
          <a:stretch/>
        </p:blipFill>
        <p:spPr>
          <a:xfrm>
            <a:off x="1587" y="6232526"/>
            <a:ext cx="12204309" cy="6245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1CCF45-CB7E-4F56-92D0-A8DE694D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" b="183"/>
          <a:stretch/>
        </p:blipFill>
        <p:spPr>
          <a:xfrm>
            <a:off x="60708" y="5202522"/>
            <a:ext cx="2941918" cy="102963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A2949AF-34DF-4517-AA01-A534F939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87" y="1818526"/>
            <a:ext cx="8805718" cy="41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orytelling_Fonts">
      <a:majorFont>
        <a:latin typeface="Kollektif"/>
        <a:ea typeface=""/>
        <a:cs typeface=""/>
      </a:majorFont>
      <a:minorFont>
        <a:latin typeface="Gid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316</Words>
  <Application>Microsoft Office PowerPoint</Application>
  <PresentationFormat>Widescreen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 SemiBold</vt:lpstr>
      <vt:lpstr>Calibri</vt:lpstr>
      <vt:lpstr>Calibri Light</vt:lpstr>
      <vt:lpstr>Gidole</vt:lpstr>
      <vt:lpstr>Kollektif</vt:lpstr>
      <vt:lpstr>Netto Offc</vt:lpstr>
      <vt:lpstr>office theme</vt:lpstr>
      <vt:lpstr>office theme</vt:lpstr>
      <vt:lpstr>Understanding College Majors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aburko</cp:lastModifiedBy>
  <cp:revision>272</cp:revision>
  <dcterms:created xsi:type="dcterms:W3CDTF">2013-07-15T20:26:40Z</dcterms:created>
  <dcterms:modified xsi:type="dcterms:W3CDTF">2022-10-27T19:08:56Z</dcterms:modified>
</cp:coreProperties>
</file>