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73" r:id="rId10"/>
    <p:sldId id="263" r:id="rId11"/>
    <p:sldId id="264" r:id="rId12"/>
    <p:sldId id="265" r:id="rId13"/>
    <p:sldId id="266" r:id="rId14"/>
    <p:sldId id="275" r:id="rId15"/>
    <p:sldId id="267" r:id="rId16"/>
  </p:sldIdLst>
  <p:sldSz cx="18288000" cy="10287000"/>
  <p:notesSz cx="6858000" cy="9144000"/>
  <p:embeddedFontLst>
    <p:embeddedFont>
      <p:font typeface="Arial Bold" panose="020B0704020202020204"/>
      <p:regular r:id="rId17"/>
      <p:bold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prian eduard" userId="fb440f061df3fb30" providerId="LiveId" clId="{CF40FB12-2820-453A-850B-475F92478E50}"/>
    <pc:docChg chg="custSel modSld">
      <pc:chgData name="ciprian eduard" userId="fb440f061df3fb30" providerId="LiveId" clId="{CF40FB12-2820-453A-850B-475F92478E50}" dt="2025-07-16T15:15:08.605" v="116" actId="20577"/>
      <pc:docMkLst>
        <pc:docMk/>
      </pc:docMkLst>
      <pc:sldChg chg="modSp mod">
        <pc:chgData name="ciprian eduard" userId="fb440f061df3fb30" providerId="LiveId" clId="{CF40FB12-2820-453A-850B-475F92478E50}" dt="2025-07-13T09:50:40.502" v="79" actId="14861"/>
        <pc:sldMkLst>
          <pc:docMk/>
          <pc:sldMk cId="0" sldId="258"/>
        </pc:sldMkLst>
        <pc:spChg chg="mod">
          <ac:chgData name="ciprian eduard" userId="fb440f061df3fb30" providerId="LiveId" clId="{CF40FB12-2820-453A-850B-475F92478E50}" dt="2025-07-13T09:50:15.296" v="78" actId="14861"/>
          <ac:spMkLst>
            <pc:docMk/>
            <pc:sldMk cId="0" sldId="258"/>
            <ac:spMk id="9" creationId="{00000000-0000-0000-0000-000000000000}"/>
          </ac:spMkLst>
        </pc:spChg>
        <pc:spChg chg="mod">
          <ac:chgData name="ciprian eduard" userId="fb440f061df3fb30" providerId="LiveId" clId="{CF40FB12-2820-453A-850B-475F92478E50}" dt="2025-07-13T09:50:40.502" v="79" actId="14861"/>
          <ac:spMkLst>
            <pc:docMk/>
            <pc:sldMk cId="0" sldId="258"/>
            <ac:spMk id="11" creationId="{00000000-0000-0000-0000-000000000000}"/>
          </ac:spMkLst>
        </pc:spChg>
      </pc:sldChg>
      <pc:sldChg chg="addSp delSp modSp mod">
        <pc:chgData name="ciprian eduard" userId="fb440f061df3fb30" providerId="LiveId" clId="{CF40FB12-2820-453A-850B-475F92478E50}" dt="2025-07-13T09:51:44.007" v="83" actId="12789"/>
        <pc:sldMkLst>
          <pc:docMk/>
          <pc:sldMk cId="0" sldId="259"/>
        </pc:sldMkLst>
        <pc:spChg chg="add mod">
          <ac:chgData name="ciprian eduard" userId="fb440f061df3fb30" providerId="LiveId" clId="{CF40FB12-2820-453A-850B-475F92478E50}" dt="2025-07-13T09:51:44.007" v="83" actId="12789"/>
          <ac:spMkLst>
            <pc:docMk/>
            <pc:sldMk cId="0" sldId="259"/>
            <ac:spMk id="11" creationId="{B3CA4092-FD87-257C-F96A-CBFAFEE02507}"/>
          </ac:spMkLst>
        </pc:spChg>
        <pc:spChg chg="mod">
          <ac:chgData name="ciprian eduard" userId="fb440f061df3fb30" providerId="LiveId" clId="{CF40FB12-2820-453A-850B-475F92478E50}" dt="2025-07-13T09:51:08.736" v="80" actId="14861"/>
          <ac:spMkLst>
            <pc:docMk/>
            <pc:sldMk cId="0" sldId="259"/>
            <ac:spMk id="13" creationId="{00000000-0000-0000-0000-000000000000}"/>
          </ac:spMkLst>
        </pc:spChg>
        <pc:picChg chg="add mod">
          <ac:chgData name="ciprian eduard" userId="fb440f061df3fb30" providerId="LiveId" clId="{CF40FB12-2820-453A-850B-475F92478E50}" dt="2025-07-13T09:51:16.258" v="81" actId="14861"/>
          <ac:picMkLst>
            <pc:docMk/>
            <pc:sldMk cId="0" sldId="259"/>
            <ac:picMk id="9" creationId="{4904339C-D7EE-1C77-8450-9A7DC778E1D1}"/>
          </ac:picMkLst>
        </pc:picChg>
        <pc:picChg chg="add mod">
          <ac:chgData name="ciprian eduard" userId="fb440f061df3fb30" providerId="LiveId" clId="{CF40FB12-2820-453A-850B-475F92478E50}" dt="2025-07-13T09:51:44.007" v="83" actId="12789"/>
          <ac:picMkLst>
            <pc:docMk/>
            <pc:sldMk cId="0" sldId="259"/>
            <ac:picMk id="20" creationId="{88F561A7-0E4E-E6D6-EBE9-6E363A661E9A}"/>
          </ac:picMkLst>
        </pc:picChg>
      </pc:sldChg>
      <pc:sldChg chg="modSp mod">
        <pc:chgData name="ciprian eduard" userId="fb440f061df3fb30" providerId="LiveId" clId="{CF40FB12-2820-453A-850B-475F92478E50}" dt="2025-07-13T09:52:13.657" v="86" actId="14861"/>
        <pc:sldMkLst>
          <pc:docMk/>
          <pc:sldMk cId="0" sldId="260"/>
        </pc:sldMkLst>
        <pc:spChg chg="mod">
          <ac:chgData name="ciprian eduard" userId="fb440f061df3fb30" providerId="LiveId" clId="{CF40FB12-2820-453A-850B-475F92478E50}" dt="2025-07-13T09:52:07.210" v="85" actId="14861"/>
          <ac:spMkLst>
            <pc:docMk/>
            <pc:sldMk cId="0" sldId="260"/>
            <ac:spMk id="10" creationId="{00000000-0000-0000-0000-000000000000}"/>
          </ac:spMkLst>
        </pc:spChg>
        <pc:spChg chg="mod">
          <ac:chgData name="ciprian eduard" userId="fb440f061df3fb30" providerId="LiveId" clId="{CF40FB12-2820-453A-850B-475F92478E50}" dt="2025-07-13T09:52:13.657" v="86" actId="14861"/>
          <ac:spMkLst>
            <pc:docMk/>
            <pc:sldMk cId="0" sldId="260"/>
            <ac:spMk id="11" creationId="{00000000-0000-0000-0000-000000000000}"/>
          </ac:spMkLst>
        </pc:spChg>
      </pc:sldChg>
      <pc:sldChg chg="modSp mod">
        <pc:chgData name="ciprian eduard" userId="fb440f061df3fb30" providerId="LiveId" clId="{CF40FB12-2820-453A-850B-475F92478E50}" dt="2025-07-13T10:05:56.854" v="98" actId="1076"/>
        <pc:sldMkLst>
          <pc:docMk/>
          <pc:sldMk cId="0" sldId="261"/>
        </pc:sldMkLst>
        <pc:spChg chg="mod">
          <ac:chgData name="ciprian eduard" userId="fb440f061df3fb30" providerId="LiveId" clId="{CF40FB12-2820-453A-850B-475F92478E50}" dt="2025-07-13T09:52:27.080" v="87" actId="14861"/>
          <ac:spMkLst>
            <pc:docMk/>
            <pc:sldMk cId="0" sldId="261"/>
            <ac:spMk id="9" creationId="{00000000-0000-0000-0000-000000000000}"/>
          </ac:spMkLst>
        </pc:spChg>
        <pc:spChg chg="mod">
          <ac:chgData name="ciprian eduard" userId="fb440f061df3fb30" providerId="LiveId" clId="{CF40FB12-2820-453A-850B-475F92478E50}" dt="2025-07-13T09:52:39.088" v="89" actId="1076"/>
          <ac:spMkLst>
            <pc:docMk/>
            <pc:sldMk cId="0" sldId="261"/>
            <ac:spMk id="10" creationId="{00000000-0000-0000-0000-000000000000}"/>
          </ac:spMkLst>
        </pc:spChg>
        <pc:spChg chg="mod">
          <ac:chgData name="ciprian eduard" userId="fb440f061df3fb30" providerId="LiveId" clId="{CF40FB12-2820-453A-850B-475F92478E50}" dt="2025-07-13T10:05:56.854" v="98" actId="1076"/>
          <ac:spMkLst>
            <pc:docMk/>
            <pc:sldMk cId="0" sldId="261"/>
            <ac:spMk id="22" creationId="{028FE2C5-C89B-1A93-B217-E888E913F08B}"/>
          </ac:spMkLst>
        </pc:spChg>
      </pc:sldChg>
      <pc:sldChg chg="modSp mod">
        <pc:chgData name="ciprian eduard" userId="fb440f061df3fb30" providerId="LiveId" clId="{CF40FB12-2820-453A-850B-475F92478E50}" dt="2025-07-13T09:52:50.027" v="91" actId="14861"/>
        <pc:sldMkLst>
          <pc:docMk/>
          <pc:sldMk cId="0" sldId="262"/>
        </pc:sldMkLst>
        <pc:spChg chg="mod">
          <ac:chgData name="ciprian eduard" userId="fb440f061df3fb30" providerId="LiveId" clId="{CF40FB12-2820-453A-850B-475F92478E50}" dt="2025-07-13T09:52:50.027" v="91" actId="14861"/>
          <ac:spMkLst>
            <pc:docMk/>
            <pc:sldMk cId="0" sldId="262"/>
            <ac:spMk id="6" creationId="{00000000-0000-0000-0000-000000000000}"/>
          </ac:spMkLst>
        </pc:spChg>
      </pc:sldChg>
      <pc:sldChg chg="modSp mod">
        <pc:chgData name="ciprian eduard" userId="fb440f061df3fb30" providerId="LiveId" clId="{CF40FB12-2820-453A-850B-475F92478E50}" dt="2025-07-13T09:53:08.865" v="93" actId="14861"/>
        <pc:sldMkLst>
          <pc:docMk/>
          <pc:sldMk cId="0" sldId="263"/>
        </pc:sldMkLst>
        <pc:spChg chg="mod">
          <ac:chgData name="ciprian eduard" userId="fb440f061df3fb30" providerId="LiveId" clId="{CF40FB12-2820-453A-850B-475F92478E50}" dt="2025-07-13T09:53:08.865" v="93" actId="14861"/>
          <ac:spMkLst>
            <pc:docMk/>
            <pc:sldMk cId="0" sldId="263"/>
            <ac:spMk id="10" creationId="{00000000-0000-0000-0000-000000000000}"/>
          </ac:spMkLst>
        </pc:spChg>
        <pc:spChg chg="mod">
          <ac:chgData name="ciprian eduard" userId="fb440f061df3fb30" providerId="LiveId" clId="{CF40FB12-2820-453A-850B-475F92478E50}" dt="2025-07-13T09:53:02.147" v="92" actId="14861"/>
          <ac:spMkLst>
            <pc:docMk/>
            <pc:sldMk cId="0" sldId="263"/>
            <ac:spMk id="11" creationId="{00000000-0000-0000-0000-000000000000}"/>
          </ac:spMkLst>
        </pc:spChg>
      </pc:sldChg>
      <pc:sldChg chg="modSp mod">
        <pc:chgData name="ciprian eduard" userId="fb440f061df3fb30" providerId="LiveId" clId="{CF40FB12-2820-453A-850B-475F92478E50}" dt="2025-07-13T09:53:32.837" v="95" actId="14861"/>
        <pc:sldMkLst>
          <pc:docMk/>
          <pc:sldMk cId="0" sldId="264"/>
        </pc:sldMkLst>
        <pc:spChg chg="mod">
          <ac:chgData name="ciprian eduard" userId="fb440f061df3fb30" providerId="LiveId" clId="{CF40FB12-2820-453A-850B-475F92478E50}" dt="2025-07-13T09:53:25.930" v="94" actId="14861"/>
          <ac:spMkLst>
            <pc:docMk/>
            <pc:sldMk cId="0" sldId="264"/>
            <ac:spMk id="9" creationId="{00000000-0000-0000-0000-000000000000}"/>
          </ac:spMkLst>
        </pc:spChg>
        <pc:spChg chg="mod">
          <ac:chgData name="ciprian eduard" userId="fb440f061df3fb30" providerId="LiveId" clId="{CF40FB12-2820-453A-850B-475F92478E50}" dt="2025-07-13T09:53:32.837" v="95" actId="14861"/>
          <ac:spMkLst>
            <pc:docMk/>
            <pc:sldMk cId="0" sldId="264"/>
            <ac:spMk id="10" creationId="{00000000-0000-0000-0000-000000000000}"/>
          </ac:spMkLst>
        </pc:spChg>
      </pc:sldChg>
      <pc:sldChg chg="modSp mod">
        <pc:chgData name="ciprian eduard" userId="fb440f061df3fb30" providerId="LiveId" clId="{CF40FB12-2820-453A-850B-475F92478E50}" dt="2025-07-13T09:53:43.329" v="97" actId="14861"/>
        <pc:sldMkLst>
          <pc:docMk/>
          <pc:sldMk cId="0" sldId="265"/>
        </pc:sldMkLst>
        <pc:spChg chg="mod">
          <ac:chgData name="ciprian eduard" userId="fb440f061df3fb30" providerId="LiveId" clId="{CF40FB12-2820-453A-850B-475F92478E50}" dt="2025-07-13T09:53:43.329" v="97" actId="14861"/>
          <ac:spMkLst>
            <pc:docMk/>
            <pc:sldMk cId="0" sldId="265"/>
            <ac:spMk id="2" creationId="{00000000-0000-0000-0000-000000000000}"/>
          </ac:spMkLst>
        </pc:spChg>
      </pc:sldChg>
      <pc:sldChg chg="modSp mod">
        <pc:chgData name="ciprian eduard" userId="fb440f061df3fb30" providerId="LiveId" clId="{CF40FB12-2820-453A-850B-475F92478E50}" dt="2025-07-16T15:15:08.605" v="116" actId="20577"/>
        <pc:sldMkLst>
          <pc:docMk/>
          <pc:sldMk cId="0" sldId="266"/>
        </pc:sldMkLst>
        <pc:spChg chg="mod">
          <ac:chgData name="ciprian eduard" userId="fb440f061df3fb30" providerId="LiveId" clId="{CF40FB12-2820-453A-850B-475F92478E50}" dt="2025-07-16T15:15:08.605" v="116" actId="20577"/>
          <ac:spMkLst>
            <pc:docMk/>
            <pc:sldMk cId="0" sldId="266"/>
            <ac:spMk id="9" creationId="{00000000-0000-0000-0000-000000000000}"/>
          </ac:spMkLst>
        </pc:spChg>
        <pc:grpChg chg="mod">
          <ac:chgData name="ciprian eduard" userId="fb440f061df3fb30" providerId="LiveId" clId="{CF40FB12-2820-453A-850B-475F92478E50}" dt="2025-07-16T12:40:00.447" v="112" actId="1076"/>
          <ac:grpSpMkLst>
            <pc:docMk/>
            <pc:sldMk cId="0" sldId="266"/>
            <ac:grpSpMk id="6" creationId="{00000000-0000-0000-0000-000000000000}"/>
          </ac:grpSpMkLst>
        </pc:grpChg>
      </pc:sldChg>
      <pc:sldChg chg="modSp mod">
        <pc:chgData name="ciprian eduard" userId="fb440f061df3fb30" providerId="LiveId" clId="{CF40FB12-2820-453A-850B-475F92478E50}" dt="2025-07-16T08:26:46.086" v="109" actId="1076"/>
        <pc:sldMkLst>
          <pc:docMk/>
          <pc:sldMk cId="0" sldId="267"/>
        </pc:sldMkLst>
        <pc:grpChg chg="mod">
          <ac:chgData name="ciprian eduard" userId="fb440f061df3fb30" providerId="LiveId" clId="{CF40FB12-2820-453A-850B-475F92478E50}" dt="2025-07-16T08:26:46.086" v="109" actId="1076"/>
          <ac:grpSpMkLst>
            <pc:docMk/>
            <pc:sldMk cId="0" sldId="267"/>
            <ac:grpSpMk id="3" creationId="{00000000-0000-0000-0000-000000000000}"/>
          </ac:grpSpMkLst>
        </pc:grpChg>
      </pc:sldChg>
      <pc:sldChg chg="modSp mod">
        <pc:chgData name="ciprian eduard" userId="fb440f061df3fb30" providerId="LiveId" clId="{CF40FB12-2820-453A-850B-475F92478E50}" dt="2025-07-15T07:38:20.518" v="108" actId="20577"/>
        <pc:sldMkLst>
          <pc:docMk/>
          <pc:sldMk cId="3486262907" sldId="271"/>
        </pc:sldMkLst>
        <pc:spChg chg="mod">
          <ac:chgData name="ciprian eduard" userId="fb440f061df3fb30" providerId="LiveId" clId="{CF40FB12-2820-453A-850B-475F92478E50}" dt="2025-07-15T07:38:20.518" v="108" actId="20577"/>
          <ac:spMkLst>
            <pc:docMk/>
            <pc:sldMk cId="3486262907" sldId="271"/>
            <ac:spMk id="9" creationId="{CA839B62-4773-F73E-6080-0F2A50DB3FBF}"/>
          </ac:spMkLst>
        </pc:spChg>
      </pc:sldChg>
      <pc:sldChg chg="modSp mod">
        <pc:chgData name="ciprian eduard" userId="fb440f061df3fb30" providerId="LiveId" clId="{CF40FB12-2820-453A-850B-475F92478E50}" dt="2025-07-15T07:37:56.365" v="105" actId="20577"/>
        <pc:sldMkLst>
          <pc:docMk/>
          <pc:sldMk cId="2043336915" sldId="273"/>
        </pc:sldMkLst>
        <pc:spChg chg="mod">
          <ac:chgData name="ciprian eduard" userId="fb440f061df3fb30" providerId="LiveId" clId="{CF40FB12-2820-453A-850B-475F92478E50}" dt="2025-07-15T07:37:56.365" v="105" actId="20577"/>
          <ac:spMkLst>
            <pc:docMk/>
            <pc:sldMk cId="2043336915" sldId="273"/>
            <ac:spMk id="9" creationId="{72738DC3-9FF1-1287-960B-169179F3629E}"/>
          </ac:spMkLst>
        </pc:spChg>
        <pc:grpChg chg="mod">
          <ac:chgData name="ciprian eduard" userId="fb440f061df3fb30" providerId="LiveId" clId="{CF40FB12-2820-453A-850B-475F92478E50}" dt="2025-07-11T07:54:08.062" v="39" actId="1076"/>
          <ac:grpSpMkLst>
            <pc:docMk/>
            <pc:sldMk cId="2043336915" sldId="273"/>
            <ac:grpSpMk id="6" creationId="{4AD968B5-2CEC-FA01-3EAE-8E647CD1E7A1}"/>
          </ac:grpSpMkLst>
        </pc:grpChg>
      </pc:sldChg>
      <pc:sldChg chg="modSp mod">
        <pc:chgData name="ciprian eduard" userId="fb440f061df3fb30" providerId="LiveId" clId="{CF40FB12-2820-453A-850B-475F92478E50}" dt="2025-07-16T15:14:51.098" v="114" actId="20577"/>
        <pc:sldMkLst>
          <pc:docMk/>
          <pc:sldMk cId="758165194" sldId="275"/>
        </pc:sldMkLst>
        <pc:spChg chg="mod">
          <ac:chgData name="ciprian eduard" userId="fb440f061df3fb30" providerId="LiveId" clId="{CF40FB12-2820-453A-850B-475F92478E50}" dt="2025-07-16T15:14:51.098" v="114" actId="20577"/>
          <ac:spMkLst>
            <pc:docMk/>
            <pc:sldMk cId="758165194" sldId="275"/>
            <ac:spMk id="15" creationId="{8393BBE4-983B-987B-3FCA-C3F7DC6993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svg"/><Relationship Id="rId7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1519">
                <a:alpha val="100000"/>
              </a:srgbClr>
            </a:gs>
            <a:gs pos="100000">
              <a:srgbClr val="141519">
                <a:alpha val="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40554" y="1297534"/>
            <a:ext cx="11404113" cy="11487660"/>
          </a:xfrm>
          <a:custGeom>
            <a:avLst/>
            <a:gdLst/>
            <a:ahLst/>
            <a:cxnLst/>
            <a:rect l="l" t="t" r="r" b="b"/>
            <a:pathLst>
              <a:path w="11404113" h="11487660">
                <a:moveTo>
                  <a:pt x="0" y="0"/>
                </a:moveTo>
                <a:lnTo>
                  <a:pt x="11404113" y="0"/>
                </a:lnTo>
                <a:lnTo>
                  <a:pt x="11404113" y="11487660"/>
                </a:lnTo>
                <a:lnTo>
                  <a:pt x="0" y="1148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73721" y="6425645"/>
            <a:ext cx="3353748" cy="717442"/>
            <a:chOff x="0" y="0"/>
            <a:chExt cx="1899754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99754" cy="406400"/>
            </a:xfrm>
            <a:custGeom>
              <a:avLst/>
              <a:gdLst/>
              <a:ahLst/>
              <a:cxnLst/>
              <a:rect l="l" t="t" r="r" b="b"/>
              <a:pathLst>
                <a:path w="1899754" h="406400">
                  <a:moveTo>
                    <a:pt x="1696554" y="0"/>
                  </a:moveTo>
                  <a:cubicBezTo>
                    <a:pt x="1808778" y="0"/>
                    <a:pt x="1899754" y="90976"/>
                    <a:pt x="1899754" y="203200"/>
                  </a:cubicBezTo>
                  <a:cubicBezTo>
                    <a:pt x="1899754" y="315424"/>
                    <a:pt x="1808778" y="406400"/>
                    <a:pt x="169655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89975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74577" y="845799"/>
            <a:ext cx="499539" cy="503199"/>
          </a:xfrm>
          <a:custGeom>
            <a:avLst/>
            <a:gdLst/>
            <a:ahLst/>
            <a:cxnLst/>
            <a:rect l="l" t="t" r="r" b="b"/>
            <a:pathLst>
              <a:path w="499539" h="503199">
                <a:moveTo>
                  <a:pt x="0" y="0"/>
                </a:moveTo>
                <a:lnTo>
                  <a:pt x="499540" y="0"/>
                </a:lnTo>
                <a:lnTo>
                  <a:pt x="499540" y="503199"/>
                </a:lnTo>
                <a:lnTo>
                  <a:pt x="0" y="503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 rot="1383774">
            <a:off x="7565571" y="197405"/>
            <a:ext cx="11226909" cy="14341591"/>
            <a:chOff x="0" y="0"/>
            <a:chExt cx="2956881" cy="377720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956881" cy="3777209"/>
            </a:xfrm>
            <a:custGeom>
              <a:avLst/>
              <a:gdLst/>
              <a:ahLst/>
              <a:cxnLst/>
              <a:rect l="l" t="t" r="r" b="b"/>
              <a:pathLst>
                <a:path w="2956881" h="3777209">
                  <a:moveTo>
                    <a:pt x="0" y="0"/>
                  </a:moveTo>
                  <a:lnTo>
                    <a:pt x="2956881" y="0"/>
                  </a:lnTo>
                  <a:lnTo>
                    <a:pt x="2956881" y="3777209"/>
                  </a:lnTo>
                  <a:lnTo>
                    <a:pt x="0" y="3777209"/>
                  </a:lnTo>
                  <a:close/>
                </a:path>
              </a:pathLst>
            </a:custGeom>
            <a:gradFill rotWithShape="1">
              <a:gsLst>
                <a:gs pos="0">
                  <a:srgbClr val="141519">
                    <a:alpha val="100000"/>
                  </a:srgbClr>
                </a:gs>
                <a:gs pos="100000">
                  <a:srgbClr val="141519">
                    <a:alpha val="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0" y="28575"/>
              <a:ext cx="2956881" cy="37486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7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1383774">
            <a:off x="7066296" y="85290"/>
            <a:ext cx="10773748" cy="14341591"/>
            <a:chOff x="0" y="0"/>
            <a:chExt cx="2837530" cy="377720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37530" cy="3777209"/>
            </a:xfrm>
            <a:custGeom>
              <a:avLst/>
              <a:gdLst/>
              <a:ahLst/>
              <a:cxnLst/>
              <a:rect l="l" t="t" r="r" b="b"/>
              <a:pathLst>
                <a:path w="2837530" h="3777209">
                  <a:moveTo>
                    <a:pt x="0" y="0"/>
                  </a:moveTo>
                  <a:lnTo>
                    <a:pt x="2837530" y="0"/>
                  </a:lnTo>
                  <a:lnTo>
                    <a:pt x="2837530" y="3777209"/>
                  </a:lnTo>
                  <a:lnTo>
                    <a:pt x="0" y="3777209"/>
                  </a:lnTo>
                  <a:close/>
                </a:path>
              </a:pathLst>
            </a:custGeom>
            <a:gradFill rotWithShape="1">
              <a:gsLst>
                <a:gs pos="0">
                  <a:srgbClr val="141519">
                    <a:alpha val="100000"/>
                  </a:srgbClr>
                </a:gs>
                <a:gs pos="100000">
                  <a:srgbClr val="141519">
                    <a:alpha val="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28575"/>
              <a:ext cx="2837530" cy="37486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7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74577" y="2339050"/>
            <a:ext cx="7819653" cy="2521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41"/>
              </a:lnSpc>
            </a:pPr>
            <a:r>
              <a:rPr lang="en-US" sz="6978" b="1" spc="-111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Employee Attrition Analysis &amp; Retention Strategy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95032" y="930452"/>
            <a:ext cx="2000285" cy="362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7"/>
              </a:lnSpc>
            </a:pPr>
            <a:r>
              <a:rPr lang="en-US" sz="2576" b="1" spc="-4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Paulo Perez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95725" y="6677670"/>
            <a:ext cx="2909742" cy="363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6"/>
              </a:lnSpc>
            </a:pPr>
            <a:r>
              <a:rPr lang="en-US" sz="262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Human Resources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F1A2C-53FC-C523-4EC8-3B58DFC0657E}"/>
              </a:ext>
            </a:extLst>
          </p:cNvPr>
          <p:cNvSpPr txBox="1"/>
          <p:nvPr/>
        </p:nvSpPr>
        <p:spPr>
          <a:xfrm>
            <a:off x="7640554" y="5524500"/>
            <a:ext cx="9047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i="1" dirty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„Ce factori influențează decizia angajaților de a părăsi compania și cum poate fi redus impactul financiar al fluctuației de personal asupra performanței organizaționale?”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1519">
                <a:alpha val="100000"/>
              </a:srgbClr>
            </a:gs>
            <a:gs pos="100000">
              <a:srgbClr val="141519">
                <a:alpha val="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309537" y="-930452"/>
            <a:ext cx="9457763" cy="10287000"/>
            <a:chOff x="0" y="0"/>
            <a:chExt cx="249093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90933" cy="2709333"/>
            </a:xfrm>
            <a:custGeom>
              <a:avLst/>
              <a:gdLst/>
              <a:ahLst/>
              <a:cxnLst/>
              <a:rect l="l" t="t" r="r" b="b"/>
              <a:pathLst>
                <a:path w="2490933" h="2709333">
                  <a:moveTo>
                    <a:pt x="0" y="0"/>
                  </a:moveTo>
                  <a:lnTo>
                    <a:pt x="2490933" y="0"/>
                  </a:lnTo>
                  <a:lnTo>
                    <a:pt x="2490933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141519">
                    <a:alpha val="100000"/>
                  </a:srgbClr>
                </a:gs>
                <a:gs pos="100000">
                  <a:srgbClr val="141519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2490933" cy="2690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74577" y="845799"/>
            <a:ext cx="499539" cy="503199"/>
          </a:xfrm>
          <a:custGeom>
            <a:avLst/>
            <a:gdLst/>
            <a:ahLst/>
            <a:cxnLst/>
            <a:rect l="l" t="t" r="r" b="b"/>
            <a:pathLst>
              <a:path w="499539" h="503199">
                <a:moveTo>
                  <a:pt x="0" y="0"/>
                </a:moveTo>
                <a:lnTo>
                  <a:pt x="499540" y="0"/>
                </a:lnTo>
                <a:lnTo>
                  <a:pt x="499540" y="503199"/>
                </a:lnTo>
                <a:lnTo>
                  <a:pt x="0" y="503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4011154">
            <a:off x="12755358" y="3032614"/>
            <a:ext cx="17403374" cy="15009081"/>
            <a:chOff x="0" y="0"/>
            <a:chExt cx="4583605" cy="39530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583605" cy="3953009"/>
            </a:xfrm>
            <a:custGeom>
              <a:avLst/>
              <a:gdLst/>
              <a:ahLst/>
              <a:cxnLst/>
              <a:rect l="l" t="t" r="r" b="b"/>
              <a:pathLst>
                <a:path w="4583605" h="3953009">
                  <a:moveTo>
                    <a:pt x="0" y="0"/>
                  </a:moveTo>
                  <a:lnTo>
                    <a:pt x="4583605" y="0"/>
                  </a:lnTo>
                  <a:lnTo>
                    <a:pt x="4583605" y="3953009"/>
                  </a:lnTo>
                  <a:lnTo>
                    <a:pt x="0" y="3953009"/>
                  </a:lnTo>
                  <a:close/>
                </a:path>
              </a:pathLst>
            </a:custGeom>
            <a:gradFill rotWithShape="1">
              <a:gsLst>
                <a:gs pos="0">
                  <a:srgbClr val="27DDDF">
                    <a:alpha val="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19050"/>
              <a:ext cx="4583605" cy="39339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4391113" y="538333"/>
            <a:ext cx="1200001" cy="1245285"/>
          </a:xfrm>
          <a:custGeom>
            <a:avLst/>
            <a:gdLst/>
            <a:ahLst/>
            <a:cxnLst/>
            <a:rect l="l" t="t" r="r" b="b"/>
            <a:pathLst>
              <a:path w="1200001" h="1245285">
                <a:moveTo>
                  <a:pt x="0" y="0"/>
                </a:moveTo>
                <a:lnTo>
                  <a:pt x="1200002" y="0"/>
                </a:lnTo>
                <a:lnTo>
                  <a:pt x="1200002" y="1245284"/>
                </a:lnTo>
                <a:lnTo>
                  <a:pt x="0" y="12452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591115" y="930452"/>
            <a:ext cx="12004960" cy="1018533"/>
          </a:xfrm>
          <a:custGeom>
            <a:avLst/>
            <a:gdLst/>
            <a:ahLst/>
            <a:cxnLst/>
            <a:rect l="l" t="t" r="r" b="b"/>
            <a:pathLst>
              <a:path w="12004960" h="1018533">
                <a:moveTo>
                  <a:pt x="0" y="0"/>
                </a:moveTo>
                <a:lnTo>
                  <a:pt x="12004960" y="0"/>
                </a:lnTo>
                <a:lnTo>
                  <a:pt x="12004960" y="1018533"/>
                </a:lnTo>
                <a:lnTo>
                  <a:pt x="0" y="10185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effectLst>
            <a:glow rad="101600">
              <a:schemeClr val="tx1">
                <a:lumMod val="85000"/>
                <a:lumOff val="15000"/>
                <a:alpha val="60000"/>
              </a:schemeClr>
            </a:glow>
          </a:effectLst>
        </p:spPr>
      </p:sp>
      <p:sp>
        <p:nvSpPr>
          <p:cNvPr id="11" name="Freeform 11"/>
          <p:cNvSpPr/>
          <p:nvPr/>
        </p:nvSpPr>
        <p:spPr>
          <a:xfrm>
            <a:off x="7806342" y="3680006"/>
            <a:ext cx="9597863" cy="3808843"/>
          </a:xfrm>
          <a:custGeom>
            <a:avLst/>
            <a:gdLst/>
            <a:ahLst/>
            <a:cxnLst/>
            <a:rect l="l" t="t" r="r" b="b"/>
            <a:pathLst>
              <a:path w="9597863" h="3808843">
                <a:moveTo>
                  <a:pt x="0" y="0"/>
                </a:moveTo>
                <a:lnTo>
                  <a:pt x="9597863" y="0"/>
                </a:lnTo>
                <a:lnTo>
                  <a:pt x="9597863" y="3808843"/>
                </a:lnTo>
                <a:lnTo>
                  <a:pt x="0" y="380884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171" r="-1171"/>
            </a:stretch>
          </a:blipFill>
          <a:effectLst>
            <a:glow rad="101600">
              <a:schemeClr val="tx1">
                <a:lumMod val="85000"/>
                <a:lumOff val="15000"/>
                <a:alpha val="60000"/>
              </a:schemeClr>
            </a:glow>
          </a:effectLst>
        </p:spPr>
      </p:sp>
      <p:sp>
        <p:nvSpPr>
          <p:cNvPr id="12" name="TextBox 12"/>
          <p:cNvSpPr txBox="1"/>
          <p:nvPr/>
        </p:nvSpPr>
        <p:spPr>
          <a:xfrm>
            <a:off x="1795032" y="930452"/>
            <a:ext cx="3643123" cy="362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7"/>
              </a:lnSpc>
            </a:pPr>
            <a:r>
              <a:rPr lang="en-US" sz="2576" b="1" spc="-41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Paulo Perez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14550" y="2858496"/>
            <a:ext cx="5542227" cy="774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32"/>
              </a:lnSpc>
            </a:pPr>
            <a:r>
              <a:rPr lang="en-US" sz="2816" b="1" spc="-45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Indicatori cheie și impactul distanței față de locul de muncă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18" name="TextBox 14"/>
          <p:cNvSpPr txBox="1"/>
          <p:nvPr/>
        </p:nvSpPr>
        <p:spPr>
          <a:xfrm>
            <a:off x="533400" y="4850611"/>
            <a:ext cx="6819910" cy="1665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94"/>
              </a:lnSpc>
              <a:spcBef>
                <a:spcPct val="0"/>
              </a:spcBef>
            </a:pPr>
            <a:r>
              <a:rPr lang="ro-RO" sz="2400" dirty="0">
                <a:solidFill>
                  <a:schemeClr val="bg1"/>
                </a:solidFill>
                <a:latin typeface="Arial Bold" panose="020B0704020202020204"/>
                <a:cs typeface="Arial Bold" panose="020B0704020202020204"/>
              </a:rPr>
              <a:t>Venit mediu: €6.500 | Scor performanță: 3,15</a:t>
            </a:r>
            <a:br>
              <a:rPr lang="ro-RO" sz="2400" dirty="0">
                <a:solidFill>
                  <a:schemeClr val="bg1"/>
                </a:solidFill>
                <a:latin typeface="Arial Bold" panose="020B0704020202020204"/>
                <a:cs typeface="Arial Bold" panose="020B0704020202020204"/>
              </a:rPr>
            </a:br>
            <a:r>
              <a:rPr lang="ro-RO" sz="2400" dirty="0">
                <a:solidFill>
                  <a:schemeClr val="bg1"/>
                </a:solidFill>
                <a:latin typeface="Arial Bold" panose="020B0704020202020204"/>
                <a:cs typeface="Arial Bold" panose="020B0704020202020204"/>
              </a:rPr>
              <a:t>Mobilitate moderată (3 companii anterior). Rata de plecare crește semnificativ cu distanța față de locul de muncă (22,1% vs. 13,8%)</a:t>
            </a:r>
            <a:endParaRPr lang="en-US" sz="2353" dirty="0">
              <a:solidFill>
                <a:schemeClr val="bg1"/>
              </a:solidFill>
              <a:latin typeface="Arial Bold" panose="020B0704020202020204"/>
              <a:ea typeface="Arial"/>
              <a:cs typeface="Arial Bold" panose="020B0704020202020204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1519">
                <a:alpha val="100000"/>
              </a:srgbClr>
            </a:gs>
            <a:gs pos="100000">
              <a:srgbClr val="141519">
                <a:alpha val="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4577" y="845799"/>
            <a:ext cx="499539" cy="503199"/>
          </a:xfrm>
          <a:custGeom>
            <a:avLst/>
            <a:gdLst/>
            <a:ahLst/>
            <a:cxnLst/>
            <a:rect l="l" t="t" r="r" b="b"/>
            <a:pathLst>
              <a:path w="499539" h="503199">
                <a:moveTo>
                  <a:pt x="0" y="0"/>
                </a:moveTo>
                <a:lnTo>
                  <a:pt x="499540" y="0"/>
                </a:lnTo>
                <a:lnTo>
                  <a:pt x="499540" y="503199"/>
                </a:lnTo>
                <a:lnTo>
                  <a:pt x="0" y="503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752600" y="1017257"/>
            <a:ext cx="2089930" cy="362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7"/>
              </a:lnSpc>
            </a:pPr>
            <a:r>
              <a:rPr lang="en-US" sz="2576" b="1" spc="-41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Paulo Perez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69973" y="873302"/>
            <a:ext cx="10256541" cy="1428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4928" b="1" spc="-20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Rata de </a:t>
            </a:r>
            <a:r>
              <a:rPr lang="en-US" sz="4928" b="1" spc="-207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plecări</a:t>
            </a:r>
            <a:r>
              <a:rPr lang="en-US" sz="4928" b="1" spc="-20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 </a:t>
            </a:r>
            <a:r>
              <a:rPr lang="en-US" sz="4928" b="1" spc="-207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în</a:t>
            </a:r>
            <a:r>
              <a:rPr lang="en-US" sz="4928" b="1" spc="-20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4928" b="1" spc="-207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funcție</a:t>
            </a:r>
            <a:r>
              <a:rPr lang="en-US" sz="4928" b="1" spc="-20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de </a:t>
            </a:r>
            <a:r>
              <a:rPr lang="en-US" sz="4928" b="1" spc="-207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satisfacție</a:t>
            </a:r>
            <a:r>
              <a:rPr lang="en-US" sz="4928" b="1" spc="-20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la </a:t>
            </a:r>
            <a:r>
              <a:rPr lang="en-US" sz="4928" b="1" spc="-207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locul</a:t>
            </a:r>
            <a:r>
              <a:rPr lang="en-US" sz="4928" b="1" spc="-20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4928" b="1" spc="-207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și</a:t>
            </a:r>
            <a:r>
              <a:rPr lang="en-US" sz="4928" b="1" spc="-20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4928" b="1" spc="-207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venitul</a:t>
            </a:r>
            <a:r>
              <a:rPr lang="en-US" sz="4928" b="1" spc="-20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lunar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CE0F37-CFD5-7CEA-9498-151BFC6CCC6D}"/>
              </a:ext>
            </a:extLst>
          </p:cNvPr>
          <p:cNvGrpSpPr/>
          <p:nvPr/>
        </p:nvGrpSpPr>
        <p:grpSpPr>
          <a:xfrm>
            <a:off x="876300" y="2628900"/>
            <a:ext cx="16147434" cy="7231354"/>
            <a:chOff x="702619" y="2705100"/>
            <a:chExt cx="16147434" cy="7231354"/>
          </a:xfrm>
        </p:grpSpPr>
        <p:sp>
          <p:nvSpPr>
            <p:cNvPr id="9" name="Freeform 9"/>
            <p:cNvSpPr/>
            <p:nvPr/>
          </p:nvSpPr>
          <p:spPr>
            <a:xfrm>
              <a:off x="876300" y="2705100"/>
              <a:ext cx="7607808" cy="4362955"/>
            </a:xfrm>
            <a:custGeom>
              <a:avLst/>
              <a:gdLst/>
              <a:ahLst/>
              <a:cxnLst/>
              <a:rect l="l" t="t" r="r" b="b"/>
              <a:pathLst>
                <a:path w="8289540" h="4362955">
                  <a:moveTo>
                    <a:pt x="0" y="0"/>
                  </a:moveTo>
                  <a:lnTo>
                    <a:pt x="8289540" y="0"/>
                  </a:lnTo>
                  <a:lnTo>
                    <a:pt x="8289540" y="4362954"/>
                  </a:lnTo>
                  <a:lnTo>
                    <a:pt x="0" y="43629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39" r="-10804"/>
              </a:stretch>
            </a:blipFill>
            <a:effectLst>
              <a:glow rad="101600">
                <a:schemeClr val="tx1">
                  <a:lumMod val="85000"/>
                  <a:lumOff val="15000"/>
                  <a:alpha val="60000"/>
                </a:schemeClr>
              </a:glow>
            </a:effectLst>
          </p:spPr>
        </p:sp>
        <p:sp>
          <p:nvSpPr>
            <p:cNvPr id="10" name="Freeform 10"/>
            <p:cNvSpPr/>
            <p:nvPr/>
          </p:nvSpPr>
          <p:spPr>
            <a:xfrm>
              <a:off x="9219499" y="2763063"/>
              <a:ext cx="7611476" cy="4360537"/>
            </a:xfrm>
            <a:custGeom>
              <a:avLst/>
              <a:gdLst/>
              <a:ahLst/>
              <a:cxnLst/>
              <a:rect l="l" t="t" r="r" b="b"/>
              <a:pathLst>
                <a:path w="7611476" h="4360537">
                  <a:moveTo>
                    <a:pt x="0" y="0"/>
                  </a:moveTo>
                  <a:lnTo>
                    <a:pt x="7611476" y="0"/>
                  </a:lnTo>
                  <a:lnTo>
                    <a:pt x="7611476" y="4360537"/>
                  </a:lnTo>
                  <a:lnTo>
                    <a:pt x="0" y="4360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937" r="-5507" b="-1303"/>
              </a:stretch>
            </a:blipFill>
            <a:effectLst>
              <a:glow rad="101600">
                <a:schemeClr val="tx1">
                  <a:lumMod val="85000"/>
                  <a:lumOff val="15000"/>
                  <a:alpha val="60000"/>
                </a:schemeClr>
              </a:glow>
            </a:effectLst>
          </p:spPr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2699E5C-71B1-2DA2-44AB-3A145974D181}"/>
                </a:ext>
              </a:extLst>
            </p:cNvPr>
            <p:cNvGrpSpPr/>
            <p:nvPr/>
          </p:nvGrpSpPr>
          <p:grpSpPr>
            <a:xfrm>
              <a:off x="702619" y="7529152"/>
              <a:ext cx="8115300" cy="2374697"/>
              <a:chOff x="845780" y="7305405"/>
              <a:chExt cx="8491660" cy="2634022"/>
            </a:xfrm>
          </p:grpSpPr>
          <p:grpSp>
            <p:nvGrpSpPr>
              <p:cNvPr id="3" name="Group 3"/>
              <p:cNvGrpSpPr/>
              <p:nvPr/>
            </p:nvGrpSpPr>
            <p:grpSpPr>
              <a:xfrm>
                <a:off x="845780" y="7305405"/>
                <a:ext cx="8491660" cy="2634022"/>
                <a:chOff x="-60688" y="-12688"/>
                <a:chExt cx="2236487" cy="693734"/>
              </a:xfrm>
            </p:grpSpPr>
            <p:sp>
              <p:nvSpPr>
                <p:cNvPr id="4" name="Freeform 4"/>
                <p:cNvSpPr/>
                <p:nvPr/>
              </p:nvSpPr>
              <p:spPr>
                <a:xfrm>
                  <a:off x="-60688" y="-12688"/>
                  <a:ext cx="2175799" cy="681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799" h="681046">
                      <a:moveTo>
                        <a:pt x="35611" y="0"/>
                      </a:moveTo>
                      <a:lnTo>
                        <a:pt x="2140187" y="0"/>
                      </a:lnTo>
                      <a:cubicBezTo>
                        <a:pt x="2149632" y="0"/>
                        <a:pt x="2158690" y="3752"/>
                        <a:pt x="2165368" y="10430"/>
                      </a:cubicBezTo>
                      <a:cubicBezTo>
                        <a:pt x="2172047" y="17109"/>
                        <a:pt x="2175799" y="26167"/>
                        <a:pt x="2175799" y="35611"/>
                      </a:cubicBezTo>
                      <a:lnTo>
                        <a:pt x="2175799" y="645435"/>
                      </a:lnTo>
                      <a:cubicBezTo>
                        <a:pt x="2175799" y="665102"/>
                        <a:pt x="2159855" y="681046"/>
                        <a:pt x="2140187" y="681046"/>
                      </a:cubicBezTo>
                      <a:lnTo>
                        <a:pt x="35611" y="681046"/>
                      </a:lnTo>
                      <a:cubicBezTo>
                        <a:pt x="26167" y="681046"/>
                        <a:pt x="17109" y="677294"/>
                        <a:pt x="10430" y="670616"/>
                      </a:cubicBezTo>
                      <a:cubicBezTo>
                        <a:pt x="3752" y="663937"/>
                        <a:pt x="0" y="654880"/>
                        <a:pt x="0" y="645435"/>
                      </a:cubicBezTo>
                      <a:lnTo>
                        <a:pt x="0" y="35611"/>
                      </a:lnTo>
                      <a:cubicBezTo>
                        <a:pt x="0" y="26167"/>
                        <a:pt x="3752" y="17109"/>
                        <a:pt x="10430" y="10430"/>
                      </a:cubicBezTo>
                      <a:cubicBezTo>
                        <a:pt x="17109" y="3752"/>
                        <a:pt x="26167" y="0"/>
                        <a:pt x="35611" y="0"/>
                      </a:cubicBezTo>
                      <a:close/>
                    </a:path>
                  </a:pathLst>
                </a:custGeom>
                <a:solidFill>
                  <a:srgbClr val="202127"/>
                </a:solidFill>
              </p:spPr>
            </p:sp>
            <p:sp>
              <p:nvSpPr>
                <p:cNvPr id="5" name="TextBox 5"/>
                <p:cNvSpPr txBox="1"/>
                <p:nvPr/>
              </p:nvSpPr>
              <p:spPr>
                <a:xfrm>
                  <a:off x="0" y="19050"/>
                  <a:ext cx="2175799" cy="661996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1387"/>
                    </a:lnSpc>
                  </a:pPr>
                  <a:endParaRPr/>
                </a:p>
              </p:txBody>
            </p:sp>
            <p:sp>
              <p:nvSpPr>
                <p:cNvPr id="19" name="Freeform 4">
                  <a:extLst>
                    <a:ext uri="{FF2B5EF4-FFF2-40B4-BE49-F238E27FC236}">
                      <a16:creationId xmlns:a16="http://schemas.microsoft.com/office/drawing/2014/main" id="{D0190622-5061-3288-FED9-F53AECDC99F1}"/>
                    </a:ext>
                  </a:extLst>
                </p:cNvPr>
                <p:cNvSpPr/>
                <p:nvPr/>
              </p:nvSpPr>
              <p:spPr>
                <a:xfrm>
                  <a:off x="-55430" y="-5385"/>
                  <a:ext cx="2175799" cy="681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799" h="681046">
                      <a:moveTo>
                        <a:pt x="35611" y="0"/>
                      </a:moveTo>
                      <a:lnTo>
                        <a:pt x="2140187" y="0"/>
                      </a:lnTo>
                      <a:cubicBezTo>
                        <a:pt x="2149632" y="0"/>
                        <a:pt x="2158690" y="3752"/>
                        <a:pt x="2165368" y="10430"/>
                      </a:cubicBezTo>
                      <a:cubicBezTo>
                        <a:pt x="2172047" y="17109"/>
                        <a:pt x="2175799" y="26167"/>
                        <a:pt x="2175799" y="35611"/>
                      </a:cubicBezTo>
                      <a:lnTo>
                        <a:pt x="2175799" y="645435"/>
                      </a:lnTo>
                      <a:cubicBezTo>
                        <a:pt x="2175799" y="665102"/>
                        <a:pt x="2159855" y="681046"/>
                        <a:pt x="2140187" y="681046"/>
                      </a:cubicBezTo>
                      <a:lnTo>
                        <a:pt x="35611" y="681046"/>
                      </a:lnTo>
                      <a:cubicBezTo>
                        <a:pt x="26167" y="681046"/>
                        <a:pt x="17109" y="677294"/>
                        <a:pt x="10430" y="670616"/>
                      </a:cubicBezTo>
                      <a:cubicBezTo>
                        <a:pt x="3752" y="663937"/>
                        <a:pt x="0" y="654880"/>
                        <a:pt x="0" y="645435"/>
                      </a:cubicBezTo>
                      <a:lnTo>
                        <a:pt x="0" y="35611"/>
                      </a:lnTo>
                      <a:cubicBezTo>
                        <a:pt x="0" y="26167"/>
                        <a:pt x="3752" y="17109"/>
                        <a:pt x="10430" y="10430"/>
                      </a:cubicBezTo>
                      <a:cubicBezTo>
                        <a:pt x="17109" y="3752"/>
                        <a:pt x="26167" y="0"/>
                        <a:pt x="35611" y="0"/>
                      </a:cubicBezTo>
                      <a:close/>
                    </a:path>
                  </a:pathLst>
                </a:custGeom>
                <a:solidFill>
                  <a:srgbClr val="202127"/>
                </a:solidFill>
              </p:spPr>
            </p:sp>
          </p:grpSp>
          <p:sp>
            <p:nvSpPr>
              <p:cNvPr id="13" name="TextBox 13"/>
              <p:cNvSpPr txBox="1"/>
              <p:nvPr/>
            </p:nvSpPr>
            <p:spPr>
              <a:xfrm>
                <a:off x="1094242" y="8029717"/>
                <a:ext cx="7442131" cy="82836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2210"/>
                  </a:lnSpc>
                  <a:spcBef>
                    <a:spcPct val="0"/>
                  </a:spcBef>
                </a:pPr>
                <a:r>
                  <a:rPr lang="ro-RO" dirty="0">
                    <a:solidFill>
                      <a:schemeClr val="bg1"/>
                    </a:solidFill>
                    <a:latin typeface="Arial Bold" panose="020B0704020202020204"/>
                    <a:cs typeface="Arial Bold" panose="020B0704020202020204"/>
                  </a:rPr>
                  <a:t>Rata de plecare scade semnificativ la angajații foarte mulțumiți (11,3%) față de cei nemulțumiți (22,8%). Diferențele între nivelurile medii sunt minore, ceea ce subliniază impactul satisfacției extreme</a:t>
                </a:r>
                <a:endParaRPr lang="en-US" dirty="0">
                  <a:solidFill>
                    <a:schemeClr val="bg1"/>
                  </a:solidFill>
                  <a:latin typeface="Arial Bold" panose="020B0704020202020204"/>
                  <a:ea typeface="Arial"/>
                  <a:cs typeface="Arial Bold" panose="020B0704020202020204"/>
                  <a:sym typeface="Arial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3E56DAC-C532-01FC-C153-5F1DE2D25852}"/>
                </a:ext>
              </a:extLst>
            </p:cNvPr>
            <p:cNvGrpSpPr/>
            <p:nvPr/>
          </p:nvGrpSpPr>
          <p:grpSpPr>
            <a:xfrm>
              <a:off x="9219499" y="7554151"/>
              <a:ext cx="7630554" cy="2382303"/>
              <a:chOff x="9337440" y="7327428"/>
              <a:chExt cx="7708627" cy="2419335"/>
            </a:xfrm>
          </p:grpSpPr>
          <p:grpSp>
            <p:nvGrpSpPr>
              <p:cNvPr id="6" name="Group 6"/>
              <p:cNvGrpSpPr/>
              <p:nvPr/>
            </p:nvGrpSpPr>
            <p:grpSpPr>
              <a:xfrm>
                <a:off x="9337440" y="7327428"/>
                <a:ext cx="7708627" cy="2419335"/>
                <a:chOff x="0" y="-13651"/>
                <a:chExt cx="2030256" cy="637191"/>
              </a:xfrm>
            </p:grpSpPr>
            <p:sp>
              <p:nvSpPr>
                <p:cNvPr id="7" name="Freeform 7"/>
                <p:cNvSpPr/>
                <p:nvPr/>
              </p:nvSpPr>
              <p:spPr>
                <a:xfrm>
                  <a:off x="0" y="0"/>
                  <a:ext cx="2025180" cy="62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180" h="623540">
                      <a:moveTo>
                        <a:pt x="38260" y="0"/>
                      </a:moveTo>
                      <a:lnTo>
                        <a:pt x="1986920" y="0"/>
                      </a:lnTo>
                      <a:cubicBezTo>
                        <a:pt x="2008050" y="0"/>
                        <a:pt x="2025180" y="17129"/>
                        <a:pt x="2025180" y="38260"/>
                      </a:cubicBezTo>
                      <a:lnTo>
                        <a:pt x="2025180" y="585280"/>
                      </a:lnTo>
                      <a:cubicBezTo>
                        <a:pt x="2025180" y="606411"/>
                        <a:pt x="2008050" y="623540"/>
                        <a:pt x="1986920" y="623540"/>
                      </a:cubicBezTo>
                      <a:lnTo>
                        <a:pt x="38260" y="623540"/>
                      </a:lnTo>
                      <a:cubicBezTo>
                        <a:pt x="17129" y="623540"/>
                        <a:pt x="0" y="606411"/>
                        <a:pt x="0" y="585280"/>
                      </a:cubicBezTo>
                      <a:lnTo>
                        <a:pt x="0" y="38260"/>
                      </a:lnTo>
                      <a:cubicBezTo>
                        <a:pt x="0" y="17129"/>
                        <a:pt x="17129" y="0"/>
                        <a:pt x="38260" y="0"/>
                      </a:cubicBezTo>
                      <a:close/>
                    </a:path>
                  </a:pathLst>
                </a:custGeom>
                <a:solidFill>
                  <a:srgbClr val="202127"/>
                </a:solidFill>
              </p:spPr>
            </p:sp>
            <p:sp>
              <p:nvSpPr>
                <p:cNvPr id="8" name="TextBox 8"/>
                <p:cNvSpPr txBox="1"/>
                <p:nvPr/>
              </p:nvSpPr>
              <p:spPr>
                <a:xfrm>
                  <a:off x="0" y="19050"/>
                  <a:ext cx="2025180" cy="60449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1387"/>
                    </a:lnSpc>
                  </a:pPr>
                  <a:endParaRPr/>
                </a:p>
              </p:txBody>
            </p:sp>
            <p:sp>
              <p:nvSpPr>
                <p:cNvPr id="20" name="Freeform 7">
                  <a:extLst>
                    <a:ext uri="{FF2B5EF4-FFF2-40B4-BE49-F238E27FC236}">
                      <a16:creationId xmlns:a16="http://schemas.microsoft.com/office/drawing/2014/main" id="{C46D2CCC-2BB6-C31D-FEA3-7C60C8C902F2}"/>
                    </a:ext>
                  </a:extLst>
                </p:cNvPr>
                <p:cNvSpPr/>
                <p:nvPr/>
              </p:nvSpPr>
              <p:spPr>
                <a:xfrm>
                  <a:off x="5076" y="-13651"/>
                  <a:ext cx="2025180" cy="62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180" h="623540">
                      <a:moveTo>
                        <a:pt x="38260" y="0"/>
                      </a:moveTo>
                      <a:lnTo>
                        <a:pt x="1986920" y="0"/>
                      </a:lnTo>
                      <a:cubicBezTo>
                        <a:pt x="2008050" y="0"/>
                        <a:pt x="2025180" y="17129"/>
                        <a:pt x="2025180" y="38260"/>
                      </a:cubicBezTo>
                      <a:lnTo>
                        <a:pt x="2025180" y="585280"/>
                      </a:lnTo>
                      <a:cubicBezTo>
                        <a:pt x="2025180" y="606411"/>
                        <a:pt x="2008050" y="623540"/>
                        <a:pt x="1986920" y="623540"/>
                      </a:cubicBezTo>
                      <a:lnTo>
                        <a:pt x="38260" y="623540"/>
                      </a:lnTo>
                      <a:cubicBezTo>
                        <a:pt x="17129" y="623540"/>
                        <a:pt x="0" y="606411"/>
                        <a:pt x="0" y="585280"/>
                      </a:cubicBezTo>
                      <a:lnTo>
                        <a:pt x="0" y="38260"/>
                      </a:lnTo>
                      <a:cubicBezTo>
                        <a:pt x="0" y="17129"/>
                        <a:pt x="17129" y="0"/>
                        <a:pt x="38260" y="0"/>
                      </a:cubicBezTo>
                      <a:close/>
                    </a:path>
                  </a:pathLst>
                </a:custGeom>
                <a:solidFill>
                  <a:srgbClr val="202127"/>
                </a:solidFill>
              </p:spPr>
            </p:sp>
          </p:grpSp>
          <p:sp>
            <p:nvSpPr>
              <p:cNvPr id="14" name="TextBox 14"/>
              <p:cNvSpPr txBox="1"/>
              <p:nvPr/>
            </p:nvSpPr>
            <p:spPr>
              <a:xfrm>
                <a:off x="9749395" y="8029717"/>
                <a:ext cx="6903992" cy="53860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2142"/>
                  </a:lnSpc>
                </a:pPr>
                <a:r>
                  <a:rPr lang="en-US" dirty="0">
                    <a:solidFill>
                      <a:schemeClr val="bg1"/>
                    </a:solidFill>
                    <a:latin typeface="Arial Bold" panose="020B0704020202020204"/>
                    <a:ea typeface="Arial"/>
                    <a:cs typeface="Arial Bold" panose="020B0704020202020204"/>
                    <a:sym typeface="Arial"/>
                  </a:rPr>
                  <a:t>D</a:t>
                </a:r>
                <a:r>
                  <a:rPr lang="it-IT" dirty="0">
                    <a:solidFill>
                      <a:schemeClr val="bg1"/>
                    </a:solidFill>
                    <a:latin typeface="Arial Bold" panose="020B0704020202020204"/>
                    <a:cs typeface="Arial Bold" panose="020B0704020202020204"/>
                  </a:rPr>
                  <a:t>Rata de demisie scade odată cu venitul: 28,6% la salarii mici, doar 10,8% la cele mari. Recompensarea slabă crește riscul de plecare.</a:t>
                </a:r>
                <a:endParaRPr lang="en-US" dirty="0">
                  <a:solidFill>
                    <a:schemeClr val="bg1"/>
                  </a:solidFill>
                  <a:latin typeface="Arial Bold" panose="020B0704020202020204"/>
                  <a:ea typeface="Arial"/>
                  <a:cs typeface="Arial Bold" panose="020B0704020202020204"/>
                  <a:sym typeface="Arial"/>
                </a:endParaRPr>
              </a:p>
            </p:txBody>
          </p:sp>
        </p:grpSp>
      </p:grpSp>
      <p:sp>
        <p:nvSpPr>
          <p:cNvPr id="15" name="TextBox 1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1519">
                <a:alpha val="100000"/>
              </a:srgbClr>
            </a:gs>
            <a:gs pos="100000">
              <a:srgbClr val="141519">
                <a:alpha val="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1600" y="4533900"/>
            <a:ext cx="9694854" cy="4471141"/>
          </a:xfrm>
          <a:custGeom>
            <a:avLst/>
            <a:gdLst/>
            <a:ahLst/>
            <a:cxnLst/>
            <a:rect l="l" t="t" r="r" b="b"/>
            <a:pathLst>
              <a:path w="9694854" h="4471141">
                <a:moveTo>
                  <a:pt x="0" y="0"/>
                </a:moveTo>
                <a:lnTo>
                  <a:pt x="9694854" y="0"/>
                </a:lnTo>
                <a:lnTo>
                  <a:pt x="9694854" y="4471140"/>
                </a:lnTo>
                <a:lnTo>
                  <a:pt x="0" y="44711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5618"/>
            </a:stretch>
          </a:blipFill>
          <a:effectLst>
            <a:glow rad="101600">
              <a:schemeClr val="tx1">
                <a:lumMod val="85000"/>
                <a:lumOff val="15000"/>
                <a:alpha val="60000"/>
              </a:schemeClr>
            </a:glo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40A8A-F8DF-1345-1B97-0E64F5391D78}"/>
              </a:ext>
            </a:extLst>
          </p:cNvPr>
          <p:cNvSpPr txBox="1"/>
          <p:nvPr/>
        </p:nvSpPr>
        <p:spPr>
          <a:xfrm>
            <a:off x="3276600" y="2059410"/>
            <a:ext cx="12649200" cy="160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930" dirty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Mobilitatea profesională anterioară și vârsta: factori cumulativi ai fluctuației</a:t>
            </a:r>
            <a:endParaRPr lang="ro-RO" sz="4930" dirty="0">
              <a:solidFill>
                <a:schemeClr val="bg1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9FECDEE-FFAC-70EC-D922-38604E763C43}"/>
              </a:ext>
            </a:extLst>
          </p:cNvPr>
          <p:cNvSpPr/>
          <p:nvPr/>
        </p:nvSpPr>
        <p:spPr>
          <a:xfrm>
            <a:off x="1074577" y="845799"/>
            <a:ext cx="499539" cy="503199"/>
          </a:xfrm>
          <a:custGeom>
            <a:avLst/>
            <a:gdLst/>
            <a:ahLst/>
            <a:cxnLst/>
            <a:rect l="l" t="t" r="r" b="b"/>
            <a:pathLst>
              <a:path w="499539" h="503199">
                <a:moveTo>
                  <a:pt x="0" y="0"/>
                </a:moveTo>
                <a:lnTo>
                  <a:pt x="499540" y="0"/>
                </a:lnTo>
                <a:lnTo>
                  <a:pt x="499540" y="503199"/>
                </a:lnTo>
                <a:lnTo>
                  <a:pt x="0" y="503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9849A-27FE-4C5D-E159-F66B698CBCC0}"/>
              </a:ext>
            </a:extLst>
          </p:cNvPr>
          <p:cNvSpPr txBox="1"/>
          <p:nvPr/>
        </p:nvSpPr>
        <p:spPr>
          <a:xfrm>
            <a:off x="1665064" y="912732"/>
            <a:ext cx="3059336" cy="48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80" dirty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Paulo Perez</a:t>
            </a:r>
            <a:endParaRPr lang="ro-RO" sz="2580" dirty="0">
              <a:solidFill>
                <a:schemeClr val="bg1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091A92-9887-52FC-A6B1-D57A3F9BEEC9}"/>
              </a:ext>
            </a:extLst>
          </p:cNvPr>
          <p:cNvGrpSpPr/>
          <p:nvPr/>
        </p:nvGrpSpPr>
        <p:grpSpPr>
          <a:xfrm>
            <a:off x="11582400" y="5295900"/>
            <a:ext cx="5909187" cy="1981200"/>
            <a:chOff x="11734800" y="5295900"/>
            <a:chExt cx="5909187" cy="198120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7CE0858-A745-7C74-27FD-623276CD6A95}"/>
                </a:ext>
              </a:extLst>
            </p:cNvPr>
            <p:cNvSpPr/>
            <p:nvPr/>
          </p:nvSpPr>
          <p:spPr>
            <a:xfrm>
              <a:off x="11734800" y="5295900"/>
              <a:ext cx="5909187" cy="198120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C9A0D3-AEFF-0AE6-2EA0-1C5B7DAF3785}"/>
                </a:ext>
              </a:extLst>
            </p:cNvPr>
            <p:cNvSpPr txBox="1"/>
            <p:nvPr/>
          </p:nvSpPr>
          <p:spPr>
            <a:xfrm>
              <a:off x="12455967" y="5547836"/>
              <a:ext cx="4466854" cy="14773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ro-RO" dirty="0">
                  <a:solidFill>
                    <a:schemeClr val="bg1"/>
                  </a:solidFill>
                  <a:latin typeface="Arial Bold" panose="020B0704020202020204"/>
                  <a:cs typeface="Arial Bold" panose="020B0704020202020204"/>
                </a:rPr>
                <a:t>Tinerii cu istoric profesional variat pleacă cel mai des. Angajații 46–55 de ani sunt cei mai stabili. Rezilierea e influențată de combinația dintre vârstă și mobilitate, nu de un singur factor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112338" y="-7228893"/>
            <a:ext cx="11404113" cy="11487660"/>
          </a:xfrm>
          <a:custGeom>
            <a:avLst/>
            <a:gdLst/>
            <a:ahLst/>
            <a:cxnLst/>
            <a:rect l="l" t="t" r="r" b="b"/>
            <a:pathLst>
              <a:path w="11404113" h="11487660">
                <a:moveTo>
                  <a:pt x="0" y="0"/>
                </a:moveTo>
                <a:lnTo>
                  <a:pt x="11404113" y="0"/>
                </a:lnTo>
                <a:lnTo>
                  <a:pt x="11404113" y="11487660"/>
                </a:lnTo>
                <a:lnTo>
                  <a:pt x="0" y="1148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4577" y="845799"/>
            <a:ext cx="499539" cy="503199"/>
          </a:xfrm>
          <a:custGeom>
            <a:avLst/>
            <a:gdLst/>
            <a:ahLst/>
            <a:cxnLst/>
            <a:rect l="l" t="t" r="r" b="b"/>
            <a:pathLst>
              <a:path w="499539" h="503199">
                <a:moveTo>
                  <a:pt x="0" y="0"/>
                </a:moveTo>
                <a:lnTo>
                  <a:pt x="499540" y="0"/>
                </a:lnTo>
                <a:lnTo>
                  <a:pt x="499540" y="503199"/>
                </a:lnTo>
                <a:lnTo>
                  <a:pt x="0" y="5031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95032" y="930452"/>
            <a:ext cx="2044910" cy="362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7"/>
              </a:lnSpc>
            </a:pPr>
            <a:r>
              <a:rPr lang="en-US" sz="2576" b="1" spc="-4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Paulo Perez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364800" y="2224750"/>
            <a:ext cx="9558399" cy="1043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48"/>
              </a:lnSpc>
            </a:pPr>
            <a:r>
              <a:rPr lang="ro-RO" sz="2800" dirty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Concluzii generale ale analizei</a:t>
            </a:r>
            <a:endParaRPr lang="en-US" sz="2800" b="1" spc="-405" dirty="0">
              <a:solidFill>
                <a:schemeClr val="bg1"/>
              </a:solidFill>
              <a:latin typeface="Arial Bold" panose="020B0704020202020204" pitchFamily="34" charset="0"/>
              <a:ea typeface="Arial Bold"/>
              <a:cs typeface="Arial Bold" panose="020B0704020202020204" pitchFamily="34" charset="0"/>
              <a:sym typeface="Arial Bold"/>
            </a:endParaRPr>
          </a:p>
        </p:txBody>
      </p:sp>
      <p:grpSp>
        <p:nvGrpSpPr>
          <p:cNvPr id="6" name="Group 6"/>
          <p:cNvGrpSpPr/>
          <p:nvPr/>
        </p:nvGrpSpPr>
        <p:grpSpPr>
          <a:xfrm rot="-851681">
            <a:off x="1743478" y="3122317"/>
            <a:ext cx="21825170" cy="18180272"/>
            <a:chOff x="0" y="0"/>
            <a:chExt cx="5748193" cy="47882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48193" cy="4788220"/>
            </a:xfrm>
            <a:custGeom>
              <a:avLst/>
              <a:gdLst/>
              <a:ahLst/>
              <a:cxnLst/>
              <a:rect l="l" t="t" r="r" b="b"/>
              <a:pathLst>
                <a:path w="5748193" h="4788220">
                  <a:moveTo>
                    <a:pt x="0" y="0"/>
                  </a:moveTo>
                  <a:lnTo>
                    <a:pt x="5748193" y="0"/>
                  </a:lnTo>
                  <a:lnTo>
                    <a:pt x="5748193" y="4788220"/>
                  </a:lnTo>
                  <a:lnTo>
                    <a:pt x="0" y="4788220"/>
                  </a:lnTo>
                  <a:close/>
                </a:path>
              </a:pathLst>
            </a:custGeom>
            <a:gradFill rotWithShape="1">
              <a:gsLst>
                <a:gs pos="0">
                  <a:srgbClr val="27DDDF">
                    <a:alpha val="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19050"/>
              <a:ext cx="5748193" cy="47691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833696" y="4328888"/>
            <a:ext cx="11404113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ro-RO" sz="2400" dirty="0">
                <a:solidFill>
                  <a:schemeClr val="bg1"/>
                </a:solidFill>
                <a:latin typeface="Arial Bold" panose="020B0704020202020204"/>
                <a:cs typeface="Arial Bold" panose="020B0704020202020204"/>
              </a:rPr>
              <a:t>Rata de plecare este de 16,12%, cu impact financiar semnificativ. Cele mai afectate: departamentele Sales &amp; HR, roluri cu risc: Reprezentanți vânzări, tehnicieni, niveluri ierarhice 1 și </a:t>
            </a:r>
            <a:r>
              <a:rPr lang="en-US" sz="2400" dirty="0">
                <a:solidFill>
                  <a:schemeClr val="bg1"/>
                </a:solidFill>
                <a:latin typeface="Arial Bold" panose="020B0704020202020204"/>
                <a:cs typeface="Arial Bold" panose="020B0704020202020204"/>
              </a:rPr>
              <a:t>3</a:t>
            </a:r>
            <a:r>
              <a:rPr lang="ro-RO" sz="2400">
                <a:solidFill>
                  <a:schemeClr val="bg1"/>
                </a:solidFill>
                <a:latin typeface="Arial Bold" panose="020B0704020202020204"/>
                <a:cs typeface="Arial Bold" panose="020B0704020202020204"/>
              </a:rPr>
              <a:t>. </a:t>
            </a:r>
            <a:r>
              <a:rPr lang="ro-RO" sz="2400" dirty="0">
                <a:solidFill>
                  <a:schemeClr val="bg1"/>
                </a:solidFill>
                <a:latin typeface="Arial Bold" panose="020B0704020202020204"/>
                <a:cs typeface="Arial Bold" panose="020B0704020202020204"/>
              </a:rPr>
              <a:t>Factorii cheie: ore suplimentare + satisfacție scăzută, salarii mici (&lt;3.000€), tineri cu mobilitate mare. Angajații 46–55 ani sunt cei mai stabili. Retenția necesită măsuri țintite și condiții mai bune de lucru</a:t>
            </a:r>
            <a:endParaRPr lang="ro-RO" sz="2350" dirty="0">
              <a:solidFill>
                <a:schemeClr val="bg1"/>
              </a:solidFill>
              <a:latin typeface="Arial Bold" panose="020B0704020202020204"/>
              <a:cs typeface="Arial Bold" panose="020B07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86770B-A721-8F92-552D-E1DAF0A15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82D0588-4B3B-9A7D-7696-F64B1FE6E48E}"/>
              </a:ext>
            </a:extLst>
          </p:cNvPr>
          <p:cNvSpPr/>
          <p:nvPr/>
        </p:nvSpPr>
        <p:spPr>
          <a:xfrm>
            <a:off x="-5112338" y="-7228893"/>
            <a:ext cx="11404113" cy="11487660"/>
          </a:xfrm>
          <a:custGeom>
            <a:avLst/>
            <a:gdLst/>
            <a:ahLst/>
            <a:cxnLst/>
            <a:rect l="l" t="t" r="r" b="b"/>
            <a:pathLst>
              <a:path w="11404113" h="11487660">
                <a:moveTo>
                  <a:pt x="0" y="0"/>
                </a:moveTo>
                <a:lnTo>
                  <a:pt x="11404113" y="0"/>
                </a:lnTo>
                <a:lnTo>
                  <a:pt x="11404113" y="11487660"/>
                </a:lnTo>
                <a:lnTo>
                  <a:pt x="0" y="1148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263E233-0B33-14AC-9BA6-DEB28ED5A5AB}"/>
              </a:ext>
            </a:extLst>
          </p:cNvPr>
          <p:cNvSpPr/>
          <p:nvPr/>
        </p:nvSpPr>
        <p:spPr>
          <a:xfrm>
            <a:off x="1074577" y="845799"/>
            <a:ext cx="499539" cy="503199"/>
          </a:xfrm>
          <a:custGeom>
            <a:avLst/>
            <a:gdLst/>
            <a:ahLst/>
            <a:cxnLst/>
            <a:rect l="l" t="t" r="r" b="b"/>
            <a:pathLst>
              <a:path w="499539" h="503199">
                <a:moveTo>
                  <a:pt x="0" y="0"/>
                </a:moveTo>
                <a:lnTo>
                  <a:pt x="499540" y="0"/>
                </a:lnTo>
                <a:lnTo>
                  <a:pt x="499540" y="503199"/>
                </a:lnTo>
                <a:lnTo>
                  <a:pt x="0" y="5031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A9411BE-3238-3D32-2891-4520234627E1}"/>
              </a:ext>
            </a:extLst>
          </p:cNvPr>
          <p:cNvSpPr txBox="1"/>
          <p:nvPr/>
        </p:nvSpPr>
        <p:spPr>
          <a:xfrm>
            <a:off x="1795032" y="930452"/>
            <a:ext cx="2044910" cy="362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2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76" b="1" i="0" u="none" strike="noStrike" kern="1200" cap="none" spc="-4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rPr>
              <a:t>Paulo Perez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5489429-8F5B-8A6F-EC49-D390047C47E4}"/>
              </a:ext>
            </a:extLst>
          </p:cNvPr>
          <p:cNvSpPr txBox="1"/>
          <p:nvPr/>
        </p:nvSpPr>
        <p:spPr>
          <a:xfrm>
            <a:off x="2362200" y="1292919"/>
            <a:ext cx="11789599" cy="10538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10048"/>
              </a:lnSpc>
            </a:pPr>
            <a:r>
              <a:rPr lang="ro-RO" sz="2800" b="1" dirty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Recomandări strategice pentru reducerea fluctuației și a costurilor</a:t>
            </a:r>
            <a:endParaRPr kumimoji="0" lang="en-US" sz="2800" b="1" i="0" u="none" strike="noStrike" kern="1200" cap="none" spc="-405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old" panose="020B0704020202020204" pitchFamily="34" charset="0"/>
              <a:ea typeface="Arial Bold"/>
              <a:cs typeface="Arial Bold" panose="020B0704020202020204" pitchFamily="34" charset="0"/>
              <a:sym typeface="Arial Bold"/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E54F2623-A5ED-BC11-C87F-F0F4724F8D60}"/>
              </a:ext>
            </a:extLst>
          </p:cNvPr>
          <p:cNvGrpSpPr/>
          <p:nvPr/>
        </p:nvGrpSpPr>
        <p:grpSpPr>
          <a:xfrm rot="-851681">
            <a:off x="2657878" y="4493917"/>
            <a:ext cx="21825170" cy="18180272"/>
            <a:chOff x="0" y="0"/>
            <a:chExt cx="5748193" cy="478822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57D9524-7F88-9B9A-67D4-C3B0A79ADE88}"/>
                </a:ext>
              </a:extLst>
            </p:cNvPr>
            <p:cNvSpPr/>
            <p:nvPr/>
          </p:nvSpPr>
          <p:spPr>
            <a:xfrm>
              <a:off x="0" y="0"/>
              <a:ext cx="5748193" cy="4788220"/>
            </a:xfrm>
            <a:custGeom>
              <a:avLst/>
              <a:gdLst/>
              <a:ahLst/>
              <a:cxnLst/>
              <a:rect l="l" t="t" r="r" b="b"/>
              <a:pathLst>
                <a:path w="5748193" h="4788220">
                  <a:moveTo>
                    <a:pt x="0" y="0"/>
                  </a:moveTo>
                  <a:lnTo>
                    <a:pt x="5748193" y="0"/>
                  </a:lnTo>
                  <a:lnTo>
                    <a:pt x="5748193" y="4788220"/>
                  </a:lnTo>
                  <a:lnTo>
                    <a:pt x="0" y="4788220"/>
                  </a:lnTo>
                  <a:close/>
                </a:path>
              </a:pathLst>
            </a:custGeom>
            <a:gradFill rotWithShape="1">
              <a:gsLst>
                <a:gs pos="0">
                  <a:srgbClr val="27DDDF">
                    <a:alpha val="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ECCE6EF0-53FD-2D3D-BFF1-E7E65F96C047}"/>
                </a:ext>
              </a:extLst>
            </p:cNvPr>
            <p:cNvSpPr txBox="1"/>
            <p:nvPr/>
          </p:nvSpPr>
          <p:spPr>
            <a:xfrm>
              <a:off x="0" y="19050"/>
              <a:ext cx="5748193" cy="47691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38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Rectangle 5">
            <a:extLst>
              <a:ext uri="{FF2B5EF4-FFF2-40B4-BE49-F238E27FC236}">
                <a16:creationId xmlns:a16="http://schemas.microsoft.com/office/drawing/2014/main" id="{8393BBE4-983B-987B-3FCA-C3F7DC699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409" y="3093236"/>
            <a:ext cx="12591181" cy="445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Programe de retenție pentru nivelurile 1 și </a:t>
            </a:r>
            <a:r>
              <a:rPr kumimoji="0" lang="en-US" altLang="ro-RO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ro-RO" altLang="ro-RO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Analiză &amp; acțiuni personalizate în departamentele Sales și HR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Intervenții pentru roluri critice (ex. Reprezentant Vânzări, Tehnician)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Revizuirea salariilor sub 3.000€ pentru reducerea inechității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Soluții flexibile pentru angajații din zone îndepărtate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Monitorizarea satisfacției și inițiative de dezvoltare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Strategii dedicate tinerilor (planuri de carieră, mentorat)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o-RO" altLang="ro-RO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Reducerea costurilor de rotație prin stabilizare la bază</a:t>
            </a:r>
          </a:p>
        </p:txBody>
      </p:sp>
    </p:spTree>
    <p:extLst>
      <p:ext uri="{BB962C8B-B14F-4D97-AF65-F5344CB8AC3E}">
        <p14:creationId xmlns:p14="http://schemas.microsoft.com/office/powerpoint/2010/main" val="758165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4577" y="845799"/>
            <a:ext cx="499539" cy="503199"/>
          </a:xfrm>
          <a:custGeom>
            <a:avLst/>
            <a:gdLst/>
            <a:ahLst/>
            <a:cxnLst/>
            <a:rect l="l" t="t" r="r" b="b"/>
            <a:pathLst>
              <a:path w="499539" h="503199">
                <a:moveTo>
                  <a:pt x="0" y="0"/>
                </a:moveTo>
                <a:lnTo>
                  <a:pt x="499540" y="0"/>
                </a:lnTo>
                <a:lnTo>
                  <a:pt x="499540" y="503199"/>
                </a:lnTo>
                <a:lnTo>
                  <a:pt x="0" y="503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374770">
            <a:off x="-1509501" y="6648436"/>
            <a:ext cx="20251759" cy="18180272"/>
            <a:chOff x="0" y="0"/>
            <a:chExt cx="5333797" cy="47882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3797" cy="4788220"/>
            </a:xfrm>
            <a:custGeom>
              <a:avLst/>
              <a:gdLst/>
              <a:ahLst/>
              <a:cxnLst/>
              <a:rect l="l" t="t" r="r" b="b"/>
              <a:pathLst>
                <a:path w="5333797" h="4788220">
                  <a:moveTo>
                    <a:pt x="0" y="0"/>
                  </a:moveTo>
                  <a:lnTo>
                    <a:pt x="5333797" y="0"/>
                  </a:lnTo>
                  <a:lnTo>
                    <a:pt x="5333797" y="4788220"/>
                  </a:lnTo>
                  <a:lnTo>
                    <a:pt x="0" y="4788220"/>
                  </a:lnTo>
                  <a:close/>
                </a:path>
              </a:pathLst>
            </a:custGeom>
            <a:gradFill rotWithShape="1">
              <a:gsLst>
                <a:gs pos="0">
                  <a:srgbClr val="27DDDF">
                    <a:alpha val="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19050"/>
              <a:ext cx="5333797" cy="47691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641709" y="8553082"/>
            <a:ext cx="3402253" cy="705218"/>
            <a:chOff x="0" y="0"/>
            <a:chExt cx="887526" cy="18396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87526" cy="183966"/>
            </a:xfrm>
            <a:custGeom>
              <a:avLst/>
              <a:gdLst/>
              <a:ahLst/>
              <a:cxnLst/>
              <a:rect l="l" t="t" r="r" b="b"/>
              <a:pathLst>
                <a:path w="887526" h="183966">
                  <a:moveTo>
                    <a:pt x="47786" y="0"/>
                  </a:moveTo>
                  <a:lnTo>
                    <a:pt x="839740" y="0"/>
                  </a:lnTo>
                  <a:cubicBezTo>
                    <a:pt x="866131" y="0"/>
                    <a:pt x="887526" y="21395"/>
                    <a:pt x="887526" y="47786"/>
                  </a:cubicBezTo>
                  <a:lnTo>
                    <a:pt x="887526" y="136180"/>
                  </a:lnTo>
                  <a:cubicBezTo>
                    <a:pt x="887526" y="148854"/>
                    <a:pt x="882491" y="161008"/>
                    <a:pt x="873530" y="169970"/>
                  </a:cubicBezTo>
                  <a:cubicBezTo>
                    <a:pt x="864568" y="178932"/>
                    <a:pt x="852414" y="183966"/>
                    <a:pt x="839740" y="183966"/>
                  </a:cubicBezTo>
                  <a:lnTo>
                    <a:pt x="47786" y="183966"/>
                  </a:lnTo>
                  <a:cubicBezTo>
                    <a:pt x="21395" y="183966"/>
                    <a:pt x="0" y="162572"/>
                    <a:pt x="0" y="136180"/>
                  </a:cubicBezTo>
                  <a:lnTo>
                    <a:pt x="0" y="47786"/>
                  </a:lnTo>
                  <a:cubicBezTo>
                    <a:pt x="0" y="21395"/>
                    <a:pt x="21395" y="0"/>
                    <a:pt x="477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19050"/>
              <a:ext cx="887526" cy="1649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442874" y="8553082"/>
            <a:ext cx="3402253" cy="705218"/>
            <a:chOff x="0" y="0"/>
            <a:chExt cx="887526" cy="18396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87526" cy="183966"/>
            </a:xfrm>
            <a:custGeom>
              <a:avLst/>
              <a:gdLst/>
              <a:ahLst/>
              <a:cxnLst/>
              <a:rect l="l" t="t" r="r" b="b"/>
              <a:pathLst>
                <a:path w="887526" h="183966">
                  <a:moveTo>
                    <a:pt x="47786" y="0"/>
                  </a:moveTo>
                  <a:lnTo>
                    <a:pt x="839740" y="0"/>
                  </a:lnTo>
                  <a:cubicBezTo>
                    <a:pt x="866131" y="0"/>
                    <a:pt x="887526" y="21395"/>
                    <a:pt x="887526" y="47786"/>
                  </a:cubicBezTo>
                  <a:lnTo>
                    <a:pt x="887526" y="136180"/>
                  </a:lnTo>
                  <a:cubicBezTo>
                    <a:pt x="887526" y="148854"/>
                    <a:pt x="882491" y="161008"/>
                    <a:pt x="873530" y="169970"/>
                  </a:cubicBezTo>
                  <a:cubicBezTo>
                    <a:pt x="864568" y="178932"/>
                    <a:pt x="852414" y="183966"/>
                    <a:pt x="839740" y="183966"/>
                  </a:cubicBezTo>
                  <a:lnTo>
                    <a:pt x="47786" y="183966"/>
                  </a:lnTo>
                  <a:cubicBezTo>
                    <a:pt x="21395" y="183966"/>
                    <a:pt x="0" y="162572"/>
                    <a:pt x="0" y="136180"/>
                  </a:cubicBezTo>
                  <a:lnTo>
                    <a:pt x="0" y="47786"/>
                  </a:lnTo>
                  <a:cubicBezTo>
                    <a:pt x="0" y="21395"/>
                    <a:pt x="21395" y="0"/>
                    <a:pt x="477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19050"/>
              <a:ext cx="887526" cy="1649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448397" y="8805853"/>
            <a:ext cx="2052548" cy="207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17"/>
              </a:lnSpc>
            </a:pPr>
            <a:r>
              <a:rPr lang="en-US" sz="1837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+720-077-722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1206187" y="8553082"/>
            <a:ext cx="3402253" cy="705218"/>
            <a:chOff x="0" y="0"/>
            <a:chExt cx="887526" cy="1839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87526" cy="183966"/>
            </a:xfrm>
            <a:custGeom>
              <a:avLst/>
              <a:gdLst/>
              <a:ahLst/>
              <a:cxnLst/>
              <a:rect l="l" t="t" r="r" b="b"/>
              <a:pathLst>
                <a:path w="887526" h="183966">
                  <a:moveTo>
                    <a:pt x="47786" y="0"/>
                  </a:moveTo>
                  <a:lnTo>
                    <a:pt x="839740" y="0"/>
                  </a:lnTo>
                  <a:cubicBezTo>
                    <a:pt x="866131" y="0"/>
                    <a:pt x="887526" y="21395"/>
                    <a:pt x="887526" y="47786"/>
                  </a:cubicBezTo>
                  <a:lnTo>
                    <a:pt x="887526" y="136180"/>
                  </a:lnTo>
                  <a:cubicBezTo>
                    <a:pt x="887526" y="148854"/>
                    <a:pt x="882491" y="161008"/>
                    <a:pt x="873530" y="169970"/>
                  </a:cubicBezTo>
                  <a:cubicBezTo>
                    <a:pt x="864568" y="178932"/>
                    <a:pt x="852414" y="183966"/>
                    <a:pt x="839740" y="183966"/>
                  </a:cubicBezTo>
                  <a:lnTo>
                    <a:pt x="47786" y="183966"/>
                  </a:lnTo>
                  <a:cubicBezTo>
                    <a:pt x="21395" y="183966"/>
                    <a:pt x="0" y="162572"/>
                    <a:pt x="0" y="136180"/>
                  </a:cubicBezTo>
                  <a:lnTo>
                    <a:pt x="0" y="47786"/>
                  </a:lnTo>
                  <a:cubicBezTo>
                    <a:pt x="0" y="21395"/>
                    <a:pt x="21395" y="0"/>
                    <a:pt x="477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19050"/>
              <a:ext cx="887526" cy="1649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249562" y="8805853"/>
            <a:ext cx="2052548" cy="207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17"/>
              </a:lnSpc>
            </a:pPr>
            <a:r>
              <a:rPr lang="en-US" sz="1837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@israpvilela</a:t>
            </a:r>
          </a:p>
        </p:txBody>
      </p:sp>
      <p:sp>
        <p:nvSpPr>
          <p:cNvPr id="20" name="Freeform 20"/>
          <p:cNvSpPr/>
          <p:nvPr/>
        </p:nvSpPr>
        <p:spPr>
          <a:xfrm>
            <a:off x="7826057" y="8696727"/>
            <a:ext cx="416511" cy="416511"/>
          </a:xfrm>
          <a:custGeom>
            <a:avLst/>
            <a:gdLst/>
            <a:ahLst/>
            <a:cxnLst/>
            <a:rect l="l" t="t" r="r" b="b"/>
            <a:pathLst>
              <a:path w="416511" h="416511">
                <a:moveTo>
                  <a:pt x="0" y="0"/>
                </a:moveTo>
                <a:lnTo>
                  <a:pt x="416511" y="0"/>
                </a:lnTo>
                <a:lnTo>
                  <a:pt x="416511" y="416511"/>
                </a:lnTo>
                <a:lnTo>
                  <a:pt x="0" y="4165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4063894" y="8698144"/>
            <a:ext cx="416511" cy="416511"/>
          </a:xfrm>
          <a:custGeom>
            <a:avLst/>
            <a:gdLst/>
            <a:ahLst/>
            <a:cxnLst/>
            <a:rect l="l" t="t" r="r" b="b"/>
            <a:pathLst>
              <a:path w="416511" h="416511">
                <a:moveTo>
                  <a:pt x="0" y="0"/>
                </a:moveTo>
                <a:lnTo>
                  <a:pt x="416512" y="0"/>
                </a:lnTo>
                <a:lnTo>
                  <a:pt x="416512" y="416511"/>
                </a:lnTo>
                <a:lnTo>
                  <a:pt x="0" y="4165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1659657" y="8698144"/>
            <a:ext cx="416511" cy="416511"/>
          </a:xfrm>
          <a:custGeom>
            <a:avLst/>
            <a:gdLst/>
            <a:ahLst/>
            <a:cxnLst/>
            <a:rect l="l" t="t" r="r" b="b"/>
            <a:pathLst>
              <a:path w="416511" h="416511">
                <a:moveTo>
                  <a:pt x="0" y="0"/>
                </a:moveTo>
                <a:lnTo>
                  <a:pt x="416511" y="0"/>
                </a:lnTo>
                <a:lnTo>
                  <a:pt x="416511" y="416511"/>
                </a:lnTo>
                <a:lnTo>
                  <a:pt x="0" y="4165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1795032" y="930452"/>
            <a:ext cx="1938768" cy="296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267"/>
              </a:lnSpc>
            </a:pPr>
            <a:r>
              <a:rPr lang="en-US" sz="2576" b="1" spc="-41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Paulo Perez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080871" y="4001801"/>
            <a:ext cx="14126257" cy="1910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851"/>
              </a:lnSpc>
            </a:pPr>
            <a:r>
              <a:rPr lang="en-US" sz="14279" b="1" spc="-599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8800" b="1" spc="-599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vă</a:t>
            </a:r>
            <a:r>
              <a:rPr lang="en-US" sz="8800" b="1" spc="-599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8800" b="1" spc="-599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mulțumesc</a:t>
            </a:r>
            <a:r>
              <a:rPr lang="en-US" sz="8800" b="1" spc="-599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8800" b="1" spc="-599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pentru</a:t>
            </a:r>
            <a:r>
              <a:rPr lang="en-US" sz="8800" b="1" spc="-599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8800" b="1" spc="-599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atenție</a:t>
            </a:r>
            <a:endParaRPr lang="en-US" sz="8800" b="1" spc="-599" dirty="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4647232" y="8805853"/>
            <a:ext cx="2052548" cy="207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17"/>
              </a:lnSpc>
            </a:pPr>
            <a:r>
              <a:rPr lang="en-US" sz="1837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Bucuresti</a:t>
            </a:r>
            <a:r>
              <a:rPr lang="en-US" sz="1837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Romania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1519">
                <a:alpha val="100000"/>
              </a:srgbClr>
            </a:gs>
            <a:gs pos="100000">
              <a:srgbClr val="141519">
                <a:alpha val="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4577" y="845799"/>
            <a:ext cx="499539" cy="503199"/>
          </a:xfrm>
          <a:custGeom>
            <a:avLst/>
            <a:gdLst/>
            <a:ahLst/>
            <a:cxnLst/>
            <a:rect l="l" t="t" r="r" b="b"/>
            <a:pathLst>
              <a:path w="499539" h="503199">
                <a:moveTo>
                  <a:pt x="0" y="0"/>
                </a:moveTo>
                <a:lnTo>
                  <a:pt x="499540" y="0"/>
                </a:lnTo>
                <a:lnTo>
                  <a:pt x="499540" y="503199"/>
                </a:lnTo>
                <a:lnTo>
                  <a:pt x="0" y="503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-4011154">
            <a:off x="11764080" y="-750870"/>
            <a:ext cx="17403374" cy="18180272"/>
            <a:chOff x="0" y="0"/>
            <a:chExt cx="4583605" cy="47882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83605" cy="4788220"/>
            </a:xfrm>
            <a:custGeom>
              <a:avLst/>
              <a:gdLst/>
              <a:ahLst/>
              <a:cxnLst/>
              <a:rect l="l" t="t" r="r" b="b"/>
              <a:pathLst>
                <a:path w="4583605" h="4788220">
                  <a:moveTo>
                    <a:pt x="0" y="0"/>
                  </a:moveTo>
                  <a:lnTo>
                    <a:pt x="4583605" y="0"/>
                  </a:lnTo>
                  <a:lnTo>
                    <a:pt x="4583605" y="4788220"/>
                  </a:lnTo>
                  <a:lnTo>
                    <a:pt x="0" y="4788220"/>
                  </a:lnTo>
                  <a:close/>
                </a:path>
              </a:pathLst>
            </a:custGeom>
            <a:gradFill rotWithShape="1">
              <a:gsLst>
                <a:gs pos="0">
                  <a:srgbClr val="27DDDF">
                    <a:alpha val="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19050"/>
              <a:ext cx="4583605" cy="47691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054482" y="2262850"/>
            <a:ext cx="5784422" cy="6645580"/>
            <a:chOff x="0" y="0"/>
            <a:chExt cx="812800" cy="9338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933806"/>
            </a:xfrm>
            <a:custGeom>
              <a:avLst/>
              <a:gdLst/>
              <a:ahLst/>
              <a:cxnLst/>
              <a:rect l="l" t="t" r="r" b="b"/>
              <a:pathLst>
                <a:path w="812800" h="933806">
                  <a:moveTo>
                    <a:pt x="65582" y="0"/>
                  </a:moveTo>
                  <a:lnTo>
                    <a:pt x="747218" y="0"/>
                  </a:lnTo>
                  <a:cubicBezTo>
                    <a:pt x="783438" y="0"/>
                    <a:pt x="812800" y="29362"/>
                    <a:pt x="812800" y="65582"/>
                  </a:cubicBezTo>
                  <a:lnTo>
                    <a:pt x="812800" y="868224"/>
                  </a:lnTo>
                  <a:cubicBezTo>
                    <a:pt x="812800" y="885617"/>
                    <a:pt x="805890" y="902298"/>
                    <a:pt x="793591" y="914597"/>
                  </a:cubicBezTo>
                  <a:cubicBezTo>
                    <a:pt x="781292" y="926896"/>
                    <a:pt x="764611" y="933806"/>
                    <a:pt x="747218" y="933806"/>
                  </a:cubicBezTo>
                  <a:lnTo>
                    <a:pt x="65582" y="933806"/>
                  </a:lnTo>
                  <a:cubicBezTo>
                    <a:pt x="29362" y="933806"/>
                    <a:pt x="0" y="904444"/>
                    <a:pt x="0" y="868224"/>
                  </a:cubicBezTo>
                  <a:lnTo>
                    <a:pt x="0" y="65582"/>
                  </a:lnTo>
                  <a:cubicBezTo>
                    <a:pt x="0" y="29362"/>
                    <a:pt x="29362" y="0"/>
                    <a:pt x="65582" y="0"/>
                  </a:cubicBezTo>
                  <a:close/>
                </a:path>
              </a:pathLst>
            </a:custGeom>
            <a:blipFill>
              <a:blip r:embed="rId4"/>
              <a:stretch>
                <a:fillRect l="-36219" r="-36219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2054482" y="4949018"/>
            <a:ext cx="5784422" cy="3959411"/>
            <a:chOff x="0" y="0"/>
            <a:chExt cx="1523469" cy="104280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23469" cy="1042808"/>
            </a:xfrm>
            <a:custGeom>
              <a:avLst/>
              <a:gdLst/>
              <a:ahLst/>
              <a:cxnLst/>
              <a:rect l="l" t="t" r="r" b="b"/>
              <a:pathLst>
                <a:path w="1523469" h="1042808">
                  <a:moveTo>
                    <a:pt x="68259" y="0"/>
                  </a:moveTo>
                  <a:lnTo>
                    <a:pt x="1455210" y="0"/>
                  </a:lnTo>
                  <a:cubicBezTo>
                    <a:pt x="1473314" y="0"/>
                    <a:pt x="1490675" y="7192"/>
                    <a:pt x="1503476" y="19993"/>
                  </a:cubicBezTo>
                  <a:cubicBezTo>
                    <a:pt x="1516278" y="32794"/>
                    <a:pt x="1523469" y="50155"/>
                    <a:pt x="1523469" y="68259"/>
                  </a:cubicBezTo>
                  <a:lnTo>
                    <a:pt x="1523469" y="974549"/>
                  </a:lnTo>
                  <a:cubicBezTo>
                    <a:pt x="1523469" y="1012247"/>
                    <a:pt x="1492908" y="1042808"/>
                    <a:pt x="1455210" y="1042808"/>
                  </a:cubicBezTo>
                  <a:lnTo>
                    <a:pt x="68259" y="1042808"/>
                  </a:lnTo>
                  <a:cubicBezTo>
                    <a:pt x="50155" y="1042808"/>
                    <a:pt x="32794" y="1035616"/>
                    <a:pt x="19993" y="1022815"/>
                  </a:cubicBezTo>
                  <a:cubicBezTo>
                    <a:pt x="7192" y="1010014"/>
                    <a:pt x="0" y="992652"/>
                    <a:pt x="0" y="974549"/>
                  </a:cubicBezTo>
                  <a:lnTo>
                    <a:pt x="0" y="68259"/>
                  </a:lnTo>
                  <a:cubicBezTo>
                    <a:pt x="0" y="30561"/>
                    <a:pt x="30561" y="0"/>
                    <a:pt x="6825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41519">
                    <a:alpha val="0"/>
                  </a:srgbClr>
                </a:gs>
                <a:gs pos="100000">
                  <a:srgbClr val="141519">
                    <a:alpha val="57000"/>
                  </a:srgbClr>
                </a:gs>
              </a:gsLst>
              <a:lin ang="540000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19050"/>
              <a:ext cx="1523469" cy="10237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816575" y="1321332"/>
            <a:ext cx="5434050" cy="705218"/>
            <a:chOff x="0" y="0"/>
            <a:chExt cx="1417549" cy="18396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17549" cy="183966"/>
            </a:xfrm>
            <a:custGeom>
              <a:avLst/>
              <a:gdLst/>
              <a:ahLst/>
              <a:cxnLst/>
              <a:rect l="l" t="t" r="r" b="b"/>
              <a:pathLst>
                <a:path w="1417549" h="183966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0D1015"/>
            </a:solidFill>
          </p:spPr>
          <p:txBody>
            <a:bodyPr/>
            <a:lstStyle/>
            <a:p>
              <a:endParaRPr lang="ro-RO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9050"/>
              <a:ext cx="1417549" cy="1649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1827"/>
                </a:lnSpc>
              </a:pPr>
              <a:r>
                <a:rPr lang="en-US" sz="2040" dirty="0">
                  <a:solidFill>
                    <a:srgbClr val="D5E0F0"/>
                  </a:solidFill>
                  <a:latin typeface="Arial"/>
                  <a:ea typeface="Arial"/>
                  <a:cs typeface="Arial"/>
                  <a:sym typeface="Arial"/>
                </a:rPr>
                <a:t>     </a:t>
              </a:r>
              <a:r>
                <a:rPr lang="en-US" sz="2040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Overview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792740" y="2234761"/>
            <a:ext cx="5434050" cy="705218"/>
            <a:chOff x="0" y="0"/>
            <a:chExt cx="1417549" cy="18396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17549" cy="183966"/>
            </a:xfrm>
            <a:custGeom>
              <a:avLst/>
              <a:gdLst/>
              <a:ahLst/>
              <a:cxnLst/>
              <a:rect l="l" t="t" r="r" b="b"/>
              <a:pathLst>
                <a:path w="1417549" h="183966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0D1015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19050"/>
              <a:ext cx="1417549" cy="1649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792740" y="3178104"/>
            <a:ext cx="5434050" cy="705218"/>
            <a:chOff x="0" y="0"/>
            <a:chExt cx="1417549" cy="18396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417549" cy="183966"/>
            </a:xfrm>
            <a:custGeom>
              <a:avLst/>
              <a:gdLst/>
              <a:ahLst/>
              <a:cxnLst/>
              <a:rect l="l" t="t" r="r" b="b"/>
              <a:pathLst>
                <a:path w="1417549" h="183966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19050"/>
              <a:ext cx="1417549" cy="1649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792740" y="4243800"/>
            <a:ext cx="5434050" cy="705218"/>
            <a:chOff x="0" y="0"/>
            <a:chExt cx="1417549" cy="18396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417549" cy="183966"/>
            </a:xfrm>
            <a:custGeom>
              <a:avLst/>
              <a:gdLst/>
              <a:ahLst/>
              <a:cxnLst/>
              <a:rect l="l" t="t" r="r" b="b"/>
              <a:pathLst>
                <a:path w="1417549" h="183966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19050"/>
              <a:ext cx="1417549" cy="1649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792740" y="5266991"/>
            <a:ext cx="5434050" cy="705218"/>
            <a:chOff x="0" y="0"/>
            <a:chExt cx="1417549" cy="18396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417549" cy="183966"/>
            </a:xfrm>
            <a:custGeom>
              <a:avLst/>
              <a:gdLst/>
              <a:ahLst/>
              <a:cxnLst/>
              <a:rect l="l" t="t" r="r" b="b"/>
              <a:pathLst>
                <a:path w="1417549" h="183966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19050"/>
              <a:ext cx="1417549" cy="1649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792740" y="6223506"/>
            <a:ext cx="5434050" cy="705218"/>
            <a:chOff x="0" y="0"/>
            <a:chExt cx="1417549" cy="18396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417549" cy="183966"/>
            </a:xfrm>
            <a:custGeom>
              <a:avLst/>
              <a:gdLst/>
              <a:ahLst/>
              <a:cxnLst/>
              <a:rect l="l" t="t" r="r" b="b"/>
              <a:pathLst>
                <a:path w="1417549" h="183966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19050"/>
              <a:ext cx="1417549" cy="1649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8792740" y="7246697"/>
            <a:ext cx="5434050" cy="705218"/>
            <a:chOff x="0" y="0"/>
            <a:chExt cx="1417549" cy="183966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417549" cy="183966"/>
            </a:xfrm>
            <a:custGeom>
              <a:avLst/>
              <a:gdLst/>
              <a:ahLst/>
              <a:cxnLst/>
              <a:rect l="l" t="t" r="r" b="b"/>
              <a:pathLst>
                <a:path w="1417549" h="183966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19050"/>
              <a:ext cx="1417549" cy="1649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795032" y="930452"/>
            <a:ext cx="2202481" cy="362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7"/>
              </a:lnSpc>
            </a:pPr>
            <a:r>
              <a:rPr lang="en-US" sz="2576" b="1" spc="-4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Paulo Perez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144000" y="2423410"/>
            <a:ext cx="4078834" cy="507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3"/>
              </a:lnSpc>
            </a:pPr>
            <a:r>
              <a:rPr lang="en-US" sz="2037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Dashboard 1 – General Company Insights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9144000" y="3311454"/>
            <a:ext cx="4078834" cy="507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3"/>
              </a:lnSpc>
            </a:pPr>
            <a:r>
              <a:rPr lang="en-US" sz="2037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Dashboard 1 – Workforce Costs &amp; Demographics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535223" y="6673407"/>
            <a:ext cx="4238502" cy="1847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06"/>
              </a:lnSpc>
            </a:pPr>
            <a:r>
              <a:rPr lang="en-US" sz="7280" b="1" spc="-116">
                <a:solidFill>
                  <a:srgbClr val="27DDDF"/>
                </a:solidFill>
                <a:latin typeface="Arial Bold"/>
                <a:ea typeface="Arial Bold"/>
                <a:cs typeface="Arial Bold"/>
                <a:sym typeface="Arial Bold"/>
              </a:rPr>
              <a:t>table of</a:t>
            </a:r>
          </a:p>
          <a:p>
            <a:pPr algn="l">
              <a:lnSpc>
                <a:spcPts val="6406"/>
              </a:lnSpc>
            </a:pPr>
            <a:r>
              <a:rPr lang="en-US" sz="7280" b="1" spc="-116">
                <a:solidFill>
                  <a:srgbClr val="27DDDF"/>
                </a:solidFill>
                <a:latin typeface="Arial Bold"/>
                <a:ea typeface="Arial Bold"/>
                <a:cs typeface="Arial Bold"/>
                <a:sym typeface="Arial Bold"/>
              </a:rPr>
              <a:t>contents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9213862" y="4312272"/>
            <a:ext cx="3939110" cy="507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3"/>
              </a:lnSpc>
            </a:pPr>
            <a:r>
              <a:rPr lang="en-US" sz="2037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Dashboard 2 – Drivers of Employee Attrition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144000" y="5342265"/>
            <a:ext cx="4499751" cy="507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3"/>
              </a:lnSpc>
            </a:pPr>
            <a:r>
              <a:rPr lang="en-US" sz="2037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Dashboard 2 – Departmental and Role-Specific Trends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9144000" y="6362735"/>
            <a:ext cx="4499751" cy="507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3"/>
              </a:lnSpc>
            </a:pPr>
            <a:r>
              <a:rPr lang="en-US" sz="2037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Dashboard 3 – Compensation &amp; Job Satisfaction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9144000" y="7353485"/>
            <a:ext cx="4779200" cy="507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3"/>
              </a:lnSpc>
            </a:pPr>
            <a:r>
              <a:rPr lang="en-US" sz="2037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Dashboard 3 – Performance Ratings &amp; Tenure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423448" y="8455982"/>
            <a:ext cx="3088392" cy="285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3"/>
              </a:lnSpc>
            </a:pPr>
            <a:r>
              <a:rPr lang="en-US" sz="203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8792740" y="8266240"/>
            <a:ext cx="5434050" cy="705218"/>
            <a:chOff x="0" y="0"/>
            <a:chExt cx="1417549" cy="183966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417549" cy="183966"/>
            </a:xfrm>
            <a:custGeom>
              <a:avLst/>
              <a:gdLst/>
              <a:ahLst/>
              <a:cxnLst/>
              <a:rect l="l" t="t" r="r" b="b"/>
              <a:pathLst>
                <a:path w="1417549" h="183966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202127"/>
            </a:solidFill>
          </p:spPr>
          <p:txBody>
            <a:bodyPr/>
            <a:lstStyle/>
            <a:p>
              <a:endParaRPr lang="ro-RO" dirty="0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19050"/>
              <a:ext cx="1417549" cy="1649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7"/>
                </a:lnSpc>
              </a:pPr>
              <a:r>
                <a:rPr lang="en-US" sz="204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Conclusions and Recommendations</a:t>
              </a:r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1519">
                <a:alpha val="100000"/>
              </a:srgbClr>
            </a:gs>
            <a:gs pos="100000">
              <a:srgbClr val="141519">
                <a:alpha val="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19833" y="0"/>
            <a:ext cx="9457763" cy="10287000"/>
            <a:chOff x="0" y="0"/>
            <a:chExt cx="249093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90933" cy="2709333"/>
            </a:xfrm>
            <a:custGeom>
              <a:avLst/>
              <a:gdLst/>
              <a:ahLst/>
              <a:cxnLst/>
              <a:rect l="l" t="t" r="r" b="b"/>
              <a:pathLst>
                <a:path w="2490933" h="2709333">
                  <a:moveTo>
                    <a:pt x="0" y="0"/>
                  </a:moveTo>
                  <a:lnTo>
                    <a:pt x="2490933" y="0"/>
                  </a:lnTo>
                  <a:lnTo>
                    <a:pt x="2490933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141519">
                    <a:alpha val="100000"/>
                  </a:srgbClr>
                </a:gs>
                <a:gs pos="100000">
                  <a:srgbClr val="141519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2490933" cy="2690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74577" y="845799"/>
            <a:ext cx="499539" cy="503199"/>
          </a:xfrm>
          <a:custGeom>
            <a:avLst/>
            <a:gdLst/>
            <a:ahLst/>
            <a:cxnLst/>
            <a:rect l="l" t="t" r="r" b="b"/>
            <a:pathLst>
              <a:path w="499539" h="503199">
                <a:moveTo>
                  <a:pt x="0" y="0"/>
                </a:moveTo>
                <a:lnTo>
                  <a:pt x="499540" y="0"/>
                </a:lnTo>
                <a:lnTo>
                  <a:pt x="499540" y="503199"/>
                </a:lnTo>
                <a:lnTo>
                  <a:pt x="0" y="503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4011154">
            <a:off x="12755358" y="3032614"/>
            <a:ext cx="17403374" cy="15009081"/>
            <a:chOff x="0" y="0"/>
            <a:chExt cx="4583605" cy="39530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583605" cy="3953009"/>
            </a:xfrm>
            <a:custGeom>
              <a:avLst/>
              <a:gdLst/>
              <a:ahLst/>
              <a:cxnLst/>
              <a:rect l="l" t="t" r="r" b="b"/>
              <a:pathLst>
                <a:path w="4583605" h="3953009">
                  <a:moveTo>
                    <a:pt x="0" y="0"/>
                  </a:moveTo>
                  <a:lnTo>
                    <a:pt x="4583605" y="0"/>
                  </a:lnTo>
                  <a:lnTo>
                    <a:pt x="4583605" y="3953009"/>
                  </a:lnTo>
                  <a:lnTo>
                    <a:pt x="0" y="3953009"/>
                  </a:lnTo>
                  <a:close/>
                </a:path>
              </a:pathLst>
            </a:custGeom>
            <a:gradFill rotWithShape="1">
              <a:gsLst>
                <a:gs pos="0">
                  <a:srgbClr val="27DDDF">
                    <a:alpha val="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19050"/>
              <a:ext cx="4583605" cy="39339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5333846" y="1812244"/>
            <a:ext cx="11961680" cy="938853"/>
          </a:xfrm>
          <a:custGeom>
            <a:avLst/>
            <a:gdLst/>
            <a:ahLst/>
            <a:cxnLst/>
            <a:rect l="l" t="t" r="r" b="b"/>
            <a:pathLst>
              <a:path w="11961680" h="938853">
                <a:moveTo>
                  <a:pt x="0" y="0"/>
                </a:moveTo>
                <a:lnTo>
                  <a:pt x="11961680" y="0"/>
                </a:lnTo>
                <a:lnTo>
                  <a:pt x="11961680" y="938853"/>
                </a:lnTo>
                <a:lnTo>
                  <a:pt x="0" y="9388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effectLst>
            <a:glow rad="101600">
              <a:schemeClr val="tx1">
                <a:lumMod val="85000"/>
                <a:lumOff val="15000"/>
                <a:alpha val="60000"/>
              </a:schemeClr>
            </a:glow>
          </a:effectLst>
        </p:spPr>
      </p:sp>
      <p:sp>
        <p:nvSpPr>
          <p:cNvPr id="10" name="Freeform 10"/>
          <p:cNvSpPr/>
          <p:nvPr/>
        </p:nvSpPr>
        <p:spPr>
          <a:xfrm>
            <a:off x="4030953" y="1486992"/>
            <a:ext cx="1200001" cy="1245285"/>
          </a:xfrm>
          <a:custGeom>
            <a:avLst/>
            <a:gdLst/>
            <a:ahLst/>
            <a:cxnLst/>
            <a:rect l="l" t="t" r="r" b="b"/>
            <a:pathLst>
              <a:path w="1200001" h="1245285">
                <a:moveTo>
                  <a:pt x="0" y="0"/>
                </a:moveTo>
                <a:lnTo>
                  <a:pt x="1200001" y="0"/>
                </a:lnTo>
                <a:lnTo>
                  <a:pt x="1200001" y="1245284"/>
                </a:lnTo>
                <a:lnTo>
                  <a:pt x="0" y="12452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452054" y="3413318"/>
            <a:ext cx="6613009" cy="5995795"/>
          </a:xfrm>
          <a:custGeom>
            <a:avLst/>
            <a:gdLst/>
            <a:ahLst/>
            <a:cxnLst/>
            <a:rect l="l" t="t" r="r" b="b"/>
            <a:pathLst>
              <a:path w="6613009" h="5995795">
                <a:moveTo>
                  <a:pt x="0" y="0"/>
                </a:moveTo>
                <a:lnTo>
                  <a:pt x="6613008" y="0"/>
                </a:lnTo>
                <a:lnTo>
                  <a:pt x="6613008" y="5995794"/>
                </a:lnTo>
                <a:lnTo>
                  <a:pt x="0" y="59957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effectLst>
            <a:glow rad="101600">
              <a:schemeClr val="tx1">
                <a:lumMod val="85000"/>
                <a:lumOff val="15000"/>
                <a:alpha val="60000"/>
              </a:schemeClr>
            </a:glow>
          </a:effectLst>
        </p:spPr>
      </p:sp>
      <p:sp>
        <p:nvSpPr>
          <p:cNvPr id="12" name="TextBox 12"/>
          <p:cNvSpPr txBox="1"/>
          <p:nvPr/>
        </p:nvSpPr>
        <p:spPr>
          <a:xfrm>
            <a:off x="1795032" y="930452"/>
            <a:ext cx="3643123" cy="362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7"/>
              </a:lnSpc>
            </a:pPr>
            <a:r>
              <a:rPr lang="en-US" sz="2576" b="1" spc="-4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Paulo Perez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17103" y="3711766"/>
            <a:ext cx="4827701" cy="781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7"/>
              </a:lnSpc>
            </a:pPr>
            <a:r>
              <a:rPr lang="en-US" sz="2842" b="1" spc="-45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Indicatori-cheie</a:t>
            </a:r>
            <a:r>
              <a:rPr lang="en-US" sz="2842" b="1" spc="-4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2842" b="1" spc="-45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și</a:t>
            </a:r>
            <a:r>
              <a:rPr lang="en-US" sz="2842" b="1" spc="-4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2842" b="1" spc="-45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diferențe</a:t>
            </a:r>
            <a:r>
              <a:rPr lang="en-US" sz="2842" b="1" spc="-4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2842" b="1" spc="-45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salariale</a:t>
            </a:r>
            <a:r>
              <a:rPr lang="en-US" sz="2842" b="1" spc="-4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2842" b="1" spc="-45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în</a:t>
            </a:r>
            <a:r>
              <a:rPr lang="en-US" sz="2842" b="1" spc="-4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2842" b="1" spc="-45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cadrul</a:t>
            </a:r>
            <a:r>
              <a:rPr lang="en-US" sz="2842" b="1" spc="-4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2842" b="1" spc="-45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companiei</a:t>
            </a:r>
            <a:endParaRPr lang="en-US" sz="2842" b="1" spc="-45" dirty="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24347" y="5735720"/>
            <a:ext cx="7819653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79"/>
              </a:lnSpc>
              <a:spcBef>
                <a:spcPct val="0"/>
              </a:spcBef>
            </a:pPr>
            <a:r>
              <a:rPr lang="ro-RO" sz="2800" dirty="0">
                <a:solidFill>
                  <a:schemeClr val="bg1"/>
                </a:solidFill>
                <a:latin typeface="Arial Bold" panose="020B0704020202020204"/>
                <a:cs typeface="Arial Bold" panose="020B0704020202020204"/>
              </a:rPr>
              <a:t>Rata de demisie este 16,12%. Costul mediu lunar per angajat: €14.310. Veniturile variază semnificativ în funcție de rol</a:t>
            </a:r>
            <a:endParaRPr lang="en-US" sz="2800" dirty="0">
              <a:solidFill>
                <a:schemeClr val="bg1"/>
              </a:solidFill>
              <a:latin typeface="Arial Bold" panose="020B0704020202020204"/>
              <a:ea typeface="Arial"/>
              <a:cs typeface="Arial Bold" panose="020B0704020202020204"/>
              <a:sym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1519">
                <a:alpha val="100000"/>
              </a:srgbClr>
            </a:gs>
            <a:gs pos="100000">
              <a:srgbClr val="141519">
                <a:alpha val="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4577" y="845799"/>
            <a:ext cx="499539" cy="503199"/>
          </a:xfrm>
          <a:custGeom>
            <a:avLst/>
            <a:gdLst/>
            <a:ahLst/>
            <a:cxnLst/>
            <a:rect l="l" t="t" r="r" b="b"/>
            <a:pathLst>
              <a:path w="499539" h="503199">
                <a:moveTo>
                  <a:pt x="0" y="0"/>
                </a:moveTo>
                <a:lnTo>
                  <a:pt x="499540" y="0"/>
                </a:lnTo>
                <a:lnTo>
                  <a:pt x="499540" y="503199"/>
                </a:lnTo>
                <a:lnTo>
                  <a:pt x="0" y="503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154957" y="756844"/>
            <a:ext cx="2104343" cy="481425"/>
            <a:chOff x="0" y="0"/>
            <a:chExt cx="1776404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76404" cy="406400"/>
            </a:xfrm>
            <a:custGeom>
              <a:avLst/>
              <a:gdLst/>
              <a:ahLst/>
              <a:cxnLst/>
              <a:rect l="l" t="t" r="r" b="b"/>
              <a:pathLst>
                <a:path w="1776404" h="406400">
                  <a:moveTo>
                    <a:pt x="1573204" y="0"/>
                  </a:moveTo>
                  <a:cubicBezTo>
                    <a:pt x="1685428" y="0"/>
                    <a:pt x="1776404" y="90976"/>
                    <a:pt x="1776404" y="203200"/>
                  </a:cubicBezTo>
                  <a:cubicBezTo>
                    <a:pt x="1776404" y="315424"/>
                    <a:pt x="1685428" y="406400"/>
                    <a:pt x="157320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77640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09600" y="7203182"/>
            <a:ext cx="7778392" cy="253685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387"/>
              </a:lnSpc>
            </a:pPr>
            <a:endParaRPr/>
          </a:p>
        </p:txBody>
      </p:sp>
      <p:sp>
        <p:nvSpPr>
          <p:cNvPr id="12" name="Freeform 12"/>
          <p:cNvSpPr/>
          <p:nvPr/>
        </p:nvSpPr>
        <p:spPr>
          <a:xfrm>
            <a:off x="2879623" y="6261408"/>
            <a:ext cx="406389" cy="229794"/>
          </a:xfrm>
          <a:custGeom>
            <a:avLst/>
            <a:gdLst/>
            <a:ahLst/>
            <a:cxnLst/>
            <a:rect l="l" t="t" r="r" b="b"/>
            <a:pathLst>
              <a:path w="406389" h="229794">
                <a:moveTo>
                  <a:pt x="0" y="0"/>
                </a:moveTo>
                <a:lnTo>
                  <a:pt x="406389" y="0"/>
                </a:lnTo>
                <a:lnTo>
                  <a:pt x="406389" y="229795"/>
                </a:lnTo>
                <a:lnTo>
                  <a:pt x="0" y="2297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95821" y="2775706"/>
            <a:ext cx="8249372" cy="3986722"/>
          </a:xfrm>
          <a:custGeom>
            <a:avLst/>
            <a:gdLst/>
            <a:ahLst/>
            <a:cxnLst/>
            <a:rect l="l" t="t" r="r" b="b"/>
            <a:pathLst>
              <a:path w="8249372" h="3986722">
                <a:moveTo>
                  <a:pt x="0" y="0"/>
                </a:moveTo>
                <a:lnTo>
                  <a:pt x="8249371" y="0"/>
                </a:lnTo>
                <a:lnTo>
                  <a:pt x="8249371" y="3986722"/>
                </a:lnTo>
                <a:lnTo>
                  <a:pt x="0" y="39867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204" r="-2437"/>
            </a:stretch>
          </a:blipFill>
          <a:effectLst>
            <a:glow rad="101600">
              <a:schemeClr val="tx1">
                <a:lumMod val="85000"/>
                <a:lumOff val="15000"/>
                <a:alpha val="40000"/>
              </a:schemeClr>
            </a:glow>
          </a:effectLst>
        </p:spPr>
      </p:sp>
      <p:sp>
        <p:nvSpPr>
          <p:cNvPr id="15" name="TextBox 15"/>
          <p:cNvSpPr txBox="1"/>
          <p:nvPr/>
        </p:nvSpPr>
        <p:spPr>
          <a:xfrm>
            <a:off x="1795032" y="930452"/>
            <a:ext cx="2089930" cy="362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7"/>
              </a:lnSpc>
            </a:pPr>
            <a:r>
              <a:rPr lang="en-US" sz="2576" b="1" spc="-4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Paulo Perez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082282" y="920927"/>
            <a:ext cx="3002725" cy="216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387"/>
              </a:lnSpc>
            </a:pPr>
            <a:r>
              <a:rPr lang="en-US" sz="157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@israpvilela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955413" y="1143705"/>
            <a:ext cx="7566467" cy="1428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4928" b="1" spc="-207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Rata de plecări și costuri salariale pe departamente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EB8CA0-2B55-2815-55F0-BA9B19F069D6}"/>
              </a:ext>
            </a:extLst>
          </p:cNvPr>
          <p:cNvGrpSpPr/>
          <p:nvPr/>
        </p:nvGrpSpPr>
        <p:grpSpPr>
          <a:xfrm>
            <a:off x="848537" y="7242723"/>
            <a:ext cx="8249372" cy="2523744"/>
            <a:chOff x="407017" y="7171635"/>
            <a:chExt cx="7909351" cy="2612566"/>
          </a:xfrm>
        </p:grpSpPr>
        <p:sp>
          <p:nvSpPr>
            <p:cNvPr id="7" name="Freeform 7"/>
            <p:cNvSpPr/>
            <p:nvPr/>
          </p:nvSpPr>
          <p:spPr>
            <a:xfrm>
              <a:off x="407017" y="7171635"/>
              <a:ext cx="7909351" cy="2612566"/>
            </a:xfrm>
            <a:custGeom>
              <a:avLst/>
              <a:gdLst/>
              <a:ahLst/>
              <a:cxnLst/>
              <a:rect l="l" t="t" r="r" b="b"/>
              <a:pathLst>
                <a:path w="1998537" h="657332">
                  <a:moveTo>
                    <a:pt x="38770" y="0"/>
                  </a:moveTo>
                  <a:lnTo>
                    <a:pt x="1959767" y="0"/>
                  </a:lnTo>
                  <a:cubicBezTo>
                    <a:pt x="1981179" y="0"/>
                    <a:pt x="1998537" y="17358"/>
                    <a:pt x="1998537" y="38770"/>
                  </a:cubicBezTo>
                  <a:lnTo>
                    <a:pt x="1998537" y="618562"/>
                  </a:lnTo>
                  <a:cubicBezTo>
                    <a:pt x="1998537" y="628844"/>
                    <a:pt x="1994452" y="638706"/>
                    <a:pt x="1987182" y="645976"/>
                  </a:cubicBezTo>
                  <a:cubicBezTo>
                    <a:pt x="1979911" y="653247"/>
                    <a:pt x="1970050" y="657332"/>
                    <a:pt x="1959767" y="657332"/>
                  </a:cubicBezTo>
                  <a:lnTo>
                    <a:pt x="38770" y="657332"/>
                  </a:lnTo>
                  <a:cubicBezTo>
                    <a:pt x="17358" y="657332"/>
                    <a:pt x="0" y="639974"/>
                    <a:pt x="0" y="618562"/>
                  </a:cubicBezTo>
                  <a:lnTo>
                    <a:pt x="0" y="38770"/>
                  </a:lnTo>
                  <a:cubicBezTo>
                    <a:pt x="0" y="17358"/>
                    <a:pt x="17358" y="0"/>
                    <a:pt x="38770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623741" y="7761843"/>
              <a:ext cx="7374817" cy="12455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2352"/>
                </a:lnSpc>
                <a:spcBef>
                  <a:spcPct val="0"/>
                </a:spcBef>
              </a:pPr>
              <a:r>
                <a:rPr lang="en-US" sz="168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Graficul</a:t>
              </a:r>
              <a:r>
                <a:rPr lang="en-US" sz="168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8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arată</a:t>
              </a:r>
              <a:r>
                <a:rPr lang="en-US" sz="168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rata de </a:t>
              </a:r>
              <a:r>
                <a:rPr lang="en-US" sz="168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demisie</a:t>
              </a:r>
              <a:r>
                <a:rPr lang="en-US" sz="168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pe </a:t>
              </a:r>
              <a:r>
                <a:rPr lang="en-US" sz="168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departamente</a:t>
              </a:r>
              <a:r>
                <a:rPr lang="en-US" sz="168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. Cele </a:t>
              </a:r>
              <a:r>
                <a:rPr lang="en-US" sz="168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mai</a:t>
              </a:r>
              <a:r>
                <a:rPr lang="en-US" sz="168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8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afectate</a:t>
              </a:r>
              <a:r>
                <a:rPr lang="en-US" sz="168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sunt Sales (20,63%) </a:t>
              </a:r>
              <a:r>
                <a:rPr lang="en-US" sz="168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și</a:t>
              </a:r>
              <a:r>
                <a:rPr lang="en-US" sz="168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HR (19,05%). R&amp;D are </a:t>
              </a:r>
              <a:r>
                <a:rPr lang="en-US" sz="168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cea</a:t>
              </a:r>
              <a:r>
                <a:rPr lang="en-US" sz="168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8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mai</a:t>
              </a:r>
              <a:r>
                <a:rPr lang="en-US" sz="168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8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mică</a:t>
              </a:r>
              <a:r>
                <a:rPr lang="en-US" sz="168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8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rată</a:t>
              </a:r>
              <a:r>
                <a:rPr lang="en-US" sz="168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(13,84%).</a:t>
              </a:r>
            </a:p>
            <a:p>
              <a:pPr algn="l">
                <a:lnSpc>
                  <a:spcPts val="2352"/>
                </a:lnSpc>
                <a:spcBef>
                  <a:spcPct val="0"/>
                </a:spcBef>
              </a:pPr>
              <a:r>
                <a:rPr lang="en-US" sz="168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Se </a:t>
              </a:r>
              <a:r>
                <a:rPr lang="en-US" sz="168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utilizează</a:t>
              </a:r>
              <a:r>
                <a:rPr lang="en-US" sz="168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o </a:t>
              </a:r>
              <a:r>
                <a:rPr lang="en-US" sz="168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ierarhie</a:t>
              </a:r>
              <a:r>
                <a:rPr lang="en-US" sz="168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r>
                <a:rPr lang="en-US" sz="168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Departament</a:t>
              </a:r>
              <a:r>
                <a:rPr lang="en-US" sz="168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→ Rol → Nivel, </a:t>
              </a:r>
              <a:r>
                <a:rPr lang="en-US" sz="168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dar</a:t>
              </a:r>
              <a:r>
                <a:rPr lang="en-US" sz="168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8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aici</a:t>
              </a:r>
              <a:r>
                <a:rPr lang="en-US" sz="168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ne </a:t>
              </a:r>
              <a:r>
                <a:rPr lang="en-US" sz="168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concentrăm</a:t>
              </a:r>
              <a:r>
                <a:rPr lang="en-US" sz="168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pe </a:t>
              </a:r>
              <a:r>
                <a:rPr lang="en-US" sz="168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primul</a:t>
              </a:r>
              <a:r>
                <a:rPr lang="en-US" sz="168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80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nivel</a:t>
              </a:r>
              <a:r>
                <a:rPr lang="en-US" sz="168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E794C8-2FA0-73DA-3604-0FD41E2A6473}"/>
              </a:ext>
            </a:extLst>
          </p:cNvPr>
          <p:cNvGrpSpPr/>
          <p:nvPr/>
        </p:nvGrpSpPr>
        <p:grpSpPr>
          <a:xfrm>
            <a:off x="9772168" y="7256242"/>
            <a:ext cx="8247888" cy="2526552"/>
            <a:chOff x="9685275" y="7122305"/>
            <a:chExt cx="7523192" cy="2526552"/>
          </a:xfrm>
        </p:grpSpPr>
        <p:sp>
          <p:nvSpPr>
            <p:cNvPr id="10" name="Freeform 10"/>
            <p:cNvSpPr/>
            <p:nvPr/>
          </p:nvSpPr>
          <p:spPr>
            <a:xfrm>
              <a:off x="9685275" y="7122305"/>
              <a:ext cx="7523192" cy="2526552"/>
            </a:xfrm>
            <a:custGeom>
              <a:avLst/>
              <a:gdLst/>
              <a:ahLst/>
              <a:cxnLst/>
              <a:rect l="l" t="t" r="r" b="b"/>
              <a:pathLst>
                <a:path w="1981417" h="623540">
                  <a:moveTo>
                    <a:pt x="39105" y="0"/>
                  </a:moveTo>
                  <a:lnTo>
                    <a:pt x="1942312" y="0"/>
                  </a:lnTo>
                  <a:cubicBezTo>
                    <a:pt x="1963909" y="0"/>
                    <a:pt x="1981417" y="17508"/>
                    <a:pt x="1981417" y="39105"/>
                  </a:cubicBezTo>
                  <a:lnTo>
                    <a:pt x="1981417" y="584435"/>
                  </a:lnTo>
                  <a:cubicBezTo>
                    <a:pt x="1981417" y="606032"/>
                    <a:pt x="1963909" y="623540"/>
                    <a:pt x="1942312" y="623540"/>
                  </a:cubicBezTo>
                  <a:lnTo>
                    <a:pt x="39105" y="623540"/>
                  </a:lnTo>
                  <a:cubicBezTo>
                    <a:pt x="17508" y="623540"/>
                    <a:pt x="0" y="606032"/>
                    <a:pt x="0" y="584435"/>
                  </a:cubicBezTo>
                  <a:lnTo>
                    <a:pt x="0" y="39105"/>
                  </a:lnTo>
                  <a:cubicBezTo>
                    <a:pt x="0" y="17508"/>
                    <a:pt x="17508" y="0"/>
                    <a:pt x="39105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088838" y="7404874"/>
              <a:ext cx="6471252" cy="21265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2351"/>
                </a:lnSpc>
              </a:pPr>
              <a:endParaRPr lang="en-US" sz="1679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l">
                <a:lnSpc>
                  <a:spcPts val="2351"/>
                </a:lnSpc>
              </a:pPr>
              <a:r>
                <a:rPr lang="en-US" sz="1679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Departamentul</a:t>
              </a:r>
              <a:r>
                <a:rPr lang="en-US" sz="1679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1679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Cercetare</a:t>
              </a:r>
              <a:r>
                <a:rPr lang="en-US" sz="1679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79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și</a:t>
              </a:r>
              <a:r>
                <a:rPr lang="en-US" sz="1679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79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Dezvoltare</a:t>
              </a:r>
              <a:r>
                <a:rPr lang="en-US" sz="1679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79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suportă</a:t>
              </a:r>
              <a:r>
                <a:rPr lang="en-US" sz="1679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un cost lunar de </a:t>
              </a:r>
              <a:r>
                <a:rPr lang="en-US" sz="1679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aproximativ</a:t>
              </a:r>
              <a:r>
                <a:rPr lang="en-US" sz="1679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13,7 </a:t>
              </a:r>
              <a:r>
                <a:rPr lang="en-US" sz="1679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milioane</a:t>
              </a:r>
              <a:r>
                <a:rPr lang="en-US" sz="1679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EUR, </a:t>
              </a:r>
              <a:r>
                <a:rPr lang="en-US" sz="1679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urmat</a:t>
              </a:r>
              <a:r>
                <a:rPr lang="en-US" sz="1679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1679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departamentul</a:t>
              </a:r>
              <a:r>
                <a:rPr lang="en-US" sz="1679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1679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Vânzări</a:t>
              </a:r>
              <a:r>
                <a:rPr lang="en-US" sz="1679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cu 6,5 </a:t>
              </a:r>
              <a:r>
                <a:rPr lang="en-US" sz="1679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milioane</a:t>
              </a:r>
              <a:r>
                <a:rPr lang="en-US" sz="1679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EUR. </a:t>
              </a:r>
              <a:r>
                <a:rPr lang="en-US" sz="1679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Departamentul</a:t>
              </a:r>
              <a:r>
                <a:rPr lang="en-US" sz="1679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de </a:t>
              </a:r>
              <a:r>
                <a:rPr lang="en-US" sz="1679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Resurse</a:t>
              </a:r>
              <a:r>
                <a:rPr lang="en-US" sz="1679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79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Umane</a:t>
              </a:r>
              <a:r>
                <a:rPr lang="en-US" sz="1679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are cel </a:t>
              </a:r>
              <a:r>
                <a:rPr lang="en-US" sz="1679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mai</a:t>
              </a:r>
              <a:r>
                <a:rPr lang="en-US" sz="1679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mic cost, cu </a:t>
              </a:r>
              <a:r>
                <a:rPr lang="en-US" sz="1679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aproximativ</a:t>
              </a:r>
              <a:r>
                <a:rPr lang="en-US" sz="1679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0,9 </a:t>
              </a:r>
              <a:r>
                <a:rPr lang="en-US" sz="1679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milioane</a:t>
              </a:r>
              <a:r>
                <a:rPr lang="en-US" sz="1679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EUR pe </a:t>
              </a:r>
              <a:r>
                <a:rPr lang="en-US" sz="1679" dirty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lună</a:t>
              </a:r>
              <a:r>
                <a:rPr lang="en-US" sz="1679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  <a:p>
              <a:pPr algn="l">
                <a:lnSpc>
                  <a:spcPts val="2351"/>
                </a:lnSpc>
                <a:spcBef>
                  <a:spcPct val="0"/>
                </a:spcBef>
              </a:pPr>
              <a:endParaRPr lang="en-US" sz="1679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l">
                <a:lnSpc>
                  <a:spcPts val="2351"/>
                </a:lnSpc>
                <a:spcBef>
                  <a:spcPct val="0"/>
                </a:spcBef>
              </a:pPr>
              <a:endParaRPr lang="en-US" sz="1679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904339C-D7EE-1C77-8450-9A7DC778E1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68" y="2750741"/>
            <a:ext cx="8247888" cy="4011687"/>
          </a:xfrm>
          <a:prstGeom prst="rect">
            <a:avLst/>
          </a:prstGeom>
          <a:effectLst>
            <a:glow rad="101600">
              <a:schemeClr val="tx1">
                <a:lumMod val="85000"/>
                <a:lumOff val="15000"/>
                <a:alpha val="60000"/>
              </a:schemeClr>
            </a:glow>
          </a:effectLst>
        </p:spPr>
      </p:pic>
      <p:sp>
        <p:nvSpPr>
          <p:cNvPr id="11" name="Freeform 13">
            <a:extLst>
              <a:ext uri="{FF2B5EF4-FFF2-40B4-BE49-F238E27FC236}">
                <a16:creationId xmlns:a16="http://schemas.microsoft.com/office/drawing/2014/main" id="{B3CA4092-FD87-257C-F96A-CBFAFEE02507}"/>
              </a:ext>
            </a:extLst>
          </p:cNvPr>
          <p:cNvSpPr/>
          <p:nvPr/>
        </p:nvSpPr>
        <p:spPr>
          <a:xfrm>
            <a:off x="828872" y="2717582"/>
            <a:ext cx="8249372" cy="3986722"/>
          </a:xfrm>
          <a:custGeom>
            <a:avLst/>
            <a:gdLst/>
            <a:ahLst/>
            <a:cxnLst/>
            <a:rect l="l" t="t" r="r" b="b"/>
            <a:pathLst>
              <a:path w="8249372" h="3986722">
                <a:moveTo>
                  <a:pt x="0" y="0"/>
                </a:moveTo>
                <a:lnTo>
                  <a:pt x="8249371" y="0"/>
                </a:lnTo>
                <a:lnTo>
                  <a:pt x="8249371" y="3986722"/>
                </a:lnTo>
                <a:lnTo>
                  <a:pt x="0" y="39867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204" r="-2437"/>
            </a:stretch>
          </a:blipFill>
          <a:effectLst>
            <a:glow rad="101600">
              <a:schemeClr val="tx1">
                <a:lumMod val="85000"/>
                <a:lumOff val="15000"/>
                <a:alpha val="40000"/>
              </a:schemeClr>
            </a:glow>
          </a:effectLst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8F561A7-0E4E-E6D6-EBE9-6E363A661E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219" y="2705100"/>
            <a:ext cx="8247888" cy="4011687"/>
          </a:xfrm>
          <a:prstGeom prst="rect">
            <a:avLst/>
          </a:prstGeom>
          <a:effectLst>
            <a:glow rad="101600">
              <a:schemeClr val="tx1">
                <a:lumMod val="85000"/>
                <a:lumOff val="15000"/>
                <a:alpha val="60000"/>
              </a:schemeClr>
            </a:glo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7268CD-5F97-41AD-8115-17399244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7C4F560-E362-7931-2F49-2FA83AE29D1F}"/>
              </a:ext>
            </a:extLst>
          </p:cNvPr>
          <p:cNvSpPr/>
          <p:nvPr/>
        </p:nvSpPr>
        <p:spPr>
          <a:xfrm>
            <a:off x="-5128280" y="168847"/>
            <a:ext cx="11404113" cy="11487660"/>
          </a:xfrm>
          <a:custGeom>
            <a:avLst/>
            <a:gdLst/>
            <a:ahLst/>
            <a:cxnLst/>
            <a:rect l="l" t="t" r="r" b="b"/>
            <a:pathLst>
              <a:path w="11404113" h="11487660">
                <a:moveTo>
                  <a:pt x="0" y="0"/>
                </a:moveTo>
                <a:lnTo>
                  <a:pt x="11404113" y="0"/>
                </a:lnTo>
                <a:lnTo>
                  <a:pt x="11404113" y="11487660"/>
                </a:lnTo>
                <a:lnTo>
                  <a:pt x="0" y="1148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8D2D20D-9D88-AF4B-20B0-DB4ADD9B155E}"/>
              </a:ext>
            </a:extLst>
          </p:cNvPr>
          <p:cNvSpPr/>
          <p:nvPr/>
        </p:nvSpPr>
        <p:spPr>
          <a:xfrm>
            <a:off x="1074577" y="845799"/>
            <a:ext cx="499539" cy="503199"/>
          </a:xfrm>
          <a:custGeom>
            <a:avLst/>
            <a:gdLst/>
            <a:ahLst/>
            <a:cxnLst/>
            <a:rect l="l" t="t" r="r" b="b"/>
            <a:pathLst>
              <a:path w="499539" h="503199">
                <a:moveTo>
                  <a:pt x="0" y="0"/>
                </a:moveTo>
                <a:lnTo>
                  <a:pt x="499540" y="0"/>
                </a:lnTo>
                <a:lnTo>
                  <a:pt x="499540" y="503199"/>
                </a:lnTo>
                <a:lnTo>
                  <a:pt x="0" y="5031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7D1BDC7-30D2-EA83-A2F3-A0EC3C11EAB9}"/>
              </a:ext>
            </a:extLst>
          </p:cNvPr>
          <p:cNvSpPr txBox="1"/>
          <p:nvPr/>
        </p:nvSpPr>
        <p:spPr>
          <a:xfrm>
            <a:off x="1795032" y="930452"/>
            <a:ext cx="2044910" cy="362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2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76" b="1" i="0" u="none" strike="noStrike" kern="1200" cap="none" spc="-4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rPr>
              <a:t>Paulo Perez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36676D3-2669-E1EC-6BBF-E976036BA987}"/>
              </a:ext>
            </a:extLst>
          </p:cNvPr>
          <p:cNvSpPr txBox="1"/>
          <p:nvPr/>
        </p:nvSpPr>
        <p:spPr>
          <a:xfrm>
            <a:off x="2057401" y="1970288"/>
            <a:ext cx="12680874" cy="1037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10048"/>
              </a:lnSpc>
            </a:pPr>
            <a:r>
              <a:rPr lang="pt-BR" sz="2600" dirty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Subîntrebări privind factorii care influențează rata de plecare a angajaților</a:t>
            </a:r>
            <a:endParaRPr kumimoji="0" lang="en-US" sz="2600" b="1" i="0" u="none" strike="noStrike" kern="1200" cap="none" spc="-405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old" panose="020B0704020202020204" pitchFamily="34" charset="0"/>
              <a:ea typeface="Arial Bold"/>
              <a:cs typeface="Arial Bold" panose="020B0704020202020204" pitchFamily="34" charset="0"/>
              <a:sym typeface="Arial Bold"/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624E092A-E5A1-938D-1F6B-0F5DDA01A7C3}"/>
              </a:ext>
            </a:extLst>
          </p:cNvPr>
          <p:cNvGrpSpPr/>
          <p:nvPr/>
        </p:nvGrpSpPr>
        <p:grpSpPr>
          <a:xfrm rot="-851681">
            <a:off x="1099584" y="1903117"/>
            <a:ext cx="21825170" cy="18180272"/>
            <a:chOff x="0" y="0"/>
            <a:chExt cx="5748193" cy="478822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CEDA55D-22DE-876A-E5D9-089408ACDD74}"/>
                </a:ext>
              </a:extLst>
            </p:cNvPr>
            <p:cNvSpPr/>
            <p:nvPr/>
          </p:nvSpPr>
          <p:spPr>
            <a:xfrm>
              <a:off x="0" y="0"/>
              <a:ext cx="5748193" cy="4788220"/>
            </a:xfrm>
            <a:custGeom>
              <a:avLst/>
              <a:gdLst/>
              <a:ahLst/>
              <a:cxnLst/>
              <a:rect l="l" t="t" r="r" b="b"/>
              <a:pathLst>
                <a:path w="5748193" h="4788220">
                  <a:moveTo>
                    <a:pt x="0" y="0"/>
                  </a:moveTo>
                  <a:lnTo>
                    <a:pt x="5748193" y="0"/>
                  </a:lnTo>
                  <a:lnTo>
                    <a:pt x="5748193" y="4788220"/>
                  </a:lnTo>
                  <a:lnTo>
                    <a:pt x="0" y="4788220"/>
                  </a:lnTo>
                  <a:close/>
                </a:path>
              </a:pathLst>
            </a:custGeom>
            <a:gradFill rotWithShape="1">
              <a:gsLst>
                <a:gs pos="0">
                  <a:srgbClr val="27DDDF">
                    <a:alpha val="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A1775989-99C8-F0F0-0231-538B8FC884B7}"/>
                </a:ext>
              </a:extLst>
            </p:cNvPr>
            <p:cNvSpPr txBox="1"/>
            <p:nvPr/>
          </p:nvSpPr>
          <p:spPr>
            <a:xfrm>
              <a:off x="0" y="19050"/>
              <a:ext cx="5748193" cy="47691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38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CA839B62-4773-F73E-6080-0F2A50DB3FBF}"/>
              </a:ext>
            </a:extLst>
          </p:cNvPr>
          <p:cNvSpPr txBox="1"/>
          <p:nvPr/>
        </p:nvSpPr>
        <p:spPr>
          <a:xfrm>
            <a:off x="3549726" y="4144467"/>
            <a:ext cx="11188548" cy="4801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old" panose="020B0704020202020204"/>
                <a:cs typeface="Arial Bold" panose="020B0704020202020204"/>
              </a:rPr>
              <a:t>1.</a:t>
            </a:r>
            <a:r>
              <a:rPr lang="ro-RO" sz="2400" b="1" dirty="0">
                <a:solidFill>
                  <a:schemeClr val="bg1"/>
                </a:solidFill>
                <a:latin typeface="Arial Bold" panose="020B0704020202020204"/>
                <a:cs typeface="Arial Bold" panose="020B0704020202020204"/>
              </a:rPr>
              <a:t>Cum influențează factorii de stabilitate profesională (ani cu același manager, vechimea în companie, perioada în aceeași poziție, timpul de la ultima promovare), calitatea relației cu superiorii</a:t>
            </a:r>
            <a:r>
              <a:rPr lang="en-US" sz="2400" b="1" dirty="0">
                <a:solidFill>
                  <a:schemeClr val="bg1"/>
                </a:solidFill>
                <a:latin typeface="Arial Bold" panose="020B0704020202020204"/>
                <a:cs typeface="Arial Bold" panose="020B0704020202020204"/>
              </a:rPr>
              <a:t> </a:t>
            </a:r>
            <a:r>
              <a:rPr lang="ro-RO" sz="2400" b="1" dirty="0">
                <a:solidFill>
                  <a:schemeClr val="bg1"/>
                </a:solidFill>
                <a:latin typeface="Arial Bold" panose="020B0704020202020204"/>
                <a:cs typeface="Arial Bold" panose="020B0704020202020204"/>
              </a:rPr>
              <a:t>și echilibrul viață–muncă decizia angajatului de a demisiona?</a:t>
            </a:r>
            <a:endParaRPr lang="en-US" sz="2400" b="1" dirty="0">
              <a:solidFill>
                <a:schemeClr val="bg1"/>
              </a:solidFill>
              <a:latin typeface="Arial Bold" panose="020B0704020202020204"/>
              <a:cs typeface="Arial Bold" panose="020B0704020202020204"/>
            </a:endParaRPr>
          </a:p>
          <a:p>
            <a:endParaRPr lang="ro-RO" sz="2400" dirty="0">
              <a:solidFill>
                <a:schemeClr val="bg1"/>
              </a:solidFill>
              <a:latin typeface="Arial Bold" panose="020B0704020202020204"/>
              <a:cs typeface="Arial Bold" panose="020B0704020202020204"/>
            </a:endParaRPr>
          </a:p>
          <a:p>
            <a:r>
              <a:rPr lang="ro-RO" sz="2400" b="1" i="1" dirty="0">
                <a:solidFill>
                  <a:schemeClr val="bg1"/>
                </a:solidFill>
                <a:latin typeface="Arial Bold" panose="020B0704020202020204"/>
                <a:cs typeface="Arial Bold" panose="020B0704020202020204"/>
              </a:rPr>
              <a:t>2. Ce grupe de vârstă acumulează cele mai multe ore suplimentare și cum ar putea fi </a:t>
            </a:r>
            <a:r>
              <a:rPr lang="en-US" sz="2400" b="1" i="1" dirty="0">
                <a:solidFill>
                  <a:schemeClr val="bg1"/>
                </a:solidFill>
                <a:latin typeface="Arial Bold" panose="020B0704020202020204"/>
                <a:cs typeface="Arial Bold" panose="020B0704020202020204"/>
              </a:rPr>
              <a:t> </a:t>
            </a:r>
            <a:r>
              <a:rPr lang="ro-RO" sz="2400" b="1" i="1" dirty="0">
                <a:solidFill>
                  <a:schemeClr val="bg1"/>
                </a:solidFill>
                <a:latin typeface="Arial Bold" panose="020B0704020202020204"/>
                <a:cs typeface="Arial Bold" panose="020B0704020202020204"/>
              </a:rPr>
              <a:t>acest lucru legat de fluctuația de personal?</a:t>
            </a:r>
            <a:endParaRPr lang="en-US" sz="2400" b="1" i="1" dirty="0">
              <a:solidFill>
                <a:schemeClr val="bg1"/>
              </a:solidFill>
              <a:latin typeface="Arial Bold" panose="020B0704020202020204"/>
              <a:cs typeface="Arial Bold" panose="020B0704020202020204"/>
            </a:endParaRPr>
          </a:p>
          <a:p>
            <a:endParaRPr lang="ro-RO" sz="2400" dirty="0">
              <a:solidFill>
                <a:schemeClr val="bg1"/>
              </a:solidFill>
              <a:latin typeface="Arial Bold" panose="020B0704020202020204"/>
              <a:cs typeface="Arial Bold" panose="020B0704020202020204"/>
            </a:endParaRPr>
          </a:p>
          <a:p>
            <a:r>
              <a:rPr lang="ro-RO" sz="2400" b="1" i="1" dirty="0">
                <a:solidFill>
                  <a:schemeClr val="bg1"/>
                </a:solidFill>
                <a:latin typeface="Arial Bold" panose="020B0704020202020204"/>
                <a:cs typeface="Arial Bold" panose="020B0704020202020204"/>
              </a:rPr>
              <a:t>3.</a:t>
            </a:r>
            <a:r>
              <a:rPr lang="ro-RO" sz="2400" i="1" dirty="0">
                <a:solidFill>
                  <a:schemeClr val="bg1"/>
                </a:solidFill>
                <a:latin typeface="Arial Bold" panose="020B0704020202020204"/>
                <a:cs typeface="Arial Bold" panose="020B0704020202020204"/>
              </a:rPr>
              <a:t> </a:t>
            </a:r>
            <a:r>
              <a:rPr lang="ro-RO" sz="2400" b="1" i="1" dirty="0">
                <a:solidFill>
                  <a:schemeClr val="bg1"/>
                </a:solidFill>
                <a:latin typeface="Arial Bold" panose="020B0704020202020204"/>
                <a:cs typeface="Arial Bold" panose="020B0704020202020204"/>
              </a:rPr>
              <a:t>Care este relația dintre frecvența călătoriilor de afaceri, performanță și decizia de a demisiona?</a:t>
            </a:r>
            <a:endParaRPr lang="en-US" sz="2400" b="1" i="1" dirty="0">
              <a:solidFill>
                <a:schemeClr val="bg1"/>
              </a:solidFill>
              <a:latin typeface="Arial Bold" panose="020B0704020202020204"/>
              <a:cs typeface="Arial Bold" panose="020B0704020202020204"/>
            </a:endParaRPr>
          </a:p>
          <a:p>
            <a:endParaRPr lang="ro-RO" sz="2400" dirty="0">
              <a:solidFill>
                <a:schemeClr val="bg1"/>
              </a:solidFill>
              <a:latin typeface="Arial Bold" panose="020B0704020202020204"/>
              <a:cs typeface="Arial Bold" panose="020B0704020202020204"/>
            </a:endParaRPr>
          </a:p>
          <a:p>
            <a:r>
              <a:rPr lang="ro-RO" sz="2400" b="1" i="1" dirty="0">
                <a:solidFill>
                  <a:schemeClr val="bg1"/>
                </a:solidFill>
                <a:latin typeface="Arial Bold" panose="020B0704020202020204"/>
                <a:cs typeface="Arial Bold" panose="020B0704020202020204"/>
              </a:rPr>
              <a:t>4. Există diferențe semnificative în ceea ce privește ratele de plecare în funcție de gen, nivelul de educație și starea civilă?</a:t>
            </a:r>
            <a:endParaRPr lang="ro-RO" sz="2400" dirty="0">
              <a:solidFill>
                <a:schemeClr val="bg1"/>
              </a:solidFill>
              <a:latin typeface="Arial Bold" panose="020B0704020202020204"/>
              <a:cs typeface="Arial Bold" panose="020B0704020202020204"/>
            </a:endParaRPr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B314A68C-7460-EBDC-19E6-19B4073B21D6}"/>
              </a:ext>
            </a:extLst>
          </p:cNvPr>
          <p:cNvGrpSpPr/>
          <p:nvPr/>
        </p:nvGrpSpPr>
        <p:grpSpPr>
          <a:xfrm>
            <a:off x="-5178602" y="-300344"/>
            <a:ext cx="10816532" cy="10587344"/>
            <a:chOff x="-357865" y="-79103"/>
            <a:chExt cx="2848798" cy="2788436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202CDCDD-5B1F-42E7-0761-59DD2CB576DC}"/>
                </a:ext>
              </a:extLst>
            </p:cNvPr>
            <p:cNvSpPr/>
            <p:nvPr/>
          </p:nvSpPr>
          <p:spPr>
            <a:xfrm>
              <a:off x="-357865" y="-79103"/>
              <a:ext cx="2490933" cy="2709333"/>
            </a:xfrm>
            <a:custGeom>
              <a:avLst/>
              <a:gdLst/>
              <a:ahLst/>
              <a:cxnLst/>
              <a:rect l="l" t="t" r="r" b="b"/>
              <a:pathLst>
                <a:path w="2490933" h="2709333">
                  <a:moveTo>
                    <a:pt x="0" y="0"/>
                  </a:moveTo>
                  <a:lnTo>
                    <a:pt x="2490933" y="0"/>
                  </a:lnTo>
                  <a:lnTo>
                    <a:pt x="2490933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141519">
                    <a:alpha val="100000"/>
                  </a:srgbClr>
                </a:gs>
                <a:gs pos="100000">
                  <a:srgbClr val="141519">
                    <a:alpha val="0"/>
                  </a:srgbClr>
                </a:gs>
              </a:gsLst>
              <a:lin ang="0"/>
            </a:gradFill>
          </p:spPr>
        </p:sp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13915B14-7767-FEF2-6EB2-9893E2C56AA4}"/>
                </a:ext>
              </a:extLst>
            </p:cNvPr>
            <p:cNvSpPr txBox="1"/>
            <p:nvPr/>
          </p:nvSpPr>
          <p:spPr>
            <a:xfrm>
              <a:off x="0" y="19050"/>
              <a:ext cx="2490933" cy="2690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626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1519">
                <a:alpha val="100000"/>
              </a:srgbClr>
            </a:gs>
            <a:gs pos="100000">
              <a:srgbClr val="141519">
                <a:alpha val="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12288" y="0"/>
            <a:ext cx="9457763" cy="10287000"/>
            <a:chOff x="0" y="0"/>
            <a:chExt cx="249093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90933" cy="2709333"/>
            </a:xfrm>
            <a:custGeom>
              <a:avLst/>
              <a:gdLst/>
              <a:ahLst/>
              <a:cxnLst/>
              <a:rect l="l" t="t" r="r" b="b"/>
              <a:pathLst>
                <a:path w="2490933" h="2709333">
                  <a:moveTo>
                    <a:pt x="0" y="0"/>
                  </a:moveTo>
                  <a:lnTo>
                    <a:pt x="2490933" y="0"/>
                  </a:lnTo>
                  <a:lnTo>
                    <a:pt x="2490933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141519">
                    <a:alpha val="100000"/>
                  </a:srgbClr>
                </a:gs>
                <a:gs pos="100000">
                  <a:srgbClr val="141519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2490933" cy="2690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87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74577" y="845799"/>
            <a:ext cx="499539" cy="503199"/>
          </a:xfrm>
          <a:custGeom>
            <a:avLst/>
            <a:gdLst/>
            <a:ahLst/>
            <a:cxnLst/>
            <a:rect l="l" t="t" r="r" b="b"/>
            <a:pathLst>
              <a:path w="499539" h="503199">
                <a:moveTo>
                  <a:pt x="0" y="0"/>
                </a:moveTo>
                <a:lnTo>
                  <a:pt x="499540" y="0"/>
                </a:lnTo>
                <a:lnTo>
                  <a:pt x="499540" y="503199"/>
                </a:lnTo>
                <a:lnTo>
                  <a:pt x="0" y="503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030953" y="1486992"/>
            <a:ext cx="1200001" cy="1245285"/>
          </a:xfrm>
          <a:custGeom>
            <a:avLst/>
            <a:gdLst/>
            <a:ahLst/>
            <a:cxnLst/>
            <a:rect l="l" t="t" r="r" b="b"/>
            <a:pathLst>
              <a:path w="1200001" h="1245285">
                <a:moveTo>
                  <a:pt x="0" y="0"/>
                </a:moveTo>
                <a:lnTo>
                  <a:pt x="1200001" y="0"/>
                </a:lnTo>
                <a:lnTo>
                  <a:pt x="1200001" y="1245284"/>
                </a:lnTo>
                <a:lnTo>
                  <a:pt x="0" y="12452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430380" y="1773812"/>
            <a:ext cx="12015048" cy="958465"/>
          </a:xfrm>
          <a:custGeom>
            <a:avLst/>
            <a:gdLst/>
            <a:ahLst/>
            <a:cxnLst/>
            <a:rect l="l" t="t" r="r" b="b"/>
            <a:pathLst>
              <a:path w="12015048" h="958465">
                <a:moveTo>
                  <a:pt x="0" y="0"/>
                </a:moveTo>
                <a:lnTo>
                  <a:pt x="12015048" y="0"/>
                </a:lnTo>
                <a:lnTo>
                  <a:pt x="12015048" y="958466"/>
                </a:lnTo>
                <a:lnTo>
                  <a:pt x="0" y="9584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effectLst>
            <a:glow rad="101600">
              <a:schemeClr val="tx1">
                <a:lumMod val="85000"/>
                <a:lumOff val="15000"/>
                <a:alpha val="60000"/>
              </a:schemeClr>
            </a:glow>
          </a:effectLst>
        </p:spPr>
      </p:sp>
      <p:sp>
        <p:nvSpPr>
          <p:cNvPr id="11" name="Freeform 11"/>
          <p:cNvSpPr/>
          <p:nvPr/>
        </p:nvSpPr>
        <p:spPr>
          <a:xfrm>
            <a:off x="7409463" y="3605126"/>
            <a:ext cx="10043740" cy="5303303"/>
          </a:xfrm>
          <a:custGeom>
            <a:avLst/>
            <a:gdLst/>
            <a:ahLst/>
            <a:cxnLst/>
            <a:rect l="l" t="t" r="r" b="b"/>
            <a:pathLst>
              <a:path w="10043740" h="5303303">
                <a:moveTo>
                  <a:pt x="0" y="0"/>
                </a:moveTo>
                <a:lnTo>
                  <a:pt x="10043740" y="0"/>
                </a:lnTo>
                <a:lnTo>
                  <a:pt x="10043740" y="5303303"/>
                </a:lnTo>
                <a:lnTo>
                  <a:pt x="0" y="53033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66" t="-716" r="-3171"/>
            </a:stretch>
          </a:blipFill>
          <a:effectLst>
            <a:glow rad="101600">
              <a:schemeClr val="tx1">
                <a:lumMod val="85000"/>
                <a:lumOff val="15000"/>
                <a:alpha val="60000"/>
              </a:schemeClr>
            </a:glow>
          </a:effectLst>
        </p:spPr>
      </p:sp>
      <p:sp>
        <p:nvSpPr>
          <p:cNvPr id="12" name="TextBox 12"/>
          <p:cNvSpPr txBox="1"/>
          <p:nvPr/>
        </p:nvSpPr>
        <p:spPr>
          <a:xfrm>
            <a:off x="1795032" y="930452"/>
            <a:ext cx="3643123" cy="362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7"/>
              </a:lnSpc>
            </a:pPr>
            <a:r>
              <a:rPr lang="en-US" sz="2576" b="1" spc="-41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Paulo Perez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3605126"/>
            <a:ext cx="4827701" cy="781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7"/>
              </a:lnSpc>
            </a:pPr>
            <a:r>
              <a:rPr lang="en-US" sz="2842" b="1" spc="-45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Factorii</a:t>
            </a:r>
            <a:r>
              <a:rPr lang="en-US" sz="2842" b="1" spc="-4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2842" b="1" spc="-45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fluctuației</a:t>
            </a:r>
            <a:r>
              <a:rPr lang="en-US" sz="2842" b="1" spc="-4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2842" b="1" spc="-45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angajaților</a:t>
            </a:r>
            <a:endParaRPr lang="en-US" sz="2842" b="1" spc="-45" dirty="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44611" y="4796081"/>
            <a:ext cx="6141989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981"/>
              </a:lnSpc>
              <a:spcBef>
                <a:spcPct val="0"/>
              </a:spcBef>
            </a:pPr>
            <a:r>
              <a:rPr lang="ro-RO" sz="2800" dirty="0">
                <a:solidFill>
                  <a:schemeClr val="bg1"/>
                </a:solidFill>
                <a:latin typeface="Arial Bold" panose="020B0704020202020204"/>
                <a:cs typeface="Arial Bold" panose="020B0704020202020204"/>
              </a:rPr>
              <a:t>Vârsta medie: 36,9 ani. Vechime medie: 4,1 ani. 30,5% lucrează peste program. Rată de demisie ridicată (29,8%) la angajații noi (0–2 ani)</a:t>
            </a:r>
            <a:endParaRPr lang="en-US" sz="2800" dirty="0">
              <a:solidFill>
                <a:schemeClr val="bg1"/>
              </a:solidFill>
              <a:latin typeface="Arial Bold" panose="020B0704020202020204"/>
              <a:ea typeface="Arial"/>
              <a:cs typeface="Arial Bold" panose="020B0704020202020204"/>
              <a:sym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1519">
                <a:alpha val="100000"/>
              </a:srgbClr>
            </a:gs>
            <a:gs pos="100000">
              <a:srgbClr val="141519">
                <a:alpha val="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4577" y="845799"/>
            <a:ext cx="499539" cy="503199"/>
          </a:xfrm>
          <a:custGeom>
            <a:avLst/>
            <a:gdLst/>
            <a:ahLst/>
            <a:cxnLst/>
            <a:rect l="l" t="t" r="r" b="b"/>
            <a:pathLst>
              <a:path w="499539" h="503199">
                <a:moveTo>
                  <a:pt x="0" y="0"/>
                </a:moveTo>
                <a:lnTo>
                  <a:pt x="499540" y="0"/>
                </a:lnTo>
                <a:lnTo>
                  <a:pt x="499540" y="503199"/>
                </a:lnTo>
                <a:lnTo>
                  <a:pt x="0" y="503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570039" y="7395178"/>
            <a:ext cx="8346361" cy="229517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387"/>
              </a:lnSpc>
            </a:pPr>
            <a:endParaRPr/>
          </a:p>
        </p:txBody>
      </p:sp>
      <p:sp>
        <p:nvSpPr>
          <p:cNvPr id="9" name="Freeform 9"/>
          <p:cNvSpPr/>
          <p:nvPr/>
        </p:nvSpPr>
        <p:spPr>
          <a:xfrm>
            <a:off x="1574116" y="2901932"/>
            <a:ext cx="7007306" cy="3991821"/>
          </a:xfrm>
          <a:custGeom>
            <a:avLst/>
            <a:gdLst/>
            <a:ahLst/>
            <a:cxnLst/>
            <a:rect l="l" t="t" r="r" b="b"/>
            <a:pathLst>
              <a:path w="7186745" h="4224651">
                <a:moveTo>
                  <a:pt x="0" y="0"/>
                </a:moveTo>
                <a:lnTo>
                  <a:pt x="7186745" y="0"/>
                </a:lnTo>
                <a:lnTo>
                  <a:pt x="7186745" y="4224651"/>
                </a:lnTo>
                <a:lnTo>
                  <a:pt x="0" y="42246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08" r="-24665" b="-1381"/>
            </a:stretch>
          </a:blipFill>
          <a:effectLst>
            <a:glow rad="101600">
              <a:schemeClr val="tx1">
                <a:lumMod val="85000"/>
                <a:lumOff val="15000"/>
                <a:alpha val="60000"/>
              </a:schemeClr>
            </a:glow>
          </a:effectLst>
        </p:spPr>
      </p:sp>
      <p:sp>
        <p:nvSpPr>
          <p:cNvPr id="10" name="Freeform 10"/>
          <p:cNvSpPr/>
          <p:nvPr/>
        </p:nvSpPr>
        <p:spPr>
          <a:xfrm>
            <a:off x="9448800" y="2887450"/>
            <a:ext cx="7004304" cy="3995928"/>
          </a:xfrm>
          <a:custGeom>
            <a:avLst/>
            <a:gdLst/>
            <a:ahLst/>
            <a:cxnLst/>
            <a:rect l="l" t="t" r="r" b="b"/>
            <a:pathLst>
              <a:path w="8341334" h="4229180">
                <a:moveTo>
                  <a:pt x="0" y="0"/>
                </a:moveTo>
                <a:lnTo>
                  <a:pt x="8341334" y="0"/>
                </a:lnTo>
                <a:lnTo>
                  <a:pt x="8341334" y="4229180"/>
                </a:lnTo>
                <a:lnTo>
                  <a:pt x="0" y="42291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68" r="-1896" b="-68"/>
            </a:stretch>
          </a:blipFill>
          <a:effectLst>
            <a:glow rad="101600">
              <a:schemeClr val="tx1">
                <a:lumMod val="85000"/>
                <a:lumOff val="15000"/>
                <a:alpha val="60000"/>
              </a:schemeClr>
            </a:glow>
          </a:effectLst>
        </p:spPr>
      </p:sp>
      <p:sp>
        <p:nvSpPr>
          <p:cNvPr id="11" name="TextBox 11"/>
          <p:cNvSpPr txBox="1"/>
          <p:nvPr/>
        </p:nvSpPr>
        <p:spPr>
          <a:xfrm>
            <a:off x="1795032" y="930452"/>
            <a:ext cx="2089930" cy="362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7"/>
              </a:lnSpc>
            </a:pPr>
            <a:r>
              <a:rPr lang="en-US" sz="2576" b="1" spc="-41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Paulo Perez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69973" y="873302"/>
            <a:ext cx="10256541" cy="1428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4928" b="1" spc="-20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Rata de </a:t>
            </a:r>
            <a:r>
              <a:rPr lang="en-US" sz="4928" b="1" spc="-207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plecări</a:t>
            </a:r>
            <a:r>
              <a:rPr lang="en-US" sz="4928" b="1" spc="-20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4928" b="1" spc="-207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și</a:t>
            </a:r>
            <a:r>
              <a:rPr lang="en-US" sz="4928" b="1" spc="-20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4928" b="1" spc="-207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călătorii</a:t>
            </a:r>
            <a:r>
              <a:rPr lang="en-US" sz="4928" b="1" spc="-20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de </a:t>
            </a:r>
            <a:r>
              <a:rPr lang="en-US" sz="4928" b="1" spc="-207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afaceri</a:t>
            </a:r>
            <a:r>
              <a:rPr lang="en-US" sz="4928" b="1" spc="-20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4928" b="1" spc="-207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în</a:t>
            </a:r>
            <a:r>
              <a:rPr lang="en-US" sz="4928" b="1" spc="-20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4928" b="1" spc="-207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funcție</a:t>
            </a:r>
            <a:r>
              <a:rPr lang="en-US" sz="4928" b="1" spc="-20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de gen </a:t>
            </a:r>
            <a:r>
              <a:rPr lang="en-US" sz="4928" b="1" spc="-207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și</a:t>
            </a:r>
            <a:r>
              <a:rPr lang="en-US" sz="4928" b="1" spc="-20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4928" b="1" spc="-207" dirty="0" err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performanță</a:t>
            </a:r>
            <a:endParaRPr lang="en-US" sz="4928" b="1" spc="-207" dirty="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55112A-F3B9-3D13-4E96-59D4F3F7BDA4}"/>
              </a:ext>
            </a:extLst>
          </p:cNvPr>
          <p:cNvGrpSpPr/>
          <p:nvPr/>
        </p:nvGrpSpPr>
        <p:grpSpPr>
          <a:xfrm>
            <a:off x="9596994" y="7461520"/>
            <a:ext cx="7004304" cy="2326359"/>
            <a:chOff x="8546377" y="7447819"/>
            <a:chExt cx="7938473" cy="2624587"/>
          </a:xfrm>
        </p:grpSpPr>
        <p:sp>
          <p:nvSpPr>
            <p:cNvPr id="7" name="Freeform 7"/>
            <p:cNvSpPr/>
            <p:nvPr/>
          </p:nvSpPr>
          <p:spPr>
            <a:xfrm>
              <a:off x="8546377" y="7447819"/>
              <a:ext cx="7938473" cy="2624587"/>
            </a:xfrm>
            <a:custGeom>
              <a:avLst/>
              <a:gdLst/>
              <a:ahLst/>
              <a:cxnLst/>
              <a:rect l="l" t="t" r="r" b="b"/>
              <a:pathLst>
                <a:path w="2198219" h="623540">
                  <a:moveTo>
                    <a:pt x="35248" y="0"/>
                  </a:moveTo>
                  <a:lnTo>
                    <a:pt x="2162970" y="0"/>
                  </a:lnTo>
                  <a:cubicBezTo>
                    <a:pt x="2172319" y="0"/>
                    <a:pt x="2181284" y="3714"/>
                    <a:pt x="2187895" y="10324"/>
                  </a:cubicBezTo>
                  <a:cubicBezTo>
                    <a:pt x="2194505" y="16934"/>
                    <a:pt x="2198219" y="25900"/>
                    <a:pt x="2198219" y="35248"/>
                  </a:cubicBezTo>
                  <a:lnTo>
                    <a:pt x="2198219" y="588292"/>
                  </a:lnTo>
                  <a:cubicBezTo>
                    <a:pt x="2198219" y="597641"/>
                    <a:pt x="2194505" y="606606"/>
                    <a:pt x="2187895" y="613216"/>
                  </a:cubicBezTo>
                  <a:cubicBezTo>
                    <a:pt x="2181284" y="619827"/>
                    <a:pt x="2172319" y="623540"/>
                    <a:pt x="2162970" y="623540"/>
                  </a:cubicBezTo>
                  <a:lnTo>
                    <a:pt x="35248" y="623540"/>
                  </a:lnTo>
                  <a:cubicBezTo>
                    <a:pt x="25900" y="623540"/>
                    <a:pt x="16934" y="619827"/>
                    <a:pt x="10324" y="613216"/>
                  </a:cubicBezTo>
                  <a:cubicBezTo>
                    <a:pt x="3714" y="606606"/>
                    <a:pt x="0" y="597641"/>
                    <a:pt x="0" y="588292"/>
                  </a:cubicBezTo>
                  <a:lnTo>
                    <a:pt x="0" y="35248"/>
                  </a:lnTo>
                  <a:cubicBezTo>
                    <a:pt x="0" y="25900"/>
                    <a:pt x="3714" y="16934"/>
                    <a:pt x="10324" y="10324"/>
                  </a:cubicBezTo>
                  <a:cubicBezTo>
                    <a:pt x="16934" y="3714"/>
                    <a:pt x="25900" y="0"/>
                    <a:pt x="35248" y="0"/>
                  </a:cubicBezTo>
                  <a:close/>
                </a:path>
              </a:pathLst>
            </a:custGeom>
            <a:solidFill>
              <a:srgbClr val="202127"/>
            </a:solidFill>
          </p:spPr>
          <p:txBody>
            <a:bodyPr/>
            <a:lstStyle/>
            <a:p>
              <a:endParaRPr lang="ro-RO" dirty="0"/>
            </a:p>
          </p:txBody>
        </p:sp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51564157-426D-A11D-F62E-3C2AFB686F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9480650" y="8001892"/>
              <a:ext cx="6662595" cy="1576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ro-RO" altLang="ro-RO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&gt;25% rată de plecare la angajații care călătoresc mult</a:t>
              </a:r>
              <a:endParaRPr kumimoji="0" lang="en-US" altLang="ro-RO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ro-RO" altLang="ro-RO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Posibile cauze: stres + lipsă de recunoaștere</a:t>
              </a:r>
              <a:endParaRPr kumimoji="0" lang="en-US" altLang="ro-RO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ro-RO" altLang="ro-RO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Tendință spre căutarea unor joburi mai echilibrate</a:t>
              </a:r>
            </a:p>
          </p:txBody>
        </p:sp>
      </p:grpSp>
      <p:sp>
        <p:nvSpPr>
          <p:cNvPr id="16" name="TextBox 8">
            <a:extLst>
              <a:ext uri="{FF2B5EF4-FFF2-40B4-BE49-F238E27FC236}">
                <a16:creationId xmlns:a16="http://schemas.microsoft.com/office/drawing/2014/main" id="{A2231046-0CCC-3F3A-566D-49ADF2D7DBD4}"/>
              </a:ext>
            </a:extLst>
          </p:cNvPr>
          <p:cNvSpPr txBox="1"/>
          <p:nvPr/>
        </p:nvSpPr>
        <p:spPr>
          <a:xfrm rot="20748319">
            <a:off x="1108452" y="1974343"/>
            <a:ext cx="21825170" cy="1810794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0" hangingPunct="1">
              <a:lnSpc>
                <a:spcPts val="13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7ABEE9-AC54-5204-EEB9-475954DB6693}"/>
              </a:ext>
            </a:extLst>
          </p:cNvPr>
          <p:cNvGrpSpPr/>
          <p:nvPr/>
        </p:nvGrpSpPr>
        <p:grpSpPr>
          <a:xfrm>
            <a:off x="1562733" y="7395178"/>
            <a:ext cx="7007306" cy="2392701"/>
            <a:chOff x="-132938" y="7249460"/>
            <a:chExt cx="7911987" cy="2633335"/>
          </a:xfrm>
        </p:grpSpPr>
        <p:grpSp>
          <p:nvGrpSpPr>
            <p:cNvPr id="18" name="Group 3">
              <a:extLst>
                <a:ext uri="{FF2B5EF4-FFF2-40B4-BE49-F238E27FC236}">
                  <a16:creationId xmlns:a16="http://schemas.microsoft.com/office/drawing/2014/main" id="{18BED256-2C1A-0C55-4B3C-D470DC1E1F5F}"/>
                </a:ext>
              </a:extLst>
            </p:cNvPr>
            <p:cNvGrpSpPr/>
            <p:nvPr/>
          </p:nvGrpSpPr>
          <p:grpSpPr>
            <a:xfrm>
              <a:off x="-132938" y="7249460"/>
              <a:ext cx="7911987" cy="2633335"/>
              <a:chOff x="-191010" y="19050"/>
              <a:chExt cx="2083815" cy="693553"/>
            </a:xfrm>
          </p:grpSpPr>
          <p:sp>
            <p:nvSpPr>
              <p:cNvPr id="19" name="Freeform 4">
                <a:extLst>
                  <a:ext uri="{FF2B5EF4-FFF2-40B4-BE49-F238E27FC236}">
                    <a16:creationId xmlns:a16="http://schemas.microsoft.com/office/drawing/2014/main" id="{432DD4CA-0D61-339F-B609-39DC2ABE01E8}"/>
                  </a:ext>
                </a:extLst>
              </p:cNvPr>
              <p:cNvSpPr/>
              <p:nvPr/>
            </p:nvSpPr>
            <p:spPr>
              <a:xfrm>
                <a:off x="-191010" y="31557"/>
                <a:ext cx="2083815" cy="681046"/>
              </a:xfrm>
              <a:custGeom>
                <a:avLst/>
                <a:gdLst/>
                <a:ahLst/>
                <a:cxnLst/>
                <a:rect l="l" t="t" r="r" b="b"/>
                <a:pathLst>
                  <a:path w="1892805" h="681046">
                    <a:moveTo>
                      <a:pt x="40935" y="0"/>
                    </a:moveTo>
                    <a:lnTo>
                      <a:pt x="1851870" y="0"/>
                    </a:lnTo>
                    <a:cubicBezTo>
                      <a:pt x="1862727" y="0"/>
                      <a:pt x="1873139" y="4313"/>
                      <a:pt x="1880816" y="11990"/>
                    </a:cubicBezTo>
                    <a:cubicBezTo>
                      <a:pt x="1888492" y="19667"/>
                      <a:pt x="1892805" y="30079"/>
                      <a:pt x="1892805" y="40935"/>
                    </a:cubicBezTo>
                    <a:lnTo>
                      <a:pt x="1892805" y="640111"/>
                    </a:lnTo>
                    <a:cubicBezTo>
                      <a:pt x="1892805" y="650967"/>
                      <a:pt x="1888492" y="661379"/>
                      <a:pt x="1880816" y="669056"/>
                    </a:cubicBezTo>
                    <a:cubicBezTo>
                      <a:pt x="1873139" y="676733"/>
                      <a:pt x="1862727" y="681046"/>
                      <a:pt x="1851870" y="681046"/>
                    </a:cubicBezTo>
                    <a:lnTo>
                      <a:pt x="40935" y="681046"/>
                    </a:lnTo>
                    <a:cubicBezTo>
                      <a:pt x="30079" y="681046"/>
                      <a:pt x="19667" y="676733"/>
                      <a:pt x="11990" y="669056"/>
                    </a:cubicBezTo>
                    <a:cubicBezTo>
                      <a:pt x="4313" y="661379"/>
                      <a:pt x="0" y="650967"/>
                      <a:pt x="0" y="640111"/>
                    </a:cubicBezTo>
                    <a:lnTo>
                      <a:pt x="0" y="40935"/>
                    </a:lnTo>
                    <a:cubicBezTo>
                      <a:pt x="0" y="30079"/>
                      <a:pt x="4313" y="19667"/>
                      <a:pt x="11990" y="11990"/>
                    </a:cubicBezTo>
                    <a:cubicBezTo>
                      <a:pt x="19667" y="4313"/>
                      <a:pt x="30079" y="0"/>
                      <a:pt x="40935" y="0"/>
                    </a:cubicBezTo>
                    <a:close/>
                  </a:path>
                </a:pathLst>
              </a:custGeom>
              <a:solidFill>
                <a:srgbClr val="202127"/>
              </a:solidFill>
            </p:spPr>
          </p:sp>
          <p:sp>
            <p:nvSpPr>
              <p:cNvPr id="20" name="TextBox 5">
                <a:extLst>
                  <a:ext uri="{FF2B5EF4-FFF2-40B4-BE49-F238E27FC236}">
                    <a16:creationId xmlns:a16="http://schemas.microsoft.com/office/drawing/2014/main" id="{92D2BCEE-B85A-1C3E-6224-BA0C8E69A839}"/>
                  </a:ext>
                </a:extLst>
              </p:cNvPr>
              <p:cNvSpPr txBox="1"/>
              <p:nvPr/>
            </p:nvSpPr>
            <p:spPr>
              <a:xfrm>
                <a:off x="0" y="19050"/>
                <a:ext cx="1892805" cy="6619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387"/>
                  </a:lnSpc>
                </a:pPr>
                <a:endParaRPr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8FE2C5-C89B-1A93-B217-E888E913F08B}"/>
                </a:ext>
              </a:extLst>
            </p:cNvPr>
            <p:cNvSpPr txBox="1"/>
            <p:nvPr/>
          </p:nvSpPr>
          <p:spPr>
            <a:xfrm>
              <a:off x="592303" y="7682198"/>
              <a:ext cx="5648545" cy="1721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o-RO" dirty="0">
                  <a:solidFill>
                    <a:schemeClr val="bg1"/>
                  </a:solidFill>
                  <a:latin typeface="Arial Bold" panose="020B0704020202020204"/>
                  <a:cs typeface="Arial Bold" panose="020B0704020202020204"/>
                </a:rPr>
                <a:t>Bărbați: 17% rată de demisie</a:t>
              </a:r>
              <a:endParaRPr lang="en-US" dirty="0">
                <a:solidFill>
                  <a:schemeClr val="bg1"/>
                </a:solidFill>
                <a:latin typeface="Arial Bold" panose="020B0704020202020204"/>
                <a:cs typeface="Arial Bold" panose="020B0704020202020204"/>
              </a:endParaRPr>
            </a:p>
            <a:p>
              <a:r>
                <a:rPr lang="ro-RO" dirty="0">
                  <a:solidFill>
                    <a:schemeClr val="bg1"/>
                  </a:solidFill>
                  <a:latin typeface="Arial Bold" panose="020B0704020202020204"/>
                  <a:cs typeface="Arial Bold" panose="020B0704020202020204"/>
                </a:rPr>
                <a:t> Femei: 14,8%</a:t>
              </a:r>
              <a:endParaRPr lang="en-US" dirty="0">
                <a:solidFill>
                  <a:schemeClr val="bg1"/>
                </a:solidFill>
                <a:latin typeface="Arial Bold" panose="020B0704020202020204"/>
                <a:cs typeface="Arial Bold" panose="020B0704020202020204"/>
              </a:endParaRPr>
            </a:p>
            <a:p>
              <a:r>
                <a:rPr lang="ro-RO" dirty="0">
                  <a:solidFill>
                    <a:schemeClr val="bg1"/>
                  </a:solidFill>
                  <a:latin typeface="Arial Bold" panose="020B0704020202020204"/>
                  <a:cs typeface="Arial Bold" panose="020B0704020202020204"/>
                </a:rPr>
                <a:t> Educație &lt; colegiu: 18,2%</a:t>
              </a:r>
              <a:endParaRPr lang="en-US" dirty="0">
                <a:solidFill>
                  <a:schemeClr val="bg1"/>
                </a:solidFill>
                <a:latin typeface="Arial Bold" panose="020B0704020202020204"/>
                <a:cs typeface="Arial Bold" panose="020B0704020202020204"/>
              </a:endParaRPr>
            </a:p>
            <a:p>
              <a:r>
                <a:rPr lang="ro-RO" dirty="0">
                  <a:solidFill>
                    <a:schemeClr val="bg1"/>
                  </a:solidFill>
                  <a:latin typeface="Arial Bold" panose="020B0704020202020204"/>
                  <a:cs typeface="Arial Bold" panose="020B0704020202020204"/>
                </a:rPr>
                <a:t>Doctorat: 10,4%</a:t>
              </a:r>
              <a:endParaRPr lang="en-US" dirty="0">
                <a:solidFill>
                  <a:schemeClr val="bg1"/>
                </a:solidFill>
                <a:latin typeface="Arial Bold" panose="020B0704020202020204"/>
                <a:cs typeface="Arial Bold" panose="020B0704020202020204"/>
              </a:endParaRPr>
            </a:p>
            <a:p>
              <a:r>
                <a:rPr lang="ro-RO" dirty="0">
                  <a:solidFill>
                    <a:schemeClr val="bg1"/>
                  </a:solidFill>
                  <a:latin typeface="Arial Bold" panose="020B0704020202020204"/>
                  <a:cs typeface="Arial Bold" panose="020B0704020202020204"/>
                </a:rPr>
                <a:t>Necăsătoriți: 25,5%</a:t>
              </a:r>
              <a:r>
                <a:rPr lang="en-US" dirty="0">
                  <a:solidFill>
                    <a:schemeClr val="bg1"/>
                  </a:solidFill>
                  <a:latin typeface="Arial Bold" panose="020B0704020202020204"/>
                  <a:cs typeface="Arial Bold" panose="020B0704020202020204"/>
                </a:rPr>
                <a:t> |</a:t>
              </a:r>
              <a:r>
                <a:rPr lang="ro-RO" dirty="0">
                  <a:solidFill>
                    <a:schemeClr val="bg1"/>
                  </a:solidFill>
                  <a:latin typeface="Arial Bold" panose="020B0704020202020204"/>
                  <a:cs typeface="Arial Bold" panose="020B0704020202020204"/>
                </a:rPr>
                <a:t> Căsătoriți: 12,5% | Divorțați: 10,1%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41519">
                <a:alpha val="100000"/>
              </a:srgbClr>
            </a:gs>
            <a:gs pos="100000">
              <a:srgbClr val="141519">
                <a:alpha val="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4577" y="845799"/>
            <a:ext cx="499539" cy="503199"/>
          </a:xfrm>
          <a:custGeom>
            <a:avLst/>
            <a:gdLst/>
            <a:ahLst/>
            <a:cxnLst/>
            <a:rect l="l" t="t" r="r" b="b"/>
            <a:pathLst>
              <a:path w="499539" h="503199">
                <a:moveTo>
                  <a:pt x="0" y="0"/>
                </a:moveTo>
                <a:lnTo>
                  <a:pt x="499540" y="0"/>
                </a:lnTo>
                <a:lnTo>
                  <a:pt x="499540" y="503199"/>
                </a:lnTo>
                <a:lnTo>
                  <a:pt x="0" y="503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71600" y="3614446"/>
            <a:ext cx="10765486" cy="5205533"/>
          </a:xfrm>
          <a:custGeom>
            <a:avLst/>
            <a:gdLst/>
            <a:ahLst/>
            <a:cxnLst/>
            <a:rect l="l" t="t" r="r" b="b"/>
            <a:pathLst>
              <a:path w="10765486" h="5205533">
                <a:moveTo>
                  <a:pt x="0" y="0"/>
                </a:moveTo>
                <a:lnTo>
                  <a:pt x="10765486" y="0"/>
                </a:lnTo>
                <a:lnTo>
                  <a:pt x="10765486" y="5205532"/>
                </a:lnTo>
                <a:lnTo>
                  <a:pt x="0" y="52055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34" r="-2965" b="-634"/>
            </a:stretch>
          </a:blipFill>
          <a:effectLst>
            <a:glow rad="101600">
              <a:schemeClr val="tx1">
                <a:lumMod val="85000"/>
                <a:lumOff val="15000"/>
                <a:alpha val="60000"/>
              </a:schemeClr>
            </a:glow>
          </a:effectLst>
        </p:spPr>
      </p:sp>
      <p:sp>
        <p:nvSpPr>
          <p:cNvPr id="7" name="TextBox 7"/>
          <p:cNvSpPr txBox="1"/>
          <p:nvPr/>
        </p:nvSpPr>
        <p:spPr>
          <a:xfrm>
            <a:off x="1795032" y="930452"/>
            <a:ext cx="2022400" cy="362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7"/>
              </a:lnSpc>
            </a:pPr>
            <a:r>
              <a:rPr lang="en-US" sz="2576" b="1" spc="-41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Paulo Perez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62E29E-B5BB-661F-4273-CB2A5A484050}"/>
              </a:ext>
            </a:extLst>
          </p:cNvPr>
          <p:cNvGrpSpPr/>
          <p:nvPr/>
        </p:nvGrpSpPr>
        <p:grpSpPr>
          <a:xfrm>
            <a:off x="12767187" y="3750858"/>
            <a:ext cx="4610100" cy="5151427"/>
            <a:chOff x="12743716" y="3401662"/>
            <a:chExt cx="4545081" cy="5449043"/>
          </a:xfrm>
        </p:grpSpPr>
        <p:grpSp>
          <p:nvGrpSpPr>
            <p:cNvPr id="3" name="Group 3"/>
            <p:cNvGrpSpPr/>
            <p:nvPr/>
          </p:nvGrpSpPr>
          <p:grpSpPr>
            <a:xfrm>
              <a:off x="12743716" y="3401662"/>
              <a:ext cx="4545081" cy="5449043"/>
              <a:chOff x="0" y="0"/>
              <a:chExt cx="1185649" cy="142146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185649" cy="1421460"/>
              </a:xfrm>
              <a:custGeom>
                <a:avLst/>
                <a:gdLst/>
                <a:ahLst/>
                <a:cxnLst/>
                <a:rect l="l" t="t" r="r" b="b"/>
                <a:pathLst>
                  <a:path w="1185649" h="1421460">
                    <a:moveTo>
                      <a:pt x="35771" y="0"/>
                    </a:moveTo>
                    <a:lnTo>
                      <a:pt x="1149878" y="0"/>
                    </a:lnTo>
                    <a:cubicBezTo>
                      <a:pt x="1159365" y="0"/>
                      <a:pt x="1168464" y="3769"/>
                      <a:pt x="1175172" y="10477"/>
                    </a:cubicBezTo>
                    <a:cubicBezTo>
                      <a:pt x="1181880" y="17185"/>
                      <a:pt x="1185649" y="26284"/>
                      <a:pt x="1185649" y="35771"/>
                    </a:cubicBezTo>
                    <a:lnTo>
                      <a:pt x="1185649" y="1385690"/>
                    </a:lnTo>
                    <a:cubicBezTo>
                      <a:pt x="1185649" y="1395177"/>
                      <a:pt x="1181880" y="1404275"/>
                      <a:pt x="1175172" y="1410983"/>
                    </a:cubicBezTo>
                    <a:cubicBezTo>
                      <a:pt x="1168464" y="1417692"/>
                      <a:pt x="1159365" y="1421460"/>
                      <a:pt x="1149878" y="1421460"/>
                    </a:cubicBezTo>
                    <a:lnTo>
                      <a:pt x="35771" y="1421460"/>
                    </a:lnTo>
                    <a:cubicBezTo>
                      <a:pt x="26284" y="1421460"/>
                      <a:pt x="17185" y="1417692"/>
                      <a:pt x="10477" y="1410983"/>
                    </a:cubicBezTo>
                    <a:cubicBezTo>
                      <a:pt x="3769" y="1404275"/>
                      <a:pt x="0" y="1395177"/>
                      <a:pt x="0" y="1385690"/>
                    </a:cubicBezTo>
                    <a:lnTo>
                      <a:pt x="0" y="35771"/>
                    </a:lnTo>
                    <a:cubicBezTo>
                      <a:pt x="0" y="26284"/>
                      <a:pt x="3769" y="17185"/>
                      <a:pt x="10477" y="10477"/>
                    </a:cubicBezTo>
                    <a:cubicBezTo>
                      <a:pt x="17185" y="3769"/>
                      <a:pt x="26284" y="0"/>
                      <a:pt x="35771" y="0"/>
                    </a:cubicBezTo>
                    <a:close/>
                  </a:path>
                </a:pathLst>
              </a:custGeom>
              <a:solidFill>
                <a:srgbClr val="202127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19050"/>
                <a:ext cx="1185649" cy="140241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387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13172611" y="4762500"/>
              <a:ext cx="3918809" cy="23031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91"/>
                </a:lnSpc>
              </a:pPr>
              <a:r>
                <a:rPr lang="en-US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dirty="0">
                  <a:solidFill>
                    <a:srgbClr val="FFFFFF"/>
                  </a:solidFill>
                  <a:latin typeface="Arial Bold" panose="020B0704020202020204"/>
                  <a:ea typeface="Arial"/>
                  <a:cs typeface="Arial Bold" panose="020B0704020202020204"/>
                  <a:sym typeface="Arial"/>
                </a:rPr>
                <a:t>64% </a:t>
              </a:r>
              <a:r>
                <a:rPr lang="en-US" dirty="0" err="1">
                  <a:solidFill>
                    <a:srgbClr val="FFFFFF"/>
                  </a:solidFill>
                  <a:latin typeface="Arial Bold" panose="020B0704020202020204"/>
                  <a:ea typeface="Arial"/>
                  <a:cs typeface="Arial Bold" panose="020B0704020202020204"/>
                  <a:sym typeface="Arial"/>
                </a:rPr>
                <a:t>rată</a:t>
              </a:r>
              <a:r>
                <a:rPr lang="en-US" dirty="0">
                  <a:solidFill>
                    <a:srgbClr val="FFFFFF"/>
                  </a:solidFill>
                  <a:latin typeface="Arial Bold" panose="020B0704020202020204"/>
                  <a:ea typeface="Arial"/>
                  <a:cs typeface="Arial Bold" panose="020B0704020202020204"/>
                  <a:sym typeface="Arial"/>
                </a:rPr>
                <a:t> de </a:t>
              </a:r>
              <a:r>
                <a:rPr lang="en-US" dirty="0" err="1">
                  <a:solidFill>
                    <a:srgbClr val="FFFFFF"/>
                  </a:solidFill>
                  <a:latin typeface="Arial Bold" panose="020B0704020202020204"/>
                  <a:ea typeface="Arial"/>
                  <a:cs typeface="Arial Bold" panose="020B0704020202020204"/>
                  <a:sym typeface="Arial"/>
                </a:rPr>
                <a:t>demisie</a:t>
              </a:r>
              <a:r>
                <a:rPr lang="en-US" dirty="0">
                  <a:solidFill>
                    <a:srgbClr val="FFFFFF"/>
                  </a:solidFill>
                  <a:latin typeface="Arial Bold" panose="020B0704020202020204"/>
                  <a:ea typeface="Arial"/>
                  <a:cs typeface="Arial Bold" panose="020B0704020202020204"/>
                  <a:sym typeface="Arial"/>
                </a:rPr>
                <a:t> la </a:t>
              </a:r>
              <a:r>
                <a:rPr lang="en-US" dirty="0" err="1">
                  <a:solidFill>
                    <a:srgbClr val="FFFFFF"/>
                  </a:solidFill>
                  <a:latin typeface="Arial Bold" panose="020B0704020202020204"/>
                  <a:ea typeface="Arial"/>
                  <a:cs typeface="Arial Bold" panose="020B0704020202020204"/>
                  <a:sym typeface="Arial"/>
                </a:rPr>
                <a:t>tinerii</a:t>
              </a:r>
              <a:r>
                <a:rPr lang="en-US" dirty="0">
                  <a:solidFill>
                    <a:srgbClr val="FFFFFF"/>
                  </a:solidFill>
                  <a:latin typeface="Arial Bold" panose="020B0704020202020204"/>
                  <a:ea typeface="Arial"/>
                  <a:cs typeface="Arial Bold" panose="020B0704020202020204"/>
                  <a:sym typeface="Arial"/>
                </a:rPr>
                <a:t> (18–25 ani) care </a:t>
              </a:r>
              <a:r>
                <a:rPr lang="en-US" dirty="0" err="1">
                  <a:solidFill>
                    <a:srgbClr val="FFFFFF"/>
                  </a:solidFill>
                  <a:latin typeface="Arial Bold" panose="020B0704020202020204"/>
                  <a:ea typeface="Arial"/>
                  <a:cs typeface="Arial Bold" panose="020B0704020202020204"/>
                  <a:sym typeface="Arial"/>
                </a:rPr>
                <a:t>lucrează</a:t>
              </a:r>
              <a:r>
                <a:rPr lang="en-US" dirty="0">
                  <a:solidFill>
                    <a:srgbClr val="FFFFFF"/>
                  </a:solidFill>
                  <a:latin typeface="Arial Bold" panose="020B0704020202020204"/>
                  <a:ea typeface="Arial"/>
                  <a:cs typeface="Arial Bold" panose="020B0704020202020204"/>
                  <a:sym typeface="Arial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Arial Bold" panose="020B0704020202020204"/>
                  <a:ea typeface="Arial"/>
                  <a:cs typeface="Arial Bold" panose="020B0704020202020204"/>
                  <a:sym typeface="Arial"/>
                </a:rPr>
                <a:t>peste</a:t>
              </a:r>
              <a:r>
                <a:rPr lang="en-US" dirty="0">
                  <a:solidFill>
                    <a:srgbClr val="FFFFFF"/>
                  </a:solidFill>
                  <a:latin typeface="Arial Bold" panose="020B0704020202020204"/>
                  <a:ea typeface="Arial"/>
                  <a:cs typeface="Arial Bold" panose="020B0704020202020204"/>
                  <a:sym typeface="Arial"/>
                </a:rPr>
                <a:t> program</a:t>
              </a:r>
            </a:p>
            <a:p>
              <a:pPr algn="l">
                <a:lnSpc>
                  <a:spcPts val="2591"/>
                </a:lnSpc>
              </a:pPr>
              <a:endParaRPr lang="en-US" dirty="0">
                <a:solidFill>
                  <a:srgbClr val="FFFFFF"/>
                </a:solidFill>
                <a:latin typeface="Arial Bold" panose="020B0704020202020204"/>
                <a:ea typeface="Arial"/>
                <a:cs typeface="Arial Bold" panose="020B0704020202020204"/>
                <a:sym typeface="Arial"/>
              </a:endParaRPr>
            </a:p>
            <a:p>
              <a:pPr algn="l">
                <a:lnSpc>
                  <a:spcPts val="2591"/>
                </a:lnSpc>
              </a:pPr>
              <a:r>
                <a:rPr lang="en-US" dirty="0">
                  <a:solidFill>
                    <a:srgbClr val="FFFFFF"/>
                  </a:solidFill>
                  <a:latin typeface="Arial Bold" panose="020B0704020202020204"/>
                  <a:ea typeface="Arial"/>
                  <a:cs typeface="Arial Bold" panose="020B0704020202020204"/>
                  <a:sym typeface="Arial"/>
                </a:rPr>
                <a:t>Rata </a:t>
              </a:r>
              <a:r>
                <a:rPr lang="en-US" dirty="0" err="1">
                  <a:solidFill>
                    <a:srgbClr val="FFFFFF"/>
                  </a:solidFill>
                  <a:latin typeface="Arial Bold" panose="020B0704020202020204"/>
                  <a:ea typeface="Arial"/>
                  <a:cs typeface="Arial Bold" panose="020B0704020202020204"/>
                  <a:sym typeface="Arial"/>
                </a:rPr>
                <a:t>scade</a:t>
              </a:r>
              <a:r>
                <a:rPr lang="en-US" dirty="0">
                  <a:solidFill>
                    <a:srgbClr val="FFFFFF"/>
                  </a:solidFill>
                  <a:latin typeface="Arial Bold" panose="020B0704020202020204"/>
                  <a:ea typeface="Arial"/>
                  <a:cs typeface="Arial Bold" panose="020B0704020202020204"/>
                  <a:sym typeface="Arial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Arial Bold" panose="020B0704020202020204"/>
                  <a:ea typeface="Arial"/>
                  <a:cs typeface="Arial Bold" panose="020B0704020202020204"/>
                  <a:sym typeface="Arial"/>
                </a:rPr>
                <a:t>semnificativ</a:t>
              </a:r>
              <a:r>
                <a:rPr lang="en-US" dirty="0">
                  <a:solidFill>
                    <a:srgbClr val="FFFFFF"/>
                  </a:solidFill>
                  <a:latin typeface="Arial Bold" panose="020B0704020202020204"/>
                  <a:ea typeface="Arial"/>
                  <a:cs typeface="Arial Bold" panose="020B0704020202020204"/>
                  <a:sym typeface="Arial"/>
                </a:rPr>
                <a:t> cu </a:t>
              </a:r>
              <a:r>
                <a:rPr lang="en-US" dirty="0" err="1">
                  <a:solidFill>
                    <a:srgbClr val="FFFFFF"/>
                  </a:solidFill>
                  <a:latin typeface="Arial Bold" panose="020B0704020202020204"/>
                  <a:ea typeface="Arial"/>
                  <a:cs typeface="Arial Bold" panose="020B0704020202020204"/>
                  <a:sym typeface="Arial"/>
                </a:rPr>
                <a:t>vârsta</a:t>
              </a:r>
              <a:endParaRPr lang="en-US" dirty="0">
                <a:solidFill>
                  <a:srgbClr val="FFFFFF"/>
                </a:solidFill>
                <a:latin typeface="Arial Bold" panose="020B0704020202020204"/>
                <a:ea typeface="Arial"/>
                <a:cs typeface="Arial Bold" panose="020B0704020202020204"/>
                <a:sym typeface="Arial"/>
              </a:endParaRPr>
            </a:p>
            <a:p>
              <a:pPr algn="l">
                <a:lnSpc>
                  <a:spcPts val="2591"/>
                </a:lnSpc>
              </a:pPr>
              <a:endParaRPr lang="en-US" dirty="0">
                <a:solidFill>
                  <a:srgbClr val="FFFFFF"/>
                </a:solidFill>
                <a:latin typeface="Arial Bold" panose="020B0704020202020204"/>
                <a:ea typeface="Arial"/>
                <a:cs typeface="Arial Bold" panose="020B0704020202020204"/>
                <a:sym typeface="Arial"/>
              </a:endParaRPr>
            </a:p>
            <a:p>
              <a:pPr algn="l">
                <a:lnSpc>
                  <a:spcPts val="2591"/>
                </a:lnSpc>
              </a:pPr>
              <a:r>
                <a:rPr lang="en-US" dirty="0" err="1">
                  <a:solidFill>
                    <a:srgbClr val="FFFFFF"/>
                  </a:solidFill>
                  <a:latin typeface="Arial Bold" panose="020B0704020202020204"/>
                  <a:ea typeface="Arial"/>
                  <a:cs typeface="Arial Bold" panose="020B0704020202020204"/>
                  <a:sym typeface="Arial"/>
                </a:rPr>
                <a:t>Suprasolicitarea</a:t>
              </a:r>
              <a:r>
                <a:rPr lang="en-US" dirty="0">
                  <a:solidFill>
                    <a:srgbClr val="FFFFFF"/>
                  </a:solidFill>
                  <a:latin typeface="Arial Bold" panose="020B0704020202020204"/>
                  <a:ea typeface="Arial"/>
                  <a:cs typeface="Arial Bold" panose="020B0704020202020204"/>
                  <a:sym typeface="Arial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Arial Bold" panose="020B0704020202020204"/>
                  <a:ea typeface="Arial"/>
                  <a:cs typeface="Arial Bold" panose="020B0704020202020204"/>
                  <a:sym typeface="Arial"/>
                </a:rPr>
                <a:t>tinerilor</a:t>
              </a:r>
              <a:r>
                <a:rPr lang="en-US" dirty="0">
                  <a:solidFill>
                    <a:srgbClr val="FFFFFF"/>
                  </a:solidFill>
                  <a:latin typeface="Arial Bold" panose="020B0704020202020204"/>
                  <a:ea typeface="Arial"/>
                  <a:cs typeface="Arial Bold" panose="020B0704020202020204"/>
                  <a:sym typeface="Arial"/>
                </a:rPr>
                <a:t> = </a:t>
              </a:r>
              <a:r>
                <a:rPr lang="en-US" dirty="0" err="1">
                  <a:solidFill>
                    <a:srgbClr val="FFFFFF"/>
                  </a:solidFill>
                  <a:latin typeface="Arial Bold" panose="020B0704020202020204"/>
                  <a:ea typeface="Arial"/>
                  <a:cs typeface="Arial Bold" panose="020B0704020202020204"/>
                  <a:sym typeface="Arial"/>
                </a:rPr>
                <a:t>risc</a:t>
              </a:r>
              <a:r>
                <a:rPr lang="en-US" dirty="0">
                  <a:solidFill>
                    <a:srgbClr val="FFFFFF"/>
                  </a:solidFill>
                  <a:latin typeface="Arial Bold" panose="020B0704020202020204"/>
                  <a:ea typeface="Arial"/>
                  <a:cs typeface="Arial Bold" panose="020B0704020202020204"/>
                  <a:sym typeface="Arial"/>
                </a:rPr>
                <a:t> major de </a:t>
              </a:r>
              <a:r>
                <a:rPr lang="en-US" dirty="0" err="1">
                  <a:solidFill>
                    <a:srgbClr val="FFFFFF"/>
                  </a:solidFill>
                  <a:latin typeface="Arial Bold" panose="020B0704020202020204"/>
                  <a:ea typeface="Arial"/>
                  <a:cs typeface="Arial Bold" panose="020B0704020202020204"/>
                  <a:sym typeface="Arial"/>
                </a:rPr>
                <a:t>pierdere</a:t>
              </a:r>
              <a:endParaRPr lang="en-US" dirty="0">
                <a:solidFill>
                  <a:srgbClr val="FFFFFF"/>
                </a:solidFill>
                <a:latin typeface="Arial Bold" panose="020B0704020202020204"/>
                <a:ea typeface="Arial"/>
                <a:cs typeface="Arial Bold" panose="020B0704020202020204"/>
                <a:sym typeface="Arial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24366" y="1467021"/>
            <a:ext cx="10105556" cy="1827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01"/>
              </a:lnSpc>
              <a:spcBef>
                <a:spcPct val="0"/>
              </a:spcBef>
            </a:pPr>
            <a:r>
              <a:rPr lang="en-US" sz="4929">
                <a:solidFill>
                  <a:srgbClr val="E6E6E5"/>
                </a:solidFill>
                <a:latin typeface="Arial"/>
                <a:ea typeface="Arial"/>
                <a:cs typeface="Arial"/>
                <a:sym typeface="Arial"/>
              </a:rPr>
              <a:t> Ore suplimentare și impactul asupra satisfacției profesionale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B42570-7199-6D1D-2321-4105949D3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7573A57-6B90-3CC6-A54D-BF76B3194EB3}"/>
              </a:ext>
            </a:extLst>
          </p:cNvPr>
          <p:cNvSpPr/>
          <p:nvPr/>
        </p:nvSpPr>
        <p:spPr>
          <a:xfrm>
            <a:off x="-5108293" y="-7147068"/>
            <a:ext cx="11404113" cy="11487660"/>
          </a:xfrm>
          <a:custGeom>
            <a:avLst/>
            <a:gdLst/>
            <a:ahLst/>
            <a:cxnLst/>
            <a:rect l="l" t="t" r="r" b="b"/>
            <a:pathLst>
              <a:path w="11404113" h="11487660">
                <a:moveTo>
                  <a:pt x="0" y="0"/>
                </a:moveTo>
                <a:lnTo>
                  <a:pt x="11404113" y="0"/>
                </a:lnTo>
                <a:lnTo>
                  <a:pt x="11404113" y="11487660"/>
                </a:lnTo>
                <a:lnTo>
                  <a:pt x="0" y="1148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2F5F8C8-8C82-A3B6-C453-35F90DC6B1F4}"/>
              </a:ext>
            </a:extLst>
          </p:cNvPr>
          <p:cNvSpPr/>
          <p:nvPr/>
        </p:nvSpPr>
        <p:spPr>
          <a:xfrm>
            <a:off x="1045630" y="1177122"/>
            <a:ext cx="499539" cy="503199"/>
          </a:xfrm>
          <a:custGeom>
            <a:avLst/>
            <a:gdLst/>
            <a:ahLst/>
            <a:cxnLst/>
            <a:rect l="l" t="t" r="r" b="b"/>
            <a:pathLst>
              <a:path w="499539" h="503199">
                <a:moveTo>
                  <a:pt x="0" y="0"/>
                </a:moveTo>
                <a:lnTo>
                  <a:pt x="499540" y="0"/>
                </a:lnTo>
                <a:lnTo>
                  <a:pt x="499540" y="503199"/>
                </a:lnTo>
                <a:lnTo>
                  <a:pt x="0" y="5031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B7CA077-A982-1DAE-D440-73718FC93B2F}"/>
              </a:ext>
            </a:extLst>
          </p:cNvPr>
          <p:cNvSpPr txBox="1"/>
          <p:nvPr/>
        </p:nvSpPr>
        <p:spPr>
          <a:xfrm>
            <a:off x="1752600" y="1355954"/>
            <a:ext cx="2044910" cy="362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2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76" b="1" i="0" u="none" strike="noStrike" kern="1200" cap="none" spc="-4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old"/>
                <a:ea typeface="Arial Bold"/>
                <a:cs typeface="Arial Bold"/>
                <a:sym typeface="Arial Bold"/>
              </a:rPr>
              <a:t>Paulo Perez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1FED394-3E72-3F94-1ECD-1CDB3BA1AC19}"/>
              </a:ext>
            </a:extLst>
          </p:cNvPr>
          <p:cNvSpPr txBox="1"/>
          <p:nvPr/>
        </p:nvSpPr>
        <p:spPr>
          <a:xfrm>
            <a:off x="1295400" y="1970288"/>
            <a:ext cx="14554199" cy="1037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10048"/>
              </a:lnSpc>
            </a:pPr>
            <a:r>
              <a:rPr lang="ro-RO" sz="2600" dirty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Subîntrebări privind legătura dintre satisfacție, compensații și rata de plecare a angajaților</a:t>
            </a:r>
            <a:endParaRPr kumimoji="0" lang="en-US" sz="2600" b="1" i="0" u="none" strike="noStrike" kern="1200" cap="none" spc="-405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old" panose="020B0704020202020204" pitchFamily="34" charset="0"/>
              <a:ea typeface="Arial Bold"/>
              <a:cs typeface="Arial Bold" panose="020B0704020202020204" pitchFamily="34" charset="0"/>
              <a:sym typeface="Arial Bold"/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4AD968B5-2CEC-FA01-3EAE-8E647CD1E7A1}"/>
              </a:ext>
            </a:extLst>
          </p:cNvPr>
          <p:cNvGrpSpPr/>
          <p:nvPr/>
        </p:nvGrpSpPr>
        <p:grpSpPr>
          <a:xfrm rot="-851681">
            <a:off x="-9866955" y="455317"/>
            <a:ext cx="21825170" cy="18180272"/>
            <a:chOff x="0" y="0"/>
            <a:chExt cx="5748193" cy="478822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1DA2079-20B4-C324-EF83-960CE65C20FE}"/>
                </a:ext>
              </a:extLst>
            </p:cNvPr>
            <p:cNvSpPr/>
            <p:nvPr/>
          </p:nvSpPr>
          <p:spPr>
            <a:xfrm>
              <a:off x="0" y="0"/>
              <a:ext cx="5748193" cy="4788220"/>
            </a:xfrm>
            <a:custGeom>
              <a:avLst/>
              <a:gdLst/>
              <a:ahLst/>
              <a:cxnLst/>
              <a:rect l="l" t="t" r="r" b="b"/>
              <a:pathLst>
                <a:path w="5748193" h="4788220">
                  <a:moveTo>
                    <a:pt x="0" y="0"/>
                  </a:moveTo>
                  <a:lnTo>
                    <a:pt x="5748193" y="0"/>
                  </a:lnTo>
                  <a:lnTo>
                    <a:pt x="5748193" y="4788220"/>
                  </a:lnTo>
                  <a:lnTo>
                    <a:pt x="0" y="4788220"/>
                  </a:lnTo>
                  <a:close/>
                </a:path>
              </a:pathLst>
            </a:custGeom>
            <a:gradFill rotWithShape="1">
              <a:gsLst>
                <a:gs pos="0">
                  <a:srgbClr val="27DDDF">
                    <a:alpha val="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56C441B0-1A1C-E8BE-8067-21C4D13262D0}"/>
                </a:ext>
              </a:extLst>
            </p:cNvPr>
            <p:cNvSpPr txBox="1"/>
            <p:nvPr/>
          </p:nvSpPr>
          <p:spPr>
            <a:xfrm>
              <a:off x="0" y="19050"/>
              <a:ext cx="5748193" cy="47691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38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72738DC3-9FF1-1287-960B-169179F3629E}"/>
              </a:ext>
            </a:extLst>
          </p:cNvPr>
          <p:cNvSpPr txBox="1"/>
          <p:nvPr/>
        </p:nvSpPr>
        <p:spPr>
          <a:xfrm>
            <a:off x="3549726" y="4144467"/>
            <a:ext cx="11188548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o-RO" sz="2400" b="1" i="1" dirty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Cum influențează distanța dintre domiciliu și locul de muncă rata de </a:t>
            </a:r>
            <a:r>
              <a:rPr lang="en-US" sz="2400" b="1" i="1" dirty="0" err="1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plecare</a:t>
            </a:r>
            <a:r>
              <a:rPr lang="ro-RO" sz="2400" b="1" i="1" dirty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a angajaților?</a:t>
            </a:r>
            <a:endParaRPr lang="en-US" sz="2400" b="1" i="1" dirty="0">
              <a:solidFill>
                <a:schemeClr val="bg1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ro-RO" sz="2400" dirty="0">
              <a:solidFill>
                <a:schemeClr val="bg1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o-RO" sz="2400" b="1" i="1" dirty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Care este relația dintre satisfacția la locul de muncă și </a:t>
            </a:r>
            <a:r>
              <a:rPr lang="ro-RO" sz="2400" b="1" i="1" dirty="0">
                <a:solidFill>
                  <a:schemeClr val="bg1"/>
                </a:solidFill>
                <a:latin typeface="Arial Bold" panose="020B0704020202020204"/>
                <a:cs typeface="Arial Bold" panose="020B0704020202020204"/>
              </a:rPr>
              <a:t>fluctuația personalului</a:t>
            </a:r>
            <a:r>
              <a:rPr lang="ro-RO" sz="2400" b="1" i="1" dirty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?</a:t>
            </a:r>
            <a:endParaRPr lang="en-US" sz="2400" b="1" i="1" dirty="0">
              <a:solidFill>
                <a:schemeClr val="bg1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ro-RO" sz="2400" dirty="0">
              <a:solidFill>
                <a:schemeClr val="bg1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o-RO" sz="2400" b="1" i="1" dirty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Cum influențează vârsta angajatului și numărul de companii la care a lucrat anterior rata de </a:t>
            </a:r>
            <a:r>
              <a:rPr lang="en-US" sz="2400" b="1" i="1" dirty="0" err="1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plecare</a:t>
            </a:r>
            <a:r>
              <a:rPr lang="ro-RO" sz="2400" b="1" i="1" dirty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?</a:t>
            </a:r>
            <a:endParaRPr lang="en-US" sz="2400" b="1" i="1" dirty="0">
              <a:solidFill>
                <a:schemeClr val="bg1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ro-RO" sz="2400" dirty="0">
              <a:solidFill>
                <a:schemeClr val="bg1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o-RO" sz="2400" b="1" i="1" dirty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Cum variază rata de </a:t>
            </a:r>
            <a:r>
              <a:rPr lang="en-US" sz="2400" b="1" i="1" dirty="0" err="1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plecare</a:t>
            </a:r>
            <a:r>
              <a:rPr lang="ro-RO" sz="2400" b="1" i="1" dirty="0">
                <a:solidFill>
                  <a:schemeClr val="bg1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 în funcție de nivelul veniturilor lunare?</a:t>
            </a:r>
            <a:endParaRPr lang="ro-RO" sz="2400" dirty="0">
              <a:solidFill>
                <a:schemeClr val="bg1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3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923</Words>
  <Application>Microsoft Office PowerPoint</Application>
  <PresentationFormat>Custom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Bold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Green Modern Finance Business Report Presentation</dc:title>
  <dc:creator>ciprian eduard</dc:creator>
  <cp:lastModifiedBy>ciprian eduard</cp:lastModifiedBy>
  <cp:revision>6</cp:revision>
  <dcterms:created xsi:type="dcterms:W3CDTF">2006-08-16T00:00:00Z</dcterms:created>
  <dcterms:modified xsi:type="dcterms:W3CDTF">2025-07-16T15:15:16Z</dcterms:modified>
  <dc:identifier>DAGslAZlbT4</dc:identifier>
</cp:coreProperties>
</file>