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s-MX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58A"/>
    <a:srgbClr val="713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014"/>
    <p:restoredTop sz="94660"/>
  </p:normalViewPr>
  <p:slideViewPr>
    <p:cSldViewPr snapToGrid="0">
      <p:cViewPr varScale="1">
        <p:scale>
          <a:sx d="100" n="112"/>
          <a:sy d="100" n="112"/>
        </p:scale>
        <p:origin x="552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5"/>
          <a:sy d="100" n="85"/>
        </p:scale>
        <p:origin x="303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handoutMaster" Target="handoutMasters/handoutMaster1.xml" /><Relationship Id="rId4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1" Type="http://schemas.openxmlformats.org/officeDocument/2006/relationships/theme" Target="theme/theme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342DF-1AC3-4B9C-9274-346BC7DA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3E3438-FE5A-43B8-94E4-DFCAA8592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23C3B6-888E-4F1C-BFC7-07441778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5F3-8D3D-4D05-8A54-09E52B7ADA4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E6EF6-5B6E-462B-B1A8-A5B135B9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8777A-8491-4A95-AB80-C87F95C9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E43-8140-4FD4-875D-BFFE9B2D9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2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E82FC4-140A-485D-A7EF-1F005F21F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367BD0-C7F0-410D-84E1-5D1891731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30E9A-B578-4C9C-963E-D9304F75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5F3-8D3D-4D05-8A54-09E52B7ADA4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5061D-183D-4B50-9F03-3372ECBF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E7DC1-939D-44C6-8363-80C1B012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E43-8140-4FD4-875D-BFFE9B2D9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64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62DB0-BA65-4B94-9A6C-E46EFAF9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559CD0-41EB-4B52-A86C-50027EC8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272604-74D8-44F9-B448-6A03DEA5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AFC4C7-2644-4105-89AA-4EC3222BB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BCB063-6C2F-4593-8012-4D805D917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57E52E-B574-4752-B692-37C2C1CB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5F3-8D3D-4D05-8A54-09E52B7ADA4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10782A-365F-478C-9235-93AC222A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429D72-2256-45CE-87FC-6B948101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E43-8140-4FD4-875D-BFFE9B2D9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83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9CF46-47C9-43AE-9F16-B42A87C6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3EBE3D-C532-43EE-A8FD-CB148EBA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5F3-8D3D-4D05-8A54-09E52B7ADA4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74D10B-07C5-4805-8B48-661CD04F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AEEBB9-F5FD-4A23-8ECD-08B5FED6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E43-8140-4FD4-875D-BFFE9B2D9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27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C455C6-E6F8-4806-BAA9-D1BA3C61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5F3-8D3D-4D05-8A54-09E52B7ADA4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21C36F-3DCA-4AD1-943C-91C11623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1C7734-2C02-4286-9D87-CEBAE939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E43-8140-4FD4-875D-BFFE9B2D9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869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2BA6-F51D-4941-B80D-524F1BE0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1E066-7D54-40F6-8411-58DECE3E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B05D7F-8142-42E6-B7A1-FBBBCCF51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27715-9396-41EE-A003-90BE114D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5F3-8D3D-4D05-8A54-09E52B7ADA4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AAEA7C-DFB6-4C88-B8CB-B30BD167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C2611F-6B83-49FE-A911-7545E957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E43-8140-4FD4-875D-BFFE9B2D9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6FAC0-F456-422B-A5F3-FC31A515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A8938E-9CB2-4C04-BE2C-67B642437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5FBFE7-156D-4503-A0D9-2B7FA44C7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E9900C-6167-49B6-8781-850866C8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5F3-8D3D-4D05-8A54-09E52B7ADA4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D84BB4-4509-4AC7-81F6-5B6D438A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2910A5-CC41-4DC3-A06E-10F39F6C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E43-8140-4FD4-875D-BFFE9B2D9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5161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7" Type="http://schemas.openxmlformats.org/officeDocument/2006/relationships/slideLayout" Target="../slideLayouts/slideLayout1.xml" /><Relationship Id="rId16" Type="http://schemas.openxmlformats.org/officeDocument/2006/relationships/slideLayout" Target="../slideLayouts/slideLayout3.xml" /><Relationship Id="rId15" Type="http://schemas.openxmlformats.org/officeDocument/2006/relationships/slideLayout" Target="../slideLayouts/slideLayout2.xml" /><Relationship Id="rId1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1358A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99B7A9F-D341-44E3-A30E-16F68BB8DC49}"/>
              </a:ext>
            </a:extLst>
          </p:cNvPr>
          <p:cNvSpPr/>
          <p:nvPr userDrawn="1"/>
        </p:nvSpPr>
        <p:spPr>
          <a:xfrm>
            <a:off x="0" y="0"/>
            <a:ext cx="831274" cy="6858001"/>
          </a:xfrm>
          <a:prstGeom prst="rect">
            <a:avLst/>
          </a:prstGeom>
          <a:solidFill>
            <a:srgbClr val="853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s-MX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9DBE60-2965-4393-9966-64AAE7C6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s-ES"/>
              <a:t>Haga clic para modificar el estilo de título del patrón</a:t>
            </a:r>
            <a:endParaRPr dirty="0"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FB004D-751F-4EDD-A14E-107F07AC37E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B096A-B927-4082-AED2-BBF9A6A9789C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545F3-8D3D-4D05-8A54-09E52B7ADA4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8E0D2-BCE8-49E4-97D4-1A7A8B6DD2E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73F1C-067E-4017-A0B0-B2A618F604BE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BE43-8140-4FD4-875D-BFFE9B2D9EEE}" type="slidenum">
              <a:rPr lang="es-MX" smtClean="0"/>
              <a:t>‹Nº›</a:t>
            </a:fld>
            <a:endParaRPr lang="es-MX"/>
          </a:p>
        </p:txBody>
      </p:sp>
      <p:pic>
        <p:nvPicPr>
          <p:cNvPr descr="Un dibujo de una persona  Descripción generada automáticamente" id="8" name="Imagen 7">
            <a:extLst>
              <a:ext uri="{FF2B5EF4-FFF2-40B4-BE49-F238E27FC236}">
                <a16:creationId xmlns:a16="http://schemas.microsoft.com/office/drawing/2014/main" id="{AFA578D6-4655-4FBB-BDA6-752C9CFAF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0" r="16967"/>
          <a:stretch/>
        </p:blipFill>
        <p:spPr>
          <a:xfrm>
            <a:off x="0" y="360000"/>
            <a:ext cx="824668" cy="535709"/>
          </a:xfrm>
          <a:prstGeom prst="rect">
            <a:avLst/>
          </a:prstGeom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E737F01-6A76-4EC4-B747-692493A0D94B}"/>
              </a:ext>
            </a:extLst>
          </p:cNvPr>
          <p:cNvSpPr/>
          <p:nvPr userDrawn="1"/>
        </p:nvSpPr>
        <p:spPr>
          <a:xfrm>
            <a:off x="-6925" y="6721475"/>
            <a:ext cx="12198926" cy="136525"/>
          </a:xfrm>
          <a:prstGeom prst="rect">
            <a:avLst/>
          </a:prstGeom>
          <a:solidFill>
            <a:srgbClr val="853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29038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7"/>
    <p:sldLayoutId id="2147483662" r:id="rId16"/>
    <p:sldLayoutId id="2147483661" r:id="rId15"/>
    <p:sldLayoutId id="2147483660" r:id="rId14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 de 3 años y más que habla alguna lengua indígena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Mujeres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Hombres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2,108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empleo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Empleo general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12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  <a:r>
                        <a:rPr/>
                        <a:t> </a:t>
                      </a:r>
                      <a:r>
                        <a:rPr/>
                        <a:t>Ocupada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participación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desocupación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1,166,391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747,410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736,543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Empleo de Mujeres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12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  <a:r>
                        <a:rPr/>
                        <a:t> </a:t>
                      </a:r>
                      <a:r>
                        <a:rPr/>
                        <a:t>Ocupada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participación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desocupación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610,406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332,311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328,801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Empleo de Hombres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12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  <a:r>
                        <a:rPr/>
                        <a:t> </a:t>
                      </a:r>
                      <a:r>
                        <a:rPr/>
                        <a:t>Ocupada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participación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desocupación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555,985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415,099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407,742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Trabajadores</a:t>
            </a:r>
            <a:r>
              <a:rPr/>
              <a:t> </a:t>
            </a:r>
            <a:r>
              <a:rPr/>
              <a:t>asegurados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IMSS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Trabajadores asegurados en IMSS al cierre de año (diciembre)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Trabajadores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Municipio:</a:t>
            </a:r>
            <a:r>
              <a:rPr/>
              <a:t> </a:t>
            </a:r>
            <a:r>
              <a:rPr/>
              <a:t>Guadalajara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Trabajadores asegurados en el IMSS durante diciembre de 2020 por rango de salario mínimo. Se refiere al número de veces el salario mínimo de la Ciudad de México.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Trabajadores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Porcentaje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hasta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veces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salario</a:t>
                      </a:r>
                      <a:r>
                        <a:rPr/>
                        <a:t> </a:t>
                      </a:r>
                      <a:r>
                        <a:rPr/>
                        <a:t>mínimo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95.91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hasta</a:t>
                      </a:r>
                      <a:r>
                        <a:rPr/>
                        <a:t> </a:t>
                      </a: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veces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salario</a:t>
                      </a:r>
                      <a:r>
                        <a:rPr/>
                        <a:t> </a:t>
                      </a:r>
                      <a:r>
                        <a:rPr/>
                        <a:t>mínimo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hasta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veces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salario</a:t>
                      </a:r>
                      <a:r>
                        <a:rPr/>
                        <a:t> </a:t>
                      </a:r>
                      <a:r>
                        <a:rPr/>
                        <a:t>mínimo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hasta</a:t>
                      </a:r>
                      <a:r>
                        <a:rPr/>
                        <a:t> </a:t>
                      </a: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veces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salario</a:t>
                      </a:r>
                      <a:r>
                        <a:rPr/>
                        <a:t> </a:t>
                      </a:r>
                      <a:r>
                        <a:rPr/>
                        <a:t>mínimo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Trabajadores por sector de la actividad (clasificación IMSS por riesgo de trabajo) durante diciembre de 2020: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Trabajadores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Porcentaje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Agricultura,</a:t>
                      </a:r>
                      <a:r>
                        <a:rPr/>
                        <a:t> </a:t>
                      </a:r>
                      <a:r>
                        <a:rPr/>
                        <a:t>ganadería,</a:t>
                      </a:r>
                      <a:r>
                        <a:rPr/>
                        <a:t> </a:t>
                      </a:r>
                      <a:r>
                        <a:rPr/>
                        <a:t>silvicultura,</a:t>
                      </a:r>
                      <a:r>
                        <a:rPr/>
                        <a:t> </a:t>
                      </a:r>
                      <a:r>
                        <a:rPr/>
                        <a:t>pesca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caza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74.85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Industrias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transformación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Comercio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Transportes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comunicaciones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Servicios</a:t>
                      </a:r>
                      <a:r>
                        <a:rPr/>
                        <a:t> </a:t>
                      </a:r>
                      <a:r>
                        <a:rPr/>
                        <a:t>para</a:t>
                      </a:r>
                      <a:r>
                        <a:rPr/>
                        <a:t> </a:t>
                      </a:r>
                      <a:r>
                        <a:rPr/>
                        <a:t>empresas,</a:t>
                      </a:r>
                      <a:r>
                        <a:rPr/>
                        <a:t> </a:t>
                      </a:r>
                      <a:r>
                        <a:rPr/>
                        <a:t>personas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hogar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5.26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ingreso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Ingreso mensual por trabajo de la PEA ocupada, se considera solo a quienes reciben ingresos. Cifras en pesos corrientes de 2020.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Ingreso</a:t>
                      </a:r>
                      <a:r>
                        <a:rPr/>
                        <a:t> </a:t>
                      </a:r>
                      <a:r>
                        <a:rPr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Desviación</a:t>
                      </a:r>
                      <a:r>
                        <a:rPr/>
                        <a:t> </a:t>
                      </a:r>
                      <a:r>
                        <a:rPr/>
                        <a:t>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6,781.64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4,805.07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86,000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Promedio por sexo de la PEA ocupada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Ingreso</a:t>
                      </a:r>
                      <a:r>
                        <a:rPr/>
                        <a:t> </a:t>
                      </a:r>
                      <a:r>
                        <a:rPr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Desviación</a:t>
                      </a:r>
                      <a:r>
                        <a:rPr/>
                        <a:t> </a:t>
                      </a:r>
                      <a:r>
                        <a:rPr/>
                        <a:t>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Hombre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6,804.32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5,037.59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86,000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Mujer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6,712.81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4,023.69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24,000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Nota: Se eliminaron datos atípicos o poco creíbles, se eliminaron los datos de ingreso menores a 1,000 pesos al mes y mayores 999,900.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Pobreza,</a:t>
            </a:r>
            <a:r>
              <a:rPr/>
              <a:t> </a:t>
            </a:r>
            <a:r>
              <a:rPr/>
              <a:t>rezago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Indicadores de pobreza en 2015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municipio Guadalajara habitan 1,385,629 personas. Esto representa el 17% de la población total del estado.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Pobreza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Pobreza</a:t>
                      </a:r>
                      <a:r>
                        <a:rPr/>
                        <a:t> </a:t>
                      </a:r>
                      <a:r>
                        <a:rPr/>
                        <a:t>extrema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Pobreza</a:t>
                      </a:r>
                      <a:r>
                        <a:rPr/>
                        <a:t> </a:t>
                      </a:r>
                      <a:r>
                        <a:rPr/>
                        <a:t>moderada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40.9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 vulnerable en 2015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Vulnerables</a:t>
                      </a:r>
                      <a:r>
                        <a:rPr/>
                        <a:t> </a:t>
                      </a:r>
                      <a:r>
                        <a:rPr/>
                        <a:t>por</a:t>
                      </a:r>
                      <a:r>
                        <a:rPr/>
                        <a:t> </a:t>
                      </a:r>
                      <a:r>
                        <a:rPr/>
                        <a:t>carencia</a:t>
                      </a:r>
                      <a:r>
                        <a:rPr/>
                        <a:t> </a:t>
                      </a:r>
                      <a:r>
                        <a:rPr/>
                        <a:t>social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Vulnerables</a:t>
                      </a:r>
                      <a:r>
                        <a:rPr/>
                        <a:t> </a:t>
                      </a:r>
                      <a:r>
                        <a:rPr/>
                        <a:t>por</a:t>
                      </a:r>
                      <a:r>
                        <a:rPr/>
                        <a:t> </a:t>
                      </a:r>
                      <a:r>
                        <a:rPr/>
                        <a:t>ingreso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No</a:t>
                      </a:r>
                      <a:r>
                        <a:rPr/>
                        <a:t> </a:t>
                      </a:r>
                      <a:r>
                        <a:rPr/>
                        <a:t>pobres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no</a:t>
                      </a:r>
                      <a:r>
                        <a:rPr/>
                        <a:t> </a:t>
                      </a:r>
                      <a:r>
                        <a:rPr/>
                        <a:t>vulnerables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Viviendas con carencia de servicios durante 2020, entre paréntesis se muestra el porcentaje que representa del total de viviendas particulares habitadas:</a:t>
            </a:r>
          </a:p>
          <a:p>
            <a:pPr lvl="1"/>
            <a:r>
              <a:rPr/>
              <a:t>Viviendas sin acceso al agua: 222 (0.0578%)</a:t>
            </a:r>
          </a:p>
          <a:p>
            <a:pPr lvl="1"/>
            <a:r>
              <a:rPr/>
              <a:t>Viviendas sin drenaje: 121 (0.0315%)</a:t>
            </a:r>
          </a:p>
          <a:p>
            <a:pPr lvl="1"/>
            <a:r>
              <a:rPr/>
              <a:t>Viviendas sin electricidad: 189 (0.0492%)</a:t>
            </a:r>
          </a:p>
          <a:p>
            <a:pPr lvl="0" marL="0" indent="0">
              <a:buNone/>
            </a:pPr>
            <a:r>
              <a:rPr/>
              <a:t>El indice de rezago social en 2015 para este municipio fue de -1.07. Entrando en la clasificación de Muy bajo.</a:t>
            </a:r>
          </a:p>
          <a:p>
            <a:pPr lvl="0" marL="0" indent="0">
              <a:buNone/>
            </a:pPr>
            <a:r>
              <a:rPr/>
              <a:t>Durante este mismo año, el PNUD reporta que el índice de desarrollo humano del municipio es de 0.721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Índice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educación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Índice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salud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Índice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IDH</a:t>
                      </a:r>
                      <a:r>
                        <a:rPr/>
                        <a:t> </a:t>
                      </a:r>
                      <a:r>
                        <a:rPr/>
                        <a:t>2015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0.8509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0.721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Educación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Indicadores selectos sobre la escolaridad del municipio, se muestra el total de personas y entre paréntesis el porcentaje que representa a su respectivo grupo de edad.</a:t>
            </a:r>
          </a:p>
          <a:p>
            <a:pPr lvl="1"/>
            <a:r>
              <a:rPr/>
              <a:t>Población de 3 a 5 años que no asiste a la escuela: 19,979 (35.4%)</a:t>
            </a:r>
          </a:p>
          <a:p>
            <a:pPr lvl="1"/>
            <a:r>
              <a:rPr/>
              <a:t>Población de 6 a 11 años que no asiste a la escuela: 5,281 (4.76%)</a:t>
            </a:r>
          </a:p>
          <a:p>
            <a:pPr lvl="1"/>
            <a:r>
              <a:rPr/>
              <a:t>Población de 12 a 14 años que no asiste a la escuela: 4,450 (7.78%)</a:t>
            </a:r>
          </a:p>
          <a:p>
            <a:pPr lvl="1"/>
            <a:r>
              <a:rPr/>
              <a:t>Población de 8 a 14 años que no sabe leer y escribir: 2,217 (1.68%)</a:t>
            </a:r>
          </a:p>
          <a:p>
            <a:pPr lvl="1"/>
            <a:r>
              <a:rPr/>
              <a:t>Población de 15 años y más analfabeta: 16,888 (1.52%)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Salud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Indicadores selectos de acceso a la salud:</a:t>
            </a:r>
          </a:p>
          <a:p>
            <a:pPr lvl="1"/>
            <a:r>
              <a:rPr/>
              <a:t>Población sin servicios de salud: 408,824 (29.5%)</a:t>
            </a:r>
          </a:p>
          <a:p>
            <a:pPr lvl="1"/>
            <a:r>
              <a:rPr/>
              <a:t>Población con servicios de salud: 970,771 (70.1%)</a:t>
            </a:r>
          </a:p>
          <a:p>
            <a:pPr lvl="0" marL="0" indent="0">
              <a:buNone/>
            </a:pPr>
            <a:r>
              <a:rPr/>
              <a:t>Personas afiliadas a servicios médicos por institución, entre paréntesis el porcentaje que representa de la población con acceso a servicios de salud:</a:t>
            </a:r>
          </a:p>
          <a:p>
            <a:pPr lvl="1"/>
            <a:r>
              <a:rPr/>
              <a:t>IMSS: 814,494 (83.9%)</a:t>
            </a:r>
          </a:p>
          <a:p>
            <a:pPr lvl="1"/>
            <a:r>
              <a:rPr/>
              <a:t>ISSSTE: 38,275 (3.94%)</a:t>
            </a:r>
          </a:p>
          <a:p>
            <a:pPr lvl="1"/>
            <a:r>
              <a:rPr/>
              <a:t>INSABI: 70,815 (7.29%)</a:t>
            </a:r>
          </a:p>
          <a:p>
            <a:pPr lvl="1"/>
            <a:r>
              <a:rPr/>
              <a:t>Institución privada: 40,773 (4.2%)</a:t>
            </a:r>
          </a:p>
          <a:p>
            <a:pPr lvl="0" marL="0" indent="0">
              <a:buNone/>
            </a:pPr>
            <a:r>
              <a:rPr/>
              <a:t>INSABI, se refiere a servicios médicos en la Secretaría de Salud, mediante en el Instituto de Salud para el Bienestar.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Mujeres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1,385,629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666,997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718,632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Hombres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Mujeres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51.86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 en edad para votar: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menor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más,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estatal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1,385,629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1,048,048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337,581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18.17649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menor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24.36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Nacidad</a:t>
                      </a:r>
                      <a:r>
                        <a:rPr/>
                        <a:t> </a:t>
                      </a:r>
                      <a:r>
                        <a:rPr/>
                        <a:t>en</a:t>
                      </a:r>
                      <a:r>
                        <a:rPr/>
                        <a:t> </a:t>
                      </a:r>
                      <a:r>
                        <a:rPr/>
                        <a:t>otra</a:t>
                      </a:r>
                      <a:r>
                        <a:rPr/>
                        <a:t> </a:t>
                      </a:r>
                      <a:r>
                        <a:rPr/>
                        <a:t>entidad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Porcentaje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159,510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11.51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</dc:title>
  <dc:creator/>
  <cp:keywords/>
  <dcterms:created xsi:type="dcterms:W3CDTF">2022-02-12T20:00:37Z</dcterms:created>
  <dcterms:modified xsi:type="dcterms:W3CDTF">2022-02-12T20:00:37Z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