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112"/>
          <a:sy d="100" n="112"/>
        </p:scale>
        <p:origin x="552" y="11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5"/>
          <a:sy d="100" n="85"/>
        </p:scale>
        <p:origin x="3888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3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2546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0743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DB67E83-6FE0-42DC-8D36-3E8353BFB776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4634-9486-4F5A-BD53-D9AEA03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73D0B4-0AD6-4EF8-80E3-537E6B1E3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B6880-A25F-403F-9180-F35DBB0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CF952D52-54BE-4005-92B8-89F4356C96D6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47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D02C85-0CF4-49FE-8487-FE9BBB97E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C3AAB-7306-44F8-8923-979DF2F1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21EE7-D21A-4367-A326-1C88AEB6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57B2241-8737-4606-A5F4-E841F956B15F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423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6193-9944-4E69-BC95-93AC317A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957E7-79CB-4700-9450-4BA5C514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7E7579-6BAA-4ABA-AF97-BD9F4BC66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MX" sz="1800" b="1" i="0" u="none" strike="noStrike" baseline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B6F3-D82C-4EE1-989A-3B72F961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F7BB0-2248-40D6-B482-97BACDC8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5C9EA-FBC6-4F82-9B6F-2DAEB03F2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MX" sz="1800" b="1" i="0" u="none" strike="noStrike" baseline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40369-CD43-429E-8A4A-DBAC64A9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25726-1C96-4E63-80E3-7C7AF3DA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35EAB-B233-4DA0-8E58-869FE9FEB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MX" sz="1800" b="1" i="0" u="none" strike="noStrike" baseline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89F2D-D377-4348-8296-336C09E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D2FD83-1BB2-4B08-984F-FF9AE5A16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4360C-69B8-4C7C-9238-8153170F0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MX" sz="1800" b="1" i="0" u="none" strike="noStrike" baseline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B875C43F-5E10-4F81-9887-44BB1518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z="1800" b="1" i="0" u="none" strike="noStrike" baseline="0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355767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0" y="9509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6775167-D5E7-44F9-BD2D-06DD62E4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z="1800" b="1" i="0" u="none" strike="noStrike" baseline="0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2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6591"/>
            <a:ext cx="5015670" cy="4793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136592"/>
            <a:ext cx="5257801" cy="47930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EC83CCF-2CB3-43EF-8DDD-3DDAE79C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z="1800" b="1" i="0" u="none" strike="noStrike" baseline="0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1A447-9C89-42A1-A9CA-41EE5FBA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21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D389C9-AD83-4A8F-A5EE-10891750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99858"/>
            <a:ext cx="5157787" cy="681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9111A-1560-4C2D-BA07-8C38B2F2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3713"/>
            <a:ext cx="5157787" cy="440595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1AC084-229D-4B2E-BE3F-15F583F5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99858"/>
            <a:ext cx="5183188" cy="681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ACC60-FFB8-48E1-A070-D502543FD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3713"/>
            <a:ext cx="5183188" cy="440595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9597D4-293E-49C0-A47D-CCD8FE7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C44B923-7184-427C-AD7E-E1E0BE5525E8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72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0E6B-6DE6-4591-8A0B-FC7765B7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48321C-6BEA-464C-BD3A-621856BB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41315-77CB-46D3-91D4-9883FE7936CE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22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ADB866-5538-49A5-AB05-23C8E98F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BA883BD-3588-477A-9570-1A44AFD6DD94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961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A3AC4-ADBB-4DF4-808D-EA71397E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E3500-4C1D-4CB3-8E62-7515524C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66A41-F01C-4155-A5CE-6F26B6D4E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B764C-20A5-4E11-A729-DDD32F00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ABBC5CB-7957-482D-8744-CC24B43D7426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03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07FAD-A27F-4A78-8E98-ACF41C2A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C1091B-0C73-4C89-B1E9-FF68A3EC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94837-3671-4AF7-84BE-284CA156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32023C-1066-4F25-BB6F-361E10EF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3B9695-3AEE-4E33-99F8-3B877BBEF786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0C04A9AB-78CE-4FEC-8F13-4985B0CDA51B}"/>
              </a:ext>
            </a:extLst>
          </p:cNvPr>
          <p:cNvSpPr txBox="1">
            <a:spLocks/>
          </p:cNvSpPr>
          <p:nvPr userDrawn="1"/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22856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B62257-EF7C-485B-AD93-FE6876F4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9233C-5AAD-4B58-88E1-FB1E091C74D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FDD7-E032-4F12-8881-4CAD92AB519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7829550" y="6356350"/>
            <a:ext cx="352425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b="1" baseline="0" dirty="0" i="0" lang="es-MX" strike="noStrike" sz="1800" u="none">
                <a:solidFill>
                  <a:srgbClr val="86358B"/>
                </a:solidFill>
                <a:latin typeface="LMRoman10-Bold"/>
              </a:rPr>
              <a:t>Tonatiuh Bravo Padilla | Regidor</a:t>
            </a:r>
            <a:endParaRPr dirty="0" lang="es-MX"/>
          </a:p>
        </p:txBody>
      </p:sp>
      <p:pic>
        <p:nvPicPr>
          <p:cNvPr descr="Dibujo con letras blancas  Descripción generada automáticamente con confianza media" id="8" name="Imagen 7">
            <a:extLst>
              <a:ext uri="{FF2B5EF4-FFF2-40B4-BE49-F238E27FC236}">
                <a16:creationId xmlns:a16="http://schemas.microsoft.com/office/drawing/2014/main" id="{B2521E60-2B5C-431F-90C9-219A0B8EEA9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3425"/>
            <a:ext cx="1514505" cy="368050"/>
          </a:xfrm>
          <a:prstGeom prst="rect">
            <a:avLst/>
          </a:prstGeom>
          <a:ln>
            <a:noFill/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82BC4BF-4744-4B8F-9C69-B33B8AC0D0BC}"/>
              </a:ext>
            </a:extLst>
          </p:cNvPr>
          <p:cNvSpPr/>
          <p:nvPr userDrawn="1"/>
        </p:nvSpPr>
        <p:spPr>
          <a:xfrm>
            <a:off x="838200" y="6264000"/>
            <a:ext cx="10515600" cy="36000"/>
          </a:xfrm>
          <a:prstGeom prst="rect">
            <a:avLst/>
          </a:prstGeom>
          <a:solidFill>
            <a:srgbClr val="853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s-MX">
              <a:ln>
                <a:noFill/>
              </a:ln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0C8DD0-3909-4537-8B41-E09278F6036E}"/>
              </a:ext>
            </a:extLst>
          </p:cNvPr>
          <p:cNvSpPr/>
          <p:nvPr userDrawn="1"/>
        </p:nvSpPr>
        <p:spPr>
          <a:xfrm>
            <a:off x="838200" y="180000"/>
            <a:ext cx="10515600" cy="36000"/>
          </a:xfrm>
          <a:prstGeom prst="rect">
            <a:avLst/>
          </a:prstGeom>
          <a:solidFill>
            <a:srgbClr val="853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s-MX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09387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2" r:id="rId13"/>
    <p:sldLayoutId id="2147483661" r:id="rId14"/>
    <p:sldLayoutId id="2147483660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2546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895600" y="3074349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de 3 años y más que habla alguna lengua indígena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2,108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empleo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general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1,166,391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747,410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736,543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de Mujeres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610,406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332,311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328,801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Empleo de Hombres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12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PEA</a:t>
                      </a:r>
                      <a:r>
                        <a:rPr/>
                        <a:t> </a:t>
                      </a:r>
                      <a:r>
                        <a:rPr/>
                        <a:t>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participación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Tasa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desocupación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555,985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415,099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407,742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Trabajadores</a:t>
            </a:r>
            <a:r>
              <a:rPr/>
              <a:t> </a:t>
            </a:r>
            <a:r>
              <a:rPr/>
              <a:t>asegurados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IMSS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asegurados en IMSS al cierre de año (diciembre)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Municipio:</a:t>
            </a:r>
            <a:r>
              <a:rPr/>
              <a:t> </a:t>
            </a:r>
            <a:r>
              <a:rPr/>
              <a:t>Guadalajara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asegurados en el IMSS durante diciembre de 2020 por rango de salario mínimo. Se refiere al número de veces el salario mínimo de la Ciudad de México.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95.91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mayor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hasta</a:t>
                      </a:r>
                      <a:r>
                        <a:rPr/>
                        <a:t> </a:t>
                      </a: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veces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salario</a:t>
                      </a:r>
                      <a:r>
                        <a:rPr/>
                        <a:t> </a:t>
                      </a:r>
                      <a:r>
                        <a:rPr/>
                        <a:t>mínimo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Trabajadores por sector de la actividad (clasificación IMSS por riesgo de trabajo) durante diciembre de 2020: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Trabajadores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Agricultura,</a:t>
                      </a:r>
                      <a:r>
                        <a:rPr/>
                        <a:t> </a:t>
                      </a:r>
                      <a:r>
                        <a:rPr/>
                        <a:t>ganadería,</a:t>
                      </a:r>
                      <a:r>
                        <a:rPr/>
                        <a:t> </a:t>
                      </a:r>
                      <a:r>
                        <a:rPr/>
                        <a:t>silvicultura,</a:t>
                      </a:r>
                      <a:r>
                        <a:rPr/>
                        <a:t> </a:t>
                      </a:r>
                      <a:r>
                        <a:rPr/>
                        <a:t>pesca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caza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Industrias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transformación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Comercio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Transportes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comunicaciones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Servicios</a:t>
                      </a:r>
                      <a:r>
                        <a:rPr/>
                        <a:t> </a:t>
                      </a:r>
                      <a:r>
                        <a:rPr/>
                        <a:t>para</a:t>
                      </a:r>
                      <a:r>
                        <a:rPr/>
                        <a:t> </a:t>
                      </a:r>
                      <a:r>
                        <a:rPr/>
                        <a:t>empresas,</a:t>
                      </a:r>
                      <a:r>
                        <a:rPr/>
                        <a:t> </a:t>
                      </a:r>
                      <a:r>
                        <a:rPr/>
                        <a:t>personas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el</a:t>
                      </a:r>
                      <a:r>
                        <a:rPr/>
                        <a:t> </a:t>
                      </a:r>
                      <a:r>
                        <a:rPr/>
                        <a:t>hogar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ingreso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Ingreso mensual por trabajo de la PEA ocupada, se considera solo a quienes reciben ingresos. Cifras en pesos corrientes de 2020.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Desviación</a:t>
                      </a:r>
                      <a:r>
                        <a:rPr/>
                        <a:t> </a:t>
                      </a:r>
                      <a:r>
                        <a:rPr/>
                        <a:t>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6,781.64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4,805.07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Promedio por sexo de la PEA ocupada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Desviación</a:t>
                      </a:r>
                      <a:r>
                        <a:rPr/>
                        <a:t> </a:t>
                      </a:r>
                      <a:r>
                        <a:rPr/>
                        <a:t>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Hombre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6,804.32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5,037.59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Mujer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6,712.81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4,023.69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Nota: Se eliminaron datos atípicos o poco creíbles, se eliminaron los datos de ingreso menores a 1,000 pesos al mes y mayores 999,900.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Pobreza,</a:t>
            </a:r>
            <a:r>
              <a:rPr/>
              <a:t> </a:t>
            </a:r>
            <a:r>
              <a:rPr/>
              <a:t>rezago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de pobreza en 2015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municipio Guadalajara habitan 1,385,629 personas. Esto representa el 17% de la población total del estado.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extrema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Pobreza</a:t>
                      </a:r>
                      <a:r>
                        <a:rPr/>
                        <a:t> </a:t>
                      </a:r>
                      <a:r>
                        <a:rPr/>
                        <a:t>moderada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vulnerable en 2015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por</a:t>
                      </a:r>
                      <a:r>
                        <a:rPr/>
                        <a:t> </a:t>
                      </a:r>
                      <a:r>
                        <a:rPr/>
                        <a:t>carencia</a:t>
                      </a:r>
                      <a:r>
                        <a:rPr/>
                        <a:t> </a:t>
                      </a:r>
                      <a:r>
                        <a:rPr/>
                        <a:t>social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por</a:t>
                      </a:r>
                      <a:r>
                        <a:rPr/>
                        <a:t> </a:t>
                      </a:r>
                      <a:r>
                        <a:rPr/>
                        <a:t>ingreso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pobres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vulnerables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Viviendas con carencia de servicios durante 2020, entre paréntesis se muestra el porcentaje que representa del total de viviendas particulares habitadas:</a:t>
            </a:r>
          </a:p>
          <a:p>
            <a:pPr lvl="1"/>
            <a:r>
              <a:rPr/>
              <a:t>Viviendas sin acceso al agua: 222 (0.0578%)</a:t>
            </a:r>
          </a:p>
          <a:p>
            <a:pPr lvl="1"/>
            <a:r>
              <a:rPr/>
              <a:t>Viviendas sin drenaje: 121 (0.0315%)</a:t>
            </a:r>
          </a:p>
          <a:p>
            <a:pPr lvl="1"/>
            <a:r>
              <a:rPr/>
              <a:t>Viviendas sin electricidad: 189 (0.0492%)</a:t>
            </a:r>
          </a:p>
          <a:p>
            <a:pPr lvl="0" marL="0" indent="0">
              <a:buNone/>
            </a:pPr>
            <a:r>
              <a:rPr/>
              <a:t>El indice de rezago social en 2015 para este municipio fue de -1.07. Entrando en la clasificación de Muy bajo.</a:t>
            </a:r>
          </a:p>
          <a:p>
            <a:pPr lvl="0" marL="0" indent="0">
              <a:buNone/>
            </a:pPr>
            <a:r>
              <a:rPr/>
              <a:t>Durante este mismo año, el PNUD reporta que el índice de desarrollo humano del municipio es de 0.721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educación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salud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Índice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IDH</a:t>
                      </a:r>
                      <a:r>
                        <a:rPr/>
                        <a:t> </a:t>
                      </a:r>
                      <a:r>
                        <a:rPr/>
                        <a:t>2015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Educación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selectos sobre la escolaridad del municipio, se muestra el total de personas y entre paréntesis el porcentaje que representa a su respectivo grupo de edad.</a:t>
            </a:r>
          </a:p>
          <a:p>
            <a:pPr lvl="1"/>
            <a:r>
              <a:rPr/>
              <a:t>Población de 3 a 5 años que no asiste a la escuela: 19,979 (35.4%)</a:t>
            </a:r>
          </a:p>
          <a:p>
            <a:pPr lvl="1"/>
            <a:r>
              <a:rPr/>
              <a:t>Población de 6 a 11 años que no asiste a la escuela: 5,281 (4.76%)</a:t>
            </a:r>
          </a:p>
          <a:p>
            <a:pPr lvl="1"/>
            <a:r>
              <a:rPr/>
              <a:t>Población de 12 a 14 años que no asiste a la escuela: 4,450 (7.78%)</a:t>
            </a:r>
          </a:p>
          <a:p>
            <a:pPr lvl="1"/>
            <a:r>
              <a:rPr/>
              <a:t>Población de 8 a 14 años que no sabe leer y escribir: 2,217 (1.68%)</a:t>
            </a:r>
          </a:p>
          <a:p>
            <a:pPr lvl="1"/>
            <a:r>
              <a:rPr/>
              <a:t>Población de 15 años y más analfabeta: 16,888 (1.52%)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Indicadores selectos de acceso a la salud:</a:t>
            </a:r>
          </a:p>
          <a:p>
            <a:pPr lvl="1"/>
            <a:r>
              <a:rPr/>
              <a:t>Población sin servicios de salud: 408,824 (29.5%)</a:t>
            </a:r>
          </a:p>
          <a:p>
            <a:pPr lvl="1"/>
            <a:r>
              <a:rPr/>
              <a:t>Población con servicios de salud: 970,771 (70.1%)</a:t>
            </a:r>
          </a:p>
          <a:p>
            <a:pPr lvl="0" marL="0" indent="0">
              <a:buNone/>
            </a:pPr>
            <a:r>
              <a:rPr/>
              <a:t>Personas afiliadas a servicios médicos por institución, entre paréntesis el porcentaje que representa de la población con acceso a servicios de salud:</a:t>
            </a:r>
          </a:p>
          <a:p>
            <a:pPr lvl="1"/>
            <a:r>
              <a:rPr/>
              <a:t>IMSS: 814,494 (83.9%)</a:t>
            </a:r>
          </a:p>
          <a:p>
            <a:pPr lvl="1"/>
            <a:r>
              <a:rPr/>
              <a:t>ISSSTE: 38,275 (3.94%)</a:t>
            </a:r>
          </a:p>
          <a:p>
            <a:pPr lvl="1"/>
            <a:r>
              <a:rPr/>
              <a:t>INSABI: 70,815 (7.29%)</a:t>
            </a:r>
          </a:p>
          <a:p>
            <a:pPr lvl="1"/>
            <a:r>
              <a:rPr/>
              <a:t>Institución privada: 40,773 (4.2%)</a:t>
            </a:r>
          </a:p>
          <a:p>
            <a:pPr lvl="0" marL="0" indent="0">
              <a:buNone/>
            </a:pPr>
            <a:r>
              <a:rPr/>
              <a:t>INSABI, se refiere a servicios médicos en la Secretaría de Salud, mediante en el Instituto de Salud para el Bienestar.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1,385,629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666,997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718,632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Hombres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Mujeres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51.86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 en edad para votar: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menor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más,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estatal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1,385,629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1,048,048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337,581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18.17649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más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menor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18</a:t>
                      </a:r>
                      <a:r>
                        <a:rPr/>
                        <a:t> </a:t>
                      </a:r>
                      <a:r>
                        <a:rPr/>
                        <a:t>años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270000"/>
          <a:ext cx="105156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Población</a:t>
                      </a:r>
                      <a:r>
                        <a:rPr/>
                        <a:t> </a:t>
                      </a:r>
                      <a:r>
                        <a:rPr/>
                        <a:t>Nacidad</a:t>
                      </a:r>
                      <a:r>
                        <a:rPr/>
                        <a:t> </a:t>
                      </a:r>
                      <a:r>
                        <a:rPr/>
                        <a:t>en</a:t>
                      </a:r>
                      <a:r>
                        <a:rPr/>
                        <a:t> </a:t>
                      </a:r>
                      <a:r>
                        <a:rPr/>
                        <a:t>otra</a:t>
                      </a:r>
                      <a:r>
                        <a:rPr/>
                        <a:t> </a:t>
                      </a:r>
                      <a:r>
                        <a:rPr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Porcentaje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11.51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LMRoman10-Bold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</dc:title>
  <dc:creator/>
  <cp:keywords/>
  <dcterms:created xsi:type="dcterms:W3CDTF">2022-04-05T03:28:10Z</dcterms:created>
  <dcterms:modified xsi:type="dcterms:W3CDTF">2022-04-05T03:28:10Z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aspectratio=169</vt:lpwstr>
  </property>
  <property fmtid="{D5CDD505-2E9C-101B-9397-08002B2CF9AE}" pid="3" name="output">
    <vt:lpwstr/>
  </property>
</Properties>
</file>