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47" autoAdjust="0"/>
    <p:restoredTop sz="94660"/>
  </p:normalViewPr>
  <p:slideViewPr>
    <p:cSldViewPr snapToGrid="0">
      <p:cViewPr varScale="1">
        <p:scale>
          <a:sx n="65" d="100"/>
          <a:sy n="65" d="100"/>
        </p:scale>
        <p:origin x="4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6AF6-355E-4C0E-B4AD-3B43D0C21F45}" type="datetimeFigureOut">
              <a:rPr lang="sk-SK" smtClean="0"/>
              <a:t>6.9.2022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952A73D-8FA5-4D79-A484-B20BB399F3A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27841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6AF6-355E-4C0E-B4AD-3B43D0C21F45}" type="datetimeFigureOut">
              <a:rPr lang="sk-SK" smtClean="0"/>
              <a:t>6.9.2022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952A73D-8FA5-4D79-A484-B20BB399F3A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19383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6AF6-355E-4C0E-B4AD-3B43D0C21F45}" type="datetimeFigureOut">
              <a:rPr lang="sk-SK" smtClean="0"/>
              <a:t>6.9.2022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952A73D-8FA5-4D79-A484-B20BB399F3AD}" type="slidenum">
              <a:rPr lang="sk-SK" smtClean="0"/>
              <a:t>‹#›</a:t>
            </a:fld>
            <a:endParaRPr lang="sk-SK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4029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6AF6-355E-4C0E-B4AD-3B43D0C21F45}" type="datetimeFigureOut">
              <a:rPr lang="sk-SK" smtClean="0"/>
              <a:t>6.9.2022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952A73D-8FA5-4D79-A484-B20BB399F3A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96910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6AF6-355E-4C0E-B4AD-3B43D0C21F45}" type="datetimeFigureOut">
              <a:rPr lang="sk-SK" smtClean="0"/>
              <a:t>6.9.2022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952A73D-8FA5-4D79-A484-B20BB399F3AD}" type="slidenum">
              <a:rPr lang="sk-SK" smtClean="0"/>
              <a:t>‹#›</a:t>
            </a:fld>
            <a:endParaRPr lang="sk-SK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2575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6AF6-355E-4C0E-B4AD-3B43D0C21F45}" type="datetimeFigureOut">
              <a:rPr lang="sk-SK" smtClean="0"/>
              <a:t>6.9.2022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952A73D-8FA5-4D79-A484-B20BB399F3A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88095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6AF6-355E-4C0E-B4AD-3B43D0C21F45}" type="datetimeFigureOut">
              <a:rPr lang="sk-SK" smtClean="0"/>
              <a:t>6.9.2022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A73D-8FA5-4D79-A484-B20BB399F3A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59075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6AF6-355E-4C0E-B4AD-3B43D0C21F45}" type="datetimeFigureOut">
              <a:rPr lang="sk-SK" smtClean="0"/>
              <a:t>6.9.2022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A73D-8FA5-4D79-A484-B20BB399F3A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17794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6AF6-355E-4C0E-B4AD-3B43D0C21F45}" type="datetimeFigureOut">
              <a:rPr lang="sk-SK" smtClean="0"/>
              <a:t>6.9.2022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A73D-8FA5-4D79-A484-B20BB399F3A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583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6AF6-355E-4C0E-B4AD-3B43D0C21F45}" type="datetimeFigureOut">
              <a:rPr lang="sk-SK" smtClean="0"/>
              <a:t>6.9.2022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952A73D-8FA5-4D79-A484-B20BB399F3A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6142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6AF6-355E-4C0E-B4AD-3B43D0C21F45}" type="datetimeFigureOut">
              <a:rPr lang="sk-SK" smtClean="0"/>
              <a:t>6.9.2022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952A73D-8FA5-4D79-A484-B20BB399F3A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8523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6AF6-355E-4C0E-B4AD-3B43D0C21F45}" type="datetimeFigureOut">
              <a:rPr lang="sk-SK" smtClean="0"/>
              <a:t>6.9.2022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952A73D-8FA5-4D79-A484-B20BB399F3A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7928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6AF6-355E-4C0E-B4AD-3B43D0C21F45}" type="datetimeFigureOut">
              <a:rPr lang="sk-SK" smtClean="0"/>
              <a:t>6.9.2022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A73D-8FA5-4D79-A484-B20BB399F3A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51555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6AF6-355E-4C0E-B4AD-3B43D0C21F45}" type="datetimeFigureOut">
              <a:rPr lang="sk-SK" smtClean="0"/>
              <a:t>6.9.2022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A73D-8FA5-4D79-A484-B20BB399F3A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73884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6AF6-355E-4C0E-B4AD-3B43D0C21F45}" type="datetimeFigureOut">
              <a:rPr lang="sk-SK" smtClean="0"/>
              <a:t>6.9.2022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A73D-8FA5-4D79-A484-B20BB399F3A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9853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6AF6-355E-4C0E-B4AD-3B43D0C21F45}" type="datetimeFigureOut">
              <a:rPr lang="sk-SK" smtClean="0"/>
              <a:t>6.9.2022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952A73D-8FA5-4D79-A484-B20BB399F3A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19276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26AF6-355E-4C0E-B4AD-3B43D0C21F45}" type="datetimeFigureOut">
              <a:rPr lang="sk-SK" smtClean="0"/>
              <a:t>6.9.2022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952A73D-8FA5-4D79-A484-B20BB399F3A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184930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GNU/Linux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08565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➢ Vymenujte hardvérové komponenty počítača.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➢ </a:t>
            </a:r>
            <a:r>
              <a:rPr lang="sk-SK" dirty="0"/>
              <a:t>Čo je </a:t>
            </a:r>
            <a:r>
              <a:rPr lang="sk-SK" dirty="0" err="1"/>
              <a:t>firmvér</a:t>
            </a:r>
            <a:r>
              <a:rPr lang="sk-SK" dirty="0"/>
              <a:t>?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➢ </a:t>
            </a:r>
            <a:r>
              <a:rPr lang="sk-SK" dirty="0"/>
              <a:t>Čo je softvér?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➢ </a:t>
            </a:r>
            <a:r>
              <a:rPr lang="sk-SK" dirty="0"/>
              <a:t>Čo je používateľ?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➢ </a:t>
            </a:r>
            <a:r>
              <a:rPr lang="sk-SK" dirty="0"/>
              <a:t>Čo je server?</a:t>
            </a:r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Úvod</a:t>
            </a:r>
          </a:p>
        </p:txBody>
      </p:sp>
    </p:spTree>
    <p:extLst>
      <p:ext uri="{BB962C8B-B14F-4D97-AF65-F5344CB8AC3E}">
        <p14:creationId xmlns:p14="http://schemas.microsoft.com/office/powerpoint/2010/main" val="1029650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Úvod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b="1" dirty="0"/>
              <a:t>1.1 Jednotky v informatike </a:t>
            </a:r>
            <a:endParaRPr lang="sk-SK" b="1" dirty="0" smtClean="0"/>
          </a:p>
          <a:p>
            <a:pPr marL="0" indent="0">
              <a:buNone/>
            </a:pPr>
            <a:r>
              <a:rPr lang="sk-SK" dirty="0" smtClean="0"/>
              <a:t>Základná </a:t>
            </a:r>
            <a:r>
              <a:rPr lang="sk-SK" dirty="0"/>
              <a:t>jednotka v informatike je bit (b, </a:t>
            </a:r>
            <a:r>
              <a:rPr lang="sk-SK" dirty="0" err="1"/>
              <a:t>binary</a:t>
            </a:r>
            <a:r>
              <a:rPr lang="sk-SK" dirty="0"/>
              <a:t> </a:t>
            </a:r>
            <a:r>
              <a:rPr lang="sk-SK" dirty="0" err="1"/>
              <a:t>digit</a:t>
            </a:r>
            <a:r>
              <a:rPr lang="sk-SK" dirty="0"/>
              <a:t>). Pomocou bitu vieme zakódovať jeden z dvoch možných stavov. Ďalšia jednotka bajt (B, byte) sa obyčajne používa na kódovanie jedného znaku z 256-znakovej abecedy, kde použijeme 8 bitov, lebo 256=28 . Preto 1 bajt má 8 bitov: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1 </a:t>
            </a:r>
            <a:r>
              <a:rPr lang="sk-SK" dirty="0"/>
              <a:t>B = 8 b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V </a:t>
            </a:r>
            <a:r>
              <a:rPr lang="sk-SK" dirty="0"/>
              <a:t>praxi sa môžeme stretnúť aj s nesprávnym označením b – bajt. Násobky jednotiek k, M, G, T a ďalšie sú obyčajne násobkami jednotiek v desiatkovej sústave. Ale v informatike nie je vhodný násobok 1000, lebo informatika používa dvojkovú sústavu. Najbližší vhodný násobok je 1024=210. Kilo v informatike sa má písať vždy s veľkým K = 1024. Aby sa predišlo nejasnosti, zaviedlo sa nové označenie2 (aspoň písomne, lebo teda na výslovnosť je ťažké):</a:t>
            </a:r>
          </a:p>
        </p:txBody>
      </p:sp>
    </p:spTree>
    <p:extLst>
      <p:ext uri="{BB962C8B-B14F-4D97-AF65-F5344CB8AC3E}">
        <p14:creationId xmlns:p14="http://schemas.microsoft.com/office/powerpoint/2010/main" val="1835907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Úvod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1 </a:t>
            </a:r>
            <a:r>
              <a:rPr lang="sk-SK" dirty="0" err="1"/>
              <a:t>Ki</a:t>
            </a:r>
            <a:r>
              <a:rPr lang="sk-SK" dirty="0"/>
              <a:t> (</a:t>
            </a:r>
            <a:r>
              <a:rPr lang="sk-SK" dirty="0" err="1"/>
              <a:t>kibi</a:t>
            </a:r>
            <a:r>
              <a:rPr lang="sk-SK" dirty="0"/>
              <a:t>, kilo </a:t>
            </a:r>
            <a:r>
              <a:rPr lang="sk-SK" dirty="0" err="1"/>
              <a:t>binary</a:t>
            </a:r>
            <a:r>
              <a:rPr lang="sk-SK" dirty="0"/>
              <a:t>) = 210 = 1024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1 </a:t>
            </a:r>
            <a:r>
              <a:rPr lang="sk-SK" dirty="0"/>
              <a:t>Mi (</a:t>
            </a:r>
            <a:r>
              <a:rPr lang="sk-SK" dirty="0" err="1"/>
              <a:t>mebi</a:t>
            </a:r>
            <a:r>
              <a:rPr lang="sk-SK" dirty="0"/>
              <a:t>, mega </a:t>
            </a:r>
            <a:r>
              <a:rPr lang="sk-SK" dirty="0" err="1"/>
              <a:t>binary</a:t>
            </a:r>
            <a:r>
              <a:rPr lang="sk-SK" dirty="0"/>
              <a:t>) = 220 = 1024 </a:t>
            </a:r>
            <a:r>
              <a:rPr lang="sk-SK" dirty="0" err="1"/>
              <a:t>Ki</a:t>
            </a:r>
            <a:r>
              <a:rPr lang="sk-SK" dirty="0"/>
              <a:t>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1 </a:t>
            </a:r>
            <a:r>
              <a:rPr lang="sk-SK" dirty="0" err="1"/>
              <a:t>Gi</a:t>
            </a:r>
            <a:r>
              <a:rPr lang="sk-SK" dirty="0"/>
              <a:t> (</a:t>
            </a:r>
            <a:r>
              <a:rPr lang="sk-SK" dirty="0" err="1"/>
              <a:t>gibi</a:t>
            </a:r>
            <a:r>
              <a:rPr lang="sk-SK" dirty="0"/>
              <a:t>, </a:t>
            </a:r>
            <a:r>
              <a:rPr lang="sk-SK" dirty="0" err="1"/>
              <a:t>giga</a:t>
            </a:r>
            <a:r>
              <a:rPr lang="sk-SK" dirty="0"/>
              <a:t> </a:t>
            </a:r>
            <a:r>
              <a:rPr lang="sk-SK" dirty="0" err="1"/>
              <a:t>binary</a:t>
            </a:r>
            <a:r>
              <a:rPr lang="sk-SK" dirty="0"/>
              <a:t>) = 230 = 1024 Mi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1 </a:t>
            </a:r>
            <a:r>
              <a:rPr lang="sk-SK" dirty="0"/>
              <a:t>Ti (</a:t>
            </a:r>
            <a:r>
              <a:rPr lang="sk-SK" dirty="0" err="1"/>
              <a:t>tebi</a:t>
            </a:r>
            <a:r>
              <a:rPr lang="sk-SK" dirty="0"/>
              <a:t>, </a:t>
            </a:r>
            <a:r>
              <a:rPr lang="sk-SK" dirty="0" err="1"/>
              <a:t>tera</a:t>
            </a:r>
            <a:r>
              <a:rPr lang="sk-SK" dirty="0"/>
              <a:t> </a:t>
            </a:r>
            <a:r>
              <a:rPr lang="sk-SK" dirty="0" err="1"/>
              <a:t>binary</a:t>
            </a:r>
            <a:r>
              <a:rPr lang="sk-SK" dirty="0"/>
              <a:t>) = 240 = 1024 </a:t>
            </a:r>
            <a:r>
              <a:rPr lang="sk-SK" dirty="0" err="1"/>
              <a:t>Gi</a:t>
            </a:r>
            <a:r>
              <a:rPr lang="sk-SK" dirty="0"/>
              <a:t>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V </a:t>
            </a:r>
            <a:r>
              <a:rPr lang="sk-SK" dirty="0"/>
              <a:t>praxi sa používajú oba spôsoby písania násobkov. Treba si dávať pozor na nesprávne použitie, kde napr. K by malo znamenať 1024, ale hodnota je počítaná s násobkom 1000. Pri jednotkách informaticko-fyzikálnych násobok má byť vždy 1000:</a:t>
            </a:r>
          </a:p>
        </p:txBody>
      </p:sp>
    </p:spTree>
    <p:extLst>
      <p:ext uri="{BB962C8B-B14F-4D97-AF65-F5344CB8AC3E}">
        <p14:creationId xmlns:p14="http://schemas.microsoft.com/office/powerpoint/2010/main" val="3426805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Úvod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1 </a:t>
            </a:r>
            <a:r>
              <a:rPr lang="sk-SK" dirty="0" err="1"/>
              <a:t>Kbps</a:t>
            </a:r>
            <a:r>
              <a:rPr lang="sk-SK" dirty="0"/>
              <a:t> = 1 </a:t>
            </a:r>
            <a:r>
              <a:rPr lang="sk-SK" dirty="0" err="1"/>
              <a:t>kbps</a:t>
            </a:r>
            <a:r>
              <a:rPr lang="sk-SK" dirty="0"/>
              <a:t> = 1000 </a:t>
            </a:r>
            <a:r>
              <a:rPr lang="sk-SK" dirty="0" err="1"/>
              <a:t>bps</a:t>
            </a:r>
            <a:r>
              <a:rPr lang="sk-SK" dirty="0"/>
              <a:t> = 1000 b/s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Pre </a:t>
            </a:r>
            <a:r>
              <a:rPr lang="sk-SK" dirty="0"/>
              <a:t>zvládnutie tohto učebného textu je vhodné poznať dvojkovú číselnú sústavu: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➢ </a:t>
            </a:r>
            <a:r>
              <a:rPr lang="sk-SK" dirty="0"/>
              <a:t>Preveďte desiatkové číslo 1000 do dvojkovej sústavy.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➢ </a:t>
            </a:r>
            <a:r>
              <a:rPr lang="sk-SK" dirty="0"/>
              <a:t>Preveďte 8-bitové dvojkové číslo 10101010 do desiatkovej sústavy.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➢ </a:t>
            </a:r>
            <a:r>
              <a:rPr lang="sk-SK" dirty="0"/>
              <a:t>Koľko bajtov je 155 </a:t>
            </a:r>
            <a:r>
              <a:rPr lang="sk-SK" dirty="0" err="1"/>
              <a:t>kilobitov</a:t>
            </a:r>
            <a:r>
              <a:rPr lang="sk-SK" dirty="0"/>
              <a:t>?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➢ </a:t>
            </a:r>
            <a:r>
              <a:rPr lang="sk-SK" dirty="0"/>
              <a:t>Koľko bitov je 36 </a:t>
            </a:r>
            <a:r>
              <a:rPr lang="sk-SK" dirty="0" err="1"/>
              <a:t>MiB</a:t>
            </a:r>
            <a:r>
              <a:rPr lang="sk-SK" dirty="0"/>
              <a:t>?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➢ </a:t>
            </a:r>
            <a:r>
              <a:rPr lang="sk-SK" dirty="0"/>
              <a:t>Ako dlho potrvá kopírovanie 1 </a:t>
            </a:r>
            <a:r>
              <a:rPr lang="sk-SK" dirty="0" err="1"/>
              <a:t>TiB</a:t>
            </a:r>
            <a:r>
              <a:rPr lang="sk-SK" dirty="0"/>
              <a:t> disku cez pripojenie s rýchlosťou 20 MB/s?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➢ </a:t>
            </a:r>
            <a:r>
              <a:rPr lang="sk-SK" dirty="0"/>
              <a:t>Aké najväčšie desiatové číslo sa dá zapísať do 64-bitového dvojkového tvaru?</a:t>
            </a:r>
          </a:p>
        </p:txBody>
      </p:sp>
    </p:spTree>
    <p:extLst>
      <p:ext uri="{BB962C8B-B14F-4D97-AF65-F5344CB8AC3E}">
        <p14:creationId xmlns:p14="http://schemas.microsoft.com/office/powerpoint/2010/main" val="639020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Úvod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b="1" dirty="0"/>
              <a:t>1.2 Model počítača </a:t>
            </a:r>
            <a:endParaRPr lang="sk-SK" b="1" dirty="0" smtClean="0"/>
          </a:p>
          <a:p>
            <a:pPr marL="0" indent="0">
              <a:buNone/>
            </a:pPr>
            <a:r>
              <a:rPr lang="sk-SK" dirty="0" smtClean="0"/>
              <a:t>Počítač </a:t>
            </a:r>
            <a:r>
              <a:rPr lang="sk-SK" dirty="0"/>
              <a:t>je zložitý stroj. Zložité problémy je vhodné rozložiť na malé čiastkové problémy. Predstavme si počítač rozložený do niekoľkých úrovní, kde dole bude hardvér a hore softvér. Taká predstava sa potom volá abstraktný hierarchický model počítača: </a:t>
            </a:r>
            <a:endParaRPr lang="sk-SK" dirty="0" smtClean="0"/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936" y="3730869"/>
            <a:ext cx="493776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630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Úvod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Softvér (software) delíme na 2 hlavné skupiny: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• </a:t>
            </a:r>
            <a:r>
              <a:rPr lang="sk-SK" dirty="0"/>
              <a:t>aplikačný (aplikácie)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• </a:t>
            </a:r>
            <a:r>
              <a:rPr lang="sk-SK" dirty="0"/>
              <a:t>systémový (BIOS/UEFI, operačný systém, príkazový interpreter, prekladač </a:t>
            </a:r>
            <a:r>
              <a:rPr lang="sk-SK" dirty="0" err="1"/>
              <a:t>prog</a:t>
            </a:r>
            <a:r>
              <a:rPr lang="sk-SK" dirty="0"/>
              <a:t>. jazyka) </a:t>
            </a:r>
            <a:r>
              <a:rPr lang="sk-SK" dirty="0" smtClean="0"/>
              <a:t> </a:t>
            </a:r>
          </a:p>
          <a:p>
            <a:pPr marL="0" indent="0">
              <a:buNone/>
            </a:pPr>
            <a:r>
              <a:rPr lang="sk-SK" dirty="0" smtClean="0"/>
              <a:t>BIOS </a:t>
            </a:r>
            <a:r>
              <a:rPr lang="sk-SK" dirty="0"/>
              <a:t>(</a:t>
            </a:r>
            <a:r>
              <a:rPr lang="sk-SK" dirty="0" err="1"/>
              <a:t>Basic</a:t>
            </a:r>
            <a:r>
              <a:rPr lang="sk-SK" dirty="0"/>
              <a:t> </a:t>
            </a:r>
            <a:r>
              <a:rPr lang="sk-SK" dirty="0" err="1"/>
              <a:t>Input</a:t>
            </a:r>
            <a:r>
              <a:rPr lang="sk-SK" dirty="0"/>
              <a:t>/Output </a:t>
            </a:r>
            <a:r>
              <a:rPr lang="sk-SK" dirty="0" err="1"/>
              <a:t>System</a:t>
            </a:r>
            <a:r>
              <a:rPr lang="sk-SK" dirty="0"/>
              <a:t>), UEFI (</a:t>
            </a:r>
            <a:r>
              <a:rPr lang="sk-SK" dirty="0" err="1"/>
              <a:t>Unified</a:t>
            </a:r>
            <a:r>
              <a:rPr lang="sk-SK" dirty="0"/>
              <a:t> </a:t>
            </a:r>
            <a:r>
              <a:rPr lang="sk-SK" dirty="0" err="1"/>
              <a:t>Extensible</a:t>
            </a:r>
            <a:r>
              <a:rPr lang="sk-SK" dirty="0"/>
              <a:t> </a:t>
            </a:r>
            <a:r>
              <a:rPr lang="sk-SK" dirty="0" err="1"/>
              <a:t>Firmware</a:t>
            </a:r>
            <a:r>
              <a:rPr lang="sk-SK" dirty="0"/>
              <a:t> Interface) – program obsluhujúci daný typ počítača na hardvérovej úrovni, poskytuje základné operácie pre procesor, pamäť, vstupy, výstupy, sieť, poskytuje ovládače pre tieto zariadenia a definuje základnú bezpečnosť konfigurácie počítača. Tento program nie je určený na bežné používanie, ale na konfiguráciu a testovanie hardvéru. Po zapnutí počítača sa vykoná POST (</a:t>
            </a:r>
            <a:r>
              <a:rPr lang="sk-SK" dirty="0" err="1"/>
              <a:t>Power</a:t>
            </a:r>
            <a:r>
              <a:rPr lang="sk-SK" dirty="0"/>
              <a:t>-On </a:t>
            </a:r>
            <a:r>
              <a:rPr lang="sk-SK" dirty="0" err="1"/>
              <a:t>Self</a:t>
            </a:r>
            <a:r>
              <a:rPr lang="sk-SK" dirty="0"/>
              <a:t>-Test), zobrazia sa základné informácie a hľadá sa operačný systém.</a:t>
            </a:r>
          </a:p>
        </p:txBody>
      </p:sp>
    </p:spTree>
    <p:extLst>
      <p:ext uri="{BB962C8B-B14F-4D97-AF65-F5344CB8AC3E}">
        <p14:creationId xmlns:p14="http://schemas.microsoft.com/office/powerpoint/2010/main" val="2905956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Úvod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OS, operačný systém (</a:t>
            </a:r>
            <a:r>
              <a:rPr lang="sk-SK" dirty="0" err="1"/>
              <a:t>Operating</a:t>
            </a:r>
            <a:r>
              <a:rPr lang="sk-SK" dirty="0"/>
              <a:t> </a:t>
            </a:r>
            <a:r>
              <a:rPr lang="sk-SK" dirty="0" err="1"/>
              <a:t>System</a:t>
            </a:r>
            <a:r>
              <a:rPr lang="sk-SK" dirty="0"/>
              <a:t>) – základný program v počítači, nutný na to, aby používateľ mohol s počítačom pracovať. Operačný systém sprístupňuje používateľovi hardvér a softvér – spravuje procesor, pamäť, vstupné a výstupné zariadenia, riadi procesy, používateľov, oprávnenia, zabezpečuje ukladanie súborov na disk, inštalovanie a spúšťanie aplikácií. Jadro operačného systému je nutný základ systému, ostatné časti sú voliteľné moduly.</a:t>
            </a:r>
          </a:p>
        </p:txBody>
      </p:sp>
    </p:spTree>
    <p:extLst>
      <p:ext uri="{BB962C8B-B14F-4D97-AF65-F5344CB8AC3E}">
        <p14:creationId xmlns:p14="http://schemas.microsoft.com/office/powerpoint/2010/main" val="1844986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Úvod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Používateľské prostredie (user </a:t>
            </a:r>
            <a:r>
              <a:rPr lang="sk-SK" dirty="0" err="1"/>
              <a:t>environment</a:t>
            </a:r>
            <a:r>
              <a:rPr lang="sk-SK" dirty="0"/>
              <a:t>) – súhrn pracovných podmienok softvéru pre prácu používateľa s týmto softvérom. Sú zaužívané tieto označenia: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UI/UX </a:t>
            </a:r>
            <a:r>
              <a:rPr lang="sk-SK" dirty="0"/>
              <a:t>(User Interface &amp; User </a:t>
            </a:r>
            <a:r>
              <a:rPr lang="sk-SK" dirty="0" err="1"/>
              <a:t>Experience</a:t>
            </a:r>
            <a:r>
              <a:rPr lang="sk-SK" dirty="0"/>
              <a:t>) – používateľské prostredie a používateľský zážitok.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GUI </a:t>
            </a:r>
            <a:r>
              <a:rPr lang="sk-SK" dirty="0"/>
              <a:t>(</a:t>
            </a:r>
            <a:r>
              <a:rPr lang="sk-SK" dirty="0" err="1"/>
              <a:t>Graphical</a:t>
            </a:r>
            <a:r>
              <a:rPr lang="sk-SK" dirty="0"/>
              <a:t> User Interface) – grafické používateľské prostredie.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CLI </a:t>
            </a:r>
            <a:r>
              <a:rPr lang="sk-SK" dirty="0"/>
              <a:t>(</a:t>
            </a:r>
            <a:r>
              <a:rPr lang="sk-SK" dirty="0" err="1"/>
              <a:t>Command</a:t>
            </a:r>
            <a:r>
              <a:rPr lang="sk-SK" dirty="0"/>
              <a:t> </a:t>
            </a:r>
            <a:r>
              <a:rPr lang="sk-SK" dirty="0" err="1"/>
              <a:t>Line</a:t>
            </a:r>
            <a:r>
              <a:rPr lang="sk-SK" dirty="0"/>
              <a:t> Interface, </a:t>
            </a:r>
            <a:r>
              <a:rPr lang="sk-SK" dirty="0" err="1"/>
              <a:t>console</a:t>
            </a:r>
            <a:r>
              <a:rPr lang="sk-SK" dirty="0"/>
              <a:t>) – textové používateľské prostredie, terminál, konzola, príkazový riadok. </a:t>
            </a:r>
          </a:p>
          <a:p>
            <a:pPr marL="0" indent="0">
              <a:buNone/>
            </a:pPr>
            <a:r>
              <a:rPr lang="sk-SK" dirty="0" smtClean="0"/>
              <a:t>Príkazový </a:t>
            </a:r>
            <a:r>
              <a:rPr lang="sk-SK" dirty="0"/>
              <a:t>interpreter (</a:t>
            </a:r>
            <a:r>
              <a:rPr lang="sk-SK" dirty="0" err="1"/>
              <a:t>command</a:t>
            </a:r>
            <a:r>
              <a:rPr lang="sk-SK" dirty="0"/>
              <a:t> interpreter, </a:t>
            </a:r>
            <a:r>
              <a:rPr lang="sk-SK" dirty="0" err="1"/>
              <a:t>shell</a:t>
            </a:r>
            <a:r>
              <a:rPr lang="sk-SK" dirty="0"/>
              <a:t>) – program, ktorý vykonáva príkazy zadané používateľom v používateľskom prostredí. Môžu byť viaceré k jednému operačnému systému. </a:t>
            </a:r>
          </a:p>
        </p:txBody>
      </p:sp>
    </p:spTree>
    <p:extLst>
      <p:ext uri="{BB962C8B-B14F-4D97-AF65-F5344CB8AC3E}">
        <p14:creationId xmlns:p14="http://schemas.microsoft.com/office/powerpoint/2010/main" val="3780676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Úvod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Prekladač programovacieho jazyka (</a:t>
            </a:r>
            <a:r>
              <a:rPr lang="sk-SK" dirty="0" err="1"/>
              <a:t>compiler</a:t>
            </a:r>
            <a:r>
              <a:rPr lang="sk-SK" dirty="0"/>
              <a:t>) – program prekladajúci zdrojový kód v programovacom jazyku do strojového kódu, ktorému rozumie počítač. </a:t>
            </a:r>
          </a:p>
          <a:p>
            <a:pPr marL="0" indent="0">
              <a:buNone/>
            </a:pPr>
            <a:r>
              <a:rPr lang="sk-SK" dirty="0" smtClean="0"/>
              <a:t>Aplikácia </a:t>
            </a:r>
            <a:r>
              <a:rPr lang="sk-SK" dirty="0"/>
              <a:t>(</a:t>
            </a:r>
            <a:r>
              <a:rPr lang="sk-SK" dirty="0" err="1"/>
              <a:t>application</a:t>
            </a:r>
            <a:r>
              <a:rPr lang="sk-SK" dirty="0"/>
              <a:t>, </a:t>
            </a:r>
            <a:r>
              <a:rPr lang="sk-SK" dirty="0" err="1"/>
              <a:t>app</a:t>
            </a:r>
            <a:r>
              <a:rPr lang="sk-SK" dirty="0"/>
              <a:t>) – program určený pre používateľa, napr. kancelársky balík, webový prehliadač, ekonomický softvér, hra.</a:t>
            </a:r>
          </a:p>
        </p:txBody>
      </p:sp>
    </p:spTree>
    <p:extLst>
      <p:ext uri="{BB962C8B-B14F-4D97-AF65-F5344CB8AC3E}">
        <p14:creationId xmlns:p14="http://schemas.microsoft.com/office/powerpoint/2010/main" val="3347936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Úvod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Počítač na hardvérovej úrovni si môžeme predstaviť aj inak, podľa funkcie súčiastok. Takýto blokový model počítača zaviedol John von Neumann3 v roku 1946 a používa sa do dnes pod názvom von </a:t>
            </a:r>
            <a:r>
              <a:rPr lang="sk-SK" dirty="0" err="1"/>
              <a:t>Neumannova</a:t>
            </a:r>
            <a:r>
              <a:rPr lang="sk-SK" dirty="0"/>
              <a:t> architektúra počítača4 , podrobnejšie ukazuje funkciu počítača, ktorý bol na jednoduchom obrázku 6. Moderná architektúra počítača obsahuje zbernicu, ktorou sa nahradili samostatné spojenia medzi blokmi počítača. Preto je von </a:t>
            </a:r>
            <a:r>
              <a:rPr lang="sk-SK" dirty="0" err="1"/>
              <a:t>Neumannova</a:t>
            </a:r>
            <a:r>
              <a:rPr lang="sk-SK" dirty="0"/>
              <a:t> architektúra mierne upravená, aby zohľadňovala dnešnú technológiu.</a:t>
            </a:r>
          </a:p>
        </p:txBody>
      </p:sp>
    </p:spTree>
    <p:extLst>
      <p:ext uri="{BB962C8B-B14F-4D97-AF65-F5344CB8AC3E}">
        <p14:creationId xmlns:p14="http://schemas.microsoft.com/office/powerpoint/2010/main" val="3688763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Úvod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Operačný systém sprístupňuje hardvér a softvér používateľovi, hrá rozhodujúcu rolu vo využiteľnosti IT zariadení pripojených k počítaču a ponuke sieťových služieb. Znalosť operačného systému je užitočná pre bežného používateľa, nutná pre programátora alebo sieťového technika, kľúčová pre administrátora. Každý informatik a elektrotechnik by mal poznať rôzne operačné systémy, ich </a:t>
            </a:r>
            <a:r>
              <a:rPr lang="sk-SK" dirty="0" err="1" smtClean="0"/>
              <a:t>vl</a:t>
            </a:r>
            <a:endParaRPr lang="sk-SK" dirty="0" smtClean="0"/>
          </a:p>
          <a:p>
            <a:pPr marL="0" indent="0">
              <a:buNone/>
            </a:pPr>
            <a:r>
              <a:rPr lang="sk-SK" dirty="0"/>
              <a:t>V tomto učebnom texte sa budeme venovať najprv princípom stavby operačných systémov a blokovej štruktúre operačného systému. Vyskúšame si inštaláciu a konfiguráciu operačného systému pre stolné počítače – GNU/Linux, vo viacerých distribúciách. Filozofia operačných systémov typu UNIX sa dá zhrnúť týmito slovami: „</a:t>
            </a:r>
            <a:r>
              <a:rPr lang="sk-SK" dirty="0" err="1"/>
              <a:t>keep</a:t>
            </a:r>
            <a:r>
              <a:rPr lang="sk-SK" dirty="0"/>
              <a:t>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simple</a:t>
            </a:r>
            <a:r>
              <a:rPr lang="sk-SK" dirty="0"/>
              <a:t>; do </a:t>
            </a:r>
            <a:r>
              <a:rPr lang="sk-SK" dirty="0" err="1"/>
              <a:t>one</a:t>
            </a:r>
            <a:r>
              <a:rPr lang="sk-SK" dirty="0"/>
              <a:t> </a:t>
            </a:r>
            <a:r>
              <a:rPr lang="sk-SK" dirty="0" err="1"/>
              <a:t>thing</a:t>
            </a:r>
            <a:r>
              <a:rPr lang="sk-SK" dirty="0"/>
              <a:t> and do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well</a:t>
            </a:r>
            <a:r>
              <a:rPr lang="sk-SK" dirty="0"/>
              <a:t>“. </a:t>
            </a:r>
            <a:r>
              <a:rPr lang="sk-SK" dirty="0" err="1"/>
              <a:t>astnosti</a:t>
            </a:r>
            <a:r>
              <a:rPr lang="sk-SK" dirty="0"/>
              <a:t> a funkcie. </a:t>
            </a:r>
          </a:p>
        </p:txBody>
      </p:sp>
    </p:spTree>
    <p:extLst>
      <p:ext uri="{BB962C8B-B14F-4D97-AF65-F5344CB8AC3E}">
        <p14:creationId xmlns:p14="http://schemas.microsoft.com/office/powerpoint/2010/main" val="4028368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Úvod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b="1" dirty="0"/>
              <a:t>Moderná bloková architektúra počítača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049" y="2707152"/>
            <a:ext cx="8410725" cy="343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325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Úvod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✔ CPU (</a:t>
            </a:r>
            <a:r>
              <a:rPr lang="sk-SK" dirty="0" err="1"/>
              <a:t>Central</a:t>
            </a:r>
            <a:r>
              <a:rPr lang="sk-SK" dirty="0"/>
              <a:t> </a:t>
            </a:r>
            <a:r>
              <a:rPr lang="sk-SK" dirty="0" err="1"/>
              <a:t>Processing</a:t>
            </a:r>
            <a:r>
              <a:rPr lang="sk-SK" dirty="0"/>
              <a:t> </a:t>
            </a:r>
            <a:r>
              <a:rPr lang="sk-SK" dirty="0" err="1"/>
              <a:t>Unit</a:t>
            </a:r>
            <a:r>
              <a:rPr lang="sk-SK" dirty="0"/>
              <a:t>, </a:t>
            </a:r>
            <a:r>
              <a:rPr lang="sk-SK" dirty="0" err="1"/>
              <a:t>processor</a:t>
            </a:r>
            <a:r>
              <a:rPr lang="sk-SK" dirty="0"/>
              <a:t>) – procesor, vykonáva inštrukcie, operácie.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✔ </a:t>
            </a:r>
            <a:r>
              <a:rPr lang="sk-SK" dirty="0"/>
              <a:t>ALU (</a:t>
            </a:r>
            <a:r>
              <a:rPr lang="sk-SK" dirty="0" err="1"/>
              <a:t>Arithmetic</a:t>
            </a:r>
            <a:r>
              <a:rPr lang="sk-SK" dirty="0"/>
              <a:t> &amp; </a:t>
            </a:r>
            <a:r>
              <a:rPr lang="sk-SK" dirty="0" err="1"/>
              <a:t>Logic</a:t>
            </a:r>
            <a:r>
              <a:rPr lang="sk-SK" dirty="0"/>
              <a:t> </a:t>
            </a:r>
            <a:r>
              <a:rPr lang="sk-SK" dirty="0" err="1"/>
              <a:t>Unit</a:t>
            </a:r>
            <a:r>
              <a:rPr lang="sk-SK" dirty="0"/>
              <a:t>) – aritmeticko-logická jednotka, vykonáva výpočty.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✔ </a:t>
            </a:r>
            <a:r>
              <a:rPr lang="sk-SK" dirty="0"/>
              <a:t>CPU </a:t>
            </a:r>
            <a:r>
              <a:rPr lang="sk-SK" dirty="0" err="1"/>
              <a:t>data</a:t>
            </a:r>
            <a:r>
              <a:rPr lang="sk-SK" dirty="0"/>
              <a:t> </a:t>
            </a:r>
            <a:r>
              <a:rPr lang="sk-SK" dirty="0" err="1"/>
              <a:t>unit</a:t>
            </a:r>
            <a:r>
              <a:rPr lang="sk-SK" dirty="0"/>
              <a:t> – procesorová jednotka spracovania dát (ALU, register, cache).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✔ </a:t>
            </a:r>
            <a:r>
              <a:rPr lang="sk-SK" dirty="0"/>
              <a:t>CPU </a:t>
            </a:r>
            <a:r>
              <a:rPr lang="sk-SK" dirty="0" err="1"/>
              <a:t>control</a:t>
            </a:r>
            <a:r>
              <a:rPr lang="sk-SK" dirty="0"/>
              <a:t> </a:t>
            </a:r>
            <a:r>
              <a:rPr lang="sk-SK" dirty="0" err="1"/>
              <a:t>unit</a:t>
            </a:r>
            <a:r>
              <a:rPr lang="sk-SK" dirty="0"/>
              <a:t> – procesorová riadiaca jednotka.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✔ </a:t>
            </a:r>
            <a:r>
              <a:rPr lang="sk-SK" dirty="0"/>
              <a:t>Pamäť (</a:t>
            </a:r>
            <a:r>
              <a:rPr lang="sk-SK" dirty="0" err="1"/>
              <a:t>Memory</a:t>
            </a:r>
            <a:r>
              <a:rPr lang="sk-SK" dirty="0"/>
              <a:t>) – hlavná pamäť, kde sú uložené procesy a ich dáta.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✔ </a:t>
            </a:r>
            <a:r>
              <a:rPr lang="sk-SK" dirty="0"/>
              <a:t>I/O (</a:t>
            </a:r>
            <a:r>
              <a:rPr lang="sk-SK" dirty="0" err="1"/>
              <a:t>Input</a:t>
            </a:r>
            <a:r>
              <a:rPr lang="sk-SK" dirty="0"/>
              <a:t>/Output) – vstup a výstup.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✔ </a:t>
            </a:r>
            <a:r>
              <a:rPr lang="sk-SK" dirty="0"/>
              <a:t>Zbernica (</a:t>
            </a:r>
            <a:r>
              <a:rPr lang="sk-SK" dirty="0" err="1"/>
              <a:t>Bus</a:t>
            </a:r>
            <a:r>
              <a:rPr lang="sk-SK" dirty="0"/>
              <a:t>) – spoločný komunikačný kanál medzi blokmi počítača</a:t>
            </a:r>
          </a:p>
        </p:txBody>
      </p:sp>
    </p:spTree>
    <p:extLst>
      <p:ext uri="{BB962C8B-B14F-4D97-AF65-F5344CB8AC3E}">
        <p14:creationId xmlns:p14="http://schemas.microsoft.com/office/powerpoint/2010/main" val="1000110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Úvod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Najčastejšie používanou zbernicou je PCI5 (</a:t>
            </a:r>
            <a:r>
              <a:rPr lang="sk-SK" dirty="0" err="1"/>
              <a:t>Peripheral</a:t>
            </a:r>
            <a:r>
              <a:rPr lang="sk-SK" dirty="0"/>
              <a:t> </a:t>
            </a:r>
            <a:r>
              <a:rPr lang="sk-SK" dirty="0" err="1"/>
              <a:t>Component</a:t>
            </a:r>
            <a:r>
              <a:rPr lang="sk-SK" dirty="0"/>
              <a:t> </a:t>
            </a:r>
            <a:r>
              <a:rPr lang="sk-SK" dirty="0" err="1"/>
              <a:t>Interconnect</a:t>
            </a:r>
            <a:r>
              <a:rPr lang="sk-SK" dirty="0"/>
              <a:t>), v aktuálnej verzii PCI 3.0 alebo </a:t>
            </a:r>
            <a:r>
              <a:rPr lang="sk-SK" dirty="0" err="1"/>
              <a:t>PCIe</a:t>
            </a:r>
            <a:r>
              <a:rPr lang="sk-SK" dirty="0"/>
              <a:t> 4.0 (PCI </a:t>
            </a:r>
            <a:r>
              <a:rPr lang="sk-SK" dirty="0" err="1"/>
              <a:t>express</a:t>
            </a:r>
            <a:r>
              <a:rPr lang="sk-SK" dirty="0"/>
              <a:t>) s rýchlosťami do 2 GB/s na jednoduchý konektor.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➢ </a:t>
            </a:r>
            <a:r>
              <a:rPr lang="sk-SK" dirty="0"/>
              <a:t>Čo je BIOS, čo je UEFI?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➢ </a:t>
            </a:r>
            <a:r>
              <a:rPr lang="sk-SK" dirty="0"/>
              <a:t>Definujte operačný systém. Aké funkcie má operačný systém?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➢ </a:t>
            </a:r>
            <a:r>
              <a:rPr lang="sk-SK" dirty="0"/>
              <a:t>Čo je príkazový interpreter? Čo je CLI a GUI?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➢ </a:t>
            </a:r>
            <a:r>
              <a:rPr lang="sk-SK" dirty="0"/>
              <a:t>Na čo slúži prekladač programovacieho jazyka?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➢ </a:t>
            </a:r>
            <a:r>
              <a:rPr lang="sk-SK" dirty="0"/>
              <a:t>Vymenujte aspoň 5 aplikácií.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➢ </a:t>
            </a:r>
            <a:r>
              <a:rPr lang="sk-SK" dirty="0"/>
              <a:t>Nakreslite blokovú architektúru počítača – von </a:t>
            </a:r>
            <a:r>
              <a:rPr lang="sk-SK" dirty="0" err="1"/>
              <a:t>Neumannovu</a:t>
            </a:r>
            <a:r>
              <a:rPr lang="sk-SK" dirty="0"/>
              <a:t> alebo modernú.</a:t>
            </a:r>
          </a:p>
        </p:txBody>
      </p:sp>
    </p:spTree>
    <p:extLst>
      <p:ext uri="{BB962C8B-B14F-4D97-AF65-F5344CB8AC3E}">
        <p14:creationId xmlns:p14="http://schemas.microsoft.com/office/powerpoint/2010/main" val="1594272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Úvod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➢ Čo je CPU? Čo je ALU?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➢ </a:t>
            </a:r>
            <a:r>
              <a:rPr lang="sk-SK" dirty="0"/>
              <a:t>Akú úlohu má pamäť v blokovej architektúre počítača?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➢ </a:t>
            </a:r>
            <a:r>
              <a:rPr lang="sk-SK" dirty="0"/>
              <a:t>Čo je I/O?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➢ </a:t>
            </a:r>
            <a:r>
              <a:rPr lang="sk-SK" dirty="0"/>
              <a:t>Na čo slúži zbernica</a:t>
            </a:r>
            <a:r>
              <a:rPr lang="sk-SK" dirty="0" smtClean="0"/>
              <a:t>?</a:t>
            </a:r>
          </a:p>
          <a:p>
            <a:pPr marL="0" indent="0">
              <a:buNone/>
            </a:pPr>
            <a:r>
              <a:rPr lang="sk-SK" dirty="0"/>
              <a:t>Ďalej sa budeme zaoberať pamäťami, pretože ich je viacero druhov a potrebujeme ich poznať pre pochopenie fungovania operačného systému. Pamäte môžeme popisovať z pohľadu funkcie v počítači, prístupu k pamäťovému miestu, technológie výroby</a:t>
            </a:r>
          </a:p>
        </p:txBody>
      </p:sp>
    </p:spTree>
    <p:extLst>
      <p:ext uri="{BB962C8B-B14F-4D97-AF65-F5344CB8AC3E}">
        <p14:creationId xmlns:p14="http://schemas.microsoft.com/office/powerpoint/2010/main" val="2235375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Úvod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b="1" dirty="0"/>
              <a:t>1.3 Pamäte podľa funkcie </a:t>
            </a:r>
            <a:endParaRPr lang="sk-SK" b="1" dirty="0" smtClean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✔ </a:t>
            </a:r>
            <a:r>
              <a:rPr lang="sk-SK" dirty="0"/>
              <a:t>Primárna pamäť (</a:t>
            </a:r>
            <a:r>
              <a:rPr lang="sk-SK" dirty="0" err="1"/>
              <a:t>primary</a:t>
            </a:r>
            <a:r>
              <a:rPr lang="sk-SK" dirty="0"/>
              <a:t> </a:t>
            </a:r>
            <a:r>
              <a:rPr lang="sk-SK" dirty="0" err="1"/>
              <a:t>memory</a:t>
            </a:r>
            <a:r>
              <a:rPr lang="sk-SK" dirty="0"/>
              <a:t>):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• </a:t>
            </a:r>
            <a:r>
              <a:rPr lang="sk-SK" dirty="0"/>
              <a:t>CPU register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• </a:t>
            </a:r>
            <a:r>
              <a:rPr lang="sk-SK" dirty="0"/>
              <a:t>vyrovnávacia pamäť (cache)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• </a:t>
            </a:r>
            <a:r>
              <a:rPr lang="sk-SK" dirty="0"/>
              <a:t>operačná hlavná pamäť (</a:t>
            </a:r>
            <a:r>
              <a:rPr lang="sk-SK" dirty="0" err="1"/>
              <a:t>main</a:t>
            </a:r>
            <a:r>
              <a:rPr lang="sk-SK" dirty="0"/>
              <a:t> </a:t>
            </a:r>
            <a:r>
              <a:rPr lang="sk-SK" dirty="0" err="1"/>
              <a:t>memory</a:t>
            </a:r>
            <a:r>
              <a:rPr lang="sk-SK" dirty="0"/>
              <a:t>) (RAM) </a:t>
            </a:r>
            <a:endParaRPr lang="sk-SK" dirty="0" smtClean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 smtClean="0"/>
              <a:t>✔ </a:t>
            </a:r>
            <a:r>
              <a:rPr lang="sk-SK" dirty="0"/>
              <a:t>Sekundárna pamäť (</a:t>
            </a:r>
            <a:r>
              <a:rPr lang="sk-SK" dirty="0" err="1"/>
              <a:t>secondary</a:t>
            </a:r>
            <a:r>
              <a:rPr lang="sk-SK" dirty="0"/>
              <a:t> </a:t>
            </a:r>
            <a:r>
              <a:rPr lang="sk-SK" dirty="0" err="1"/>
              <a:t>memory</a:t>
            </a:r>
            <a:r>
              <a:rPr lang="sk-SK" dirty="0"/>
              <a:t>):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• </a:t>
            </a:r>
            <a:r>
              <a:rPr lang="sk-SK" dirty="0"/>
              <a:t>disk </a:t>
            </a:r>
          </a:p>
        </p:txBody>
      </p:sp>
    </p:spTree>
    <p:extLst>
      <p:ext uri="{BB962C8B-B14F-4D97-AF65-F5344CB8AC3E}">
        <p14:creationId xmlns:p14="http://schemas.microsoft.com/office/powerpoint/2010/main" val="16583722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Úvod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Rozdiel je v použiteľnosti pamäte počas prevádzky počítača a počas vypnutého stavu. Primárna pamäť je závislá od napájania elektrickej energie, dáta uchováva iba počas prevádzky počítača. Sekundárna pamäť uchováva dáta aj pri vypnutom stave.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Register </a:t>
            </a:r>
            <a:r>
              <a:rPr lang="sk-SK" dirty="0"/>
              <a:t>je pamäťové miesto pre jeden údaj veľkosti násobku bajtu (1 B, 2 B, 4 B, 8 B, 16 B), procesor ich má niekoľko. Matematické a logické operácie v ALU sa vykonávajú na registroch. </a:t>
            </a:r>
          </a:p>
        </p:txBody>
      </p:sp>
    </p:spTree>
    <p:extLst>
      <p:ext uri="{BB962C8B-B14F-4D97-AF65-F5344CB8AC3E}">
        <p14:creationId xmlns:p14="http://schemas.microsoft.com/office/powerpoint/2010/main" val="3792985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Úvod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Vyrovnávacia pamäť (cache) vyrovnáva rozdiely medzi rýchlosťami súčiastok počítača. Procesor a jeho registre bežia napr. na rýchlosti 2,4 GHz a pamäť RAM beží na rýchlosti napr. 600 MHz, čo je 4x pomalšie. Ak by procesor zapisoval dáta do RAM, zbytočne by čakal na pomalú RAM. Preto medzi procesor a RAM sa vloží vyrovnávacia pamäť malej kapacity a veľkej rýchlosti. Procesor zapíše dáta do vyrovnávacej pamäte a pokračuje v programe, pričom vyrovnávacia pamäť počas toho zapisuje dáta do pomalšej RAM. Vyrovnávacia pamäť môže byť viacnásobná, ak je rozdiel v rýchlostiach veľký, alebo počítač používa viacero rôznych rýchlostí. L1 (cache level 1) je umiestnená na čipe procesora vedľa registrov. L2 a L3 môžu byť umiestnené na čipe procesora alebo ako samostatné čipy na základnej doske počítača.</a:t>
            </a:r>
          </a:p>
        </p:txBody>
      </p:sp>
    </p:spTree>
    <p:extLst>
      <p:ext uri="{BB962C8B-B14F-4D97-AF65-F5344CB8AC3E}">
        <p14:creationId xmlns:p14="http://schemas.microsoft.com/office/powerpoint/2010/main" val="8498349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Úvod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Existuje ešte nárazníková pamäť (buffer), ktorá sa vkladá medzi procesor a externé zariadenie, pripojené cez I/O blok. Nárazníková pamäť sprostredkúva komunikáciu medzi synchrónnym procesorom (v pravidelných taktoch) a asynchrónnym zariadením (v nepravidelných intervaloch), napríklad klávesnica, disk.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567" y="3618327"/>
            <a:ext cx="7632310" cy="310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2011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Úvod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Hlavná pamäť je tá, ktorú používa operačný systém na prácu a poznáme ju ako súčiastku RAM na základnej doske počítača. Prečo je operačná pamäť škrtnutá? Je to síce zaužívaný názov v slovenskej a českej literatúre, ale správne by to mala byť hlavná pamäť. Pomenovanie operačná pamäť je určené pre jednoduché (jedno-čipové) počítače s jedným blokom pamäte bez rozlišovania podľa funkcie, napr. v kalkulačkách.</a:t>
            </a:r>
          </a:p>
        </p:txBody>
      </p:sp>
    </p:spTree>
    <p:extLst>
      <p:ext uri="{BB962C8B-B14F-4D97-AF65-F5344CB8AC3E}">
        <p14:creationId xmlns:p14="http://schemas.microsoft.com/office/powerpoint/2010/main" val="17914986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Úvod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89212" y="1570892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sk-SK" dirty="0"/>
              <a:t>Otázky a úlohy: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➢ </a:t>
            </a:r>
            <a:r>
              <a:rPr lang="sk-SK" dirty="0"/>
              <a:t>Čím sa líšia primárna pamäť a sekundárna pamäť?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➢ </a:t>
            </a:r>
            <a:r>
              <a:rPr lang="sk-SK" dirty="0"/>
              <a:t>Kde je umiestnený CPU register (ako hardvérová súčiastka)?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➢ Aké </a:t>
            </a:r>
            <a:r>
              <a:rPr lang="sk-SK" dirty="0"/>
              <a:t>dáta uchováva CPU register?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➢ </a:t>
            </a:r>
            <a:r>
              <a:rPr lang="sk-SK" dirty="0"/>
              <a:t>Načo slúži vyrovnávacia pamäť (cache)?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➢ </a:t>
            </a:r>
            <a:r>
              <a:rPr lang="sk-SK" dirty="0"/>
              <a:t>Kde je umiestnená vyrovnávacia pamäť (cache) (ako hardvérová súčiastka)?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➢ </a:t>
            </a:r>
            <a:r>
              <a:rPr lang="sk-SK" dirty="0"/>
              <a:t>Aké dáta uchováva hlavná pamäť?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➢ </a:t>
            </a:r>
            <a:r>
              <a:rPr lang="sk-SK" dirty="0"/>
              <a:t>Kde je umiestnená hlavná pamäť (ako hardvérová súčiastka)?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➢ </a:t>
            </a:r>
            <a:r>
              <a:rPr lang="sk-SK" dirty="0"/>
              <a:t>Na čo slúži disk?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➢ </a:t>
            </a:r>
            <a:r>
              <a:rPr lang="sk-SK" dirty="0"/>
              <a:t>Čo je nárazníková pamäť (buffer)? </a:t>
            </a:r>
          </a:p>
        </p:txBody>
      </p:sp>
    </p:spTree>
    <p:extLst>
      <p:ext uri="{BB962C8B-B14F-4D97-AF65-F5344CB8AC3E}">
        <p14:creationId xmlns:p14="http://schemas.microsoft.com/office/powerpoint/2010/main" val="372526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Úvod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Prakticky si vyskúšame operačné systémy na stolnom počítači a vo virtuálnom stroji. Operačný systém GNU/Linux je dostupný v množstve distribúcií a verzií, z ktorých vyberieme len niektoré, najmä </a:t>
            </a:r>
            <a:r>
              <a:rPr lang="sk-SK" dirty="0" err="1"/>
              <a:t>Slax</a:t>
            </a:r>
            <a:r>
              <a:rPr lang="sk-SK" dirty="0"/>
              <a:t>, MX Linux, </a:t>
            </a:r>
            <a:r>
              <a:rPr lang="sk-SK" dirty="0" err="1"/>
              <a:t>Mint</a:t>
            </a:r>
            <a:r>
              <a:rPr lang="sk-SK" dirty="0"/>
              <a:t>, </a:t>
            </a:r>
            <a:r>
              <a:rPr lang="sk-SK" dirty="0" err="1"/>
              <a:t>Debian</a:t>
            </a:r>
            <a:r>
              <a:rPr lang="sk-SK" dirty="0"/>
              <a:t>, </a:t>
            </a:r>
            <a:r>
              <a:rPr lang="sk-SK" dirty="0" err="1"/>
              <a:t>Raspbian</a:t>
            </a:r>
            <a:r>
              <a:rPr lang="sk-SK" dirty="0"/>
              <a:t>, </a:t>
            </a:r>
            <a:r>
              <a:rPr lang="sk-SK" dirty="0" err="1"/>
              <a:t>openSUSE</a:t>
            </a:r>
            <a:r>
              <a:rPr lang="sk-SK" dirty="0"/>
              <a:t>, Fedora, </a:t>
            </a:r>
            <a:r>
              <a:rPr lang="sk-SK" dirty="0" err="1"/>
              <a:t>CentOS</a:t>
            </a:r>
            <a:r>
              <a:rPr lang="sk-SK" dirty="0"/>
              <a:t>.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Ukážeme </a:t>
            </a:r>
            <a:r>
              <a:rPr lang="sk-SK" dirty="0"/>
              <a:t>použitie operačného systému v počítačovej sieti. Zoznámime sa s užitočnými aplikáciami. Na záver si poskladáme vlastný operačný systém a pridáme tipy, ako pokračovať ďalej v štúdiu a získavaní kvalifikácie. Budeme využívať informácie z internetu, digitálne vzdelávacie materiály, samostatnú prácu, aj skupinovú prácu. V každej kapitole sú príklady, úlohy a otázky. </a:t>
            </a:r>
          </a:p>
        </p:txBody>
      </p:sp>
    </p:spTree>
    <p:extLst>
      <p:ext uri="{BB962C8B-B14F-4D97-AF65-F5344CB8AC3E}">
        <p14:creationId xmlns:p14="http://schemas.microsoft.com/office/powerpoint/2010/main" val="41665648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Úvod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b="1" dirty="0"/>
              <a:t>1.4 Pamäte podľa prístupu k pamäťovému miestu </a:t>
            </a:r>
            <a:endParaRPr lang="sk-SK" b="1" dirty="0" smtClean="0"/>
          </a:p>
          <a:p>
            <a:pPr marL="0" indent="0">
              <a:buNone/>
            </a:pPr>
            <a:r>
              <a:rPr lang="sk-SK" dirty="0" smtClean="0"/>
              <a:t>ROM </a:t>
            </a:r>
            <a:r>
              <a:rPr lang="sk-SK" dirty="0"/>
              <a:t>(</a:t>
            </a:r>
            <a:r>
              <a:rPr lang="sk-SK" dirty="0" err="1"/>
              <a:t>Read-Only</a:t>
            </a:r>
            <a:r>
              <a:rPr lang="sk-SK" dirty="0"/>
              <a:t> </a:t>
            </a:r>
            <a:r>
              <a:rPr lang="sk-SK" dirty="0" err="1"/>
              <a:t>Memory</a:t>
            </a:r>
            <a:r>
              <a:rPr lang="sk-SK" dirty="0"/>
              <a:t>) – pamäť len na čítanie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RWM </a:t>
            </a:r>
            <a:r>
              <a:rPr lang="sk-SK" dirty="0"/>
              <a:t>(</a:t>
            </a:r>
            <a:r>
              <a:rPr lang="sk-SK" dirty="0" err="1"/>
              <a:t>Read-Write</a:t>
            </a:r>
            <a:r>
              <a:rPr lang="sk-SK" dirty="0"/>
              <a:t> </a:t>
            </a:r>
            <a:r>
              <a:rPr lang="sk-SK" dirty="0" err="1"/>
              <a:t>Memory</a:t>
            </a:r>
            <a:r>
              <a:rPr lang="sk-SK" dirty="0"/>
              <a:t>) – pamäť na čítanie a zápis: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• </a:t>
            </a:r>
            <a:r>
              <a:rPr lang="sk-SK" dirty="0"/>
              <a:t>RAM (</a:t>
            </a:r>
            <a:r>
              <a:rPr lang="sk-SK" dirty="0" err="1"/>
              <a:t>Random</a:t>
            </a:r>
            <a:r>
              <a:rPr lang="sk-SK" dirty="0"/>
              <a:t>-Access </a:t>
            </a:r>
            <a:r>
              <a:rPr lang="sk-SK" dirty="0" err="1"/>
              <a:t>Memory</a:t>
            </a:r>
            <a:r>
              <a:rPr lang="sk-SK" dirty="0"/>
              <a:t>) – pamäť s ľubovoľným poradím prístupu k pamäťovému miestu, napr. ako CD (pustíme ľubovoľnú pesničku)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• </a:t>
            </a:r>
            <a:r>
              <a:rPr lang="sk-SK" dirty="0"/>
              <a:t>SAM (</a:t>
            </a:r>
            <a:r>
              <a:rPr lang="sk-SK" dirty="0" err="1"/>
              <a:t>Sequential</a:t>
            </a:r>
            <a:r>
              <a:rPr lang="sk-SK" dirty="0"/>
              <a:t>-Access </a:t>
            </a:r>
            <a:r>
              <a:rPr lang="sk-SK" dirty="0" err="1"/>
              <a:t>Memory</a:t>
            </a:r>
            <a:r>
              <a:rPr lang="sk-SK" dirty="0"/>
              <a:t>) – pamäť so sekvenčným prístupom k pamäťovému miestu, napr. ako magnetofónová páska (pesničky idú za sebou)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• </a:t>
            </a:r>
            <a:r>
              <a:rPr lang="sk-SK" dirty="0"/>
              <a:t>CAM (</a:t>
            </a:r>
            <a:r>
              <a:rPr lang="sk-SK" dirty="0" err="1"/>
              <a:t>Content</a:t>
            </a:r>
            <a:r>
              <a:rPr lang="sk-SK" dirty="0"/>
              <a:t>-Access </a:t>
            </a:r>
            <a:r>
              <a:rPr lang="sk-SK" dirty="0" err="1"/>
              <a:t>Memory</a:t>
            </a:r>
            <a:r>
              <a:rPr lang="sk-SK" dirty="0"/>
              <a:t>) – pamäť s obsahovým prístupom k pamäťovému miestu, napr. ako telefónny zoznam (hľadáme meno abecedne, prečítame číslo) </a:t>
            </a:r>
          </a:p>
        </p:txBody>
      </p:sp>
    </p:spTree>
    <p:extLst>
      <p:ext uri="{BB962C8B-B14F-4D97-AF65-F5344CB8AC3E}">
        <p14:creationId xmlns:p14="http://schemas.microsoft.com/office/powerpoint/2010/main" val="12026040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Úvod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Pamäť ROM sa používa napr. pre BIOS/UEFI, uchováva dáta aj pri vypnutom počítači a nie je potreba zapisovať do tejto pamäte. Pamäť RAM je hlavná pamäť pre operačný systém. Pamäť CAM je v počítači použitá ako cache, lebo pri čítaní dát z hlavnej pamäte cez cache sa zisťuje, či dané dáta tam už sú alebo nie sú a hľadá sa podľa </a:t>
            </a:r>
            <a:r>
              <a:rPr lang="sk-SK" dirty="0" err="1"/>
              <a:t>adresového</a:t>
            </a:r>
            <a:r>
              <a:rPr lang="sk-SK" dirty="0"/>
              <a:t> kľúča (</a:t>
            </a:r>
            <a:r>
              <a:rPr lang="sk-SK" dirty="0" err="1"/>
              <a:t>memory</a:t>
            </a:r>
            <a:r>
              <a:rPr lang="sk-SK" dirty="0"/>
              <a:t> </a:t>
            </a:r>
            <a:r>
              <a:rPr lang="sk-SK" dirty="0" err="1"/>
              <a:t>address</a:t>
            </a:r>
            <a:r>
              <a:rPr lang="sk-SK" dirty="0"/>
              <a:t> </a:t>
            </a:r>
            <a:r>
              <a:rPr lang="sk-SK" dirty="0" err="1"/>
              <a:t>tag</a:t>
            </a:r>
            <a:r>
              <a:rPr lang="sk-SK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13233685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Úvod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Otázky a úlohy: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➢ </a:t>
            </a:r>
            <a:r>
              <a:rPr lang="sk-SK" dirty="0"/>
              <a:t>Definujte pamäť typu ROM.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➢ </a:t>
            </a:r>
            <a:r>
              <a:rPr lang="sk-SK" dirty="0"/>
              <a:t>Definujte pamäť typu RWM.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➢ </a:t>
            </a:r>
            <a:r>
              <a:rPr lang="sk-SK" dirty="0"/>
              <a:t>Definujte pamäť typu RAM.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➢ </a:t>
            </a:r>
            <a:r>
              <a:rPr lang="sk-SK" dirty="0"/>
              <a:t>Vymenujte spôsoby prístupu k pamäťovému miestu.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➢ </a:t>
            </a:r>
            <a:r>
              <a:rPr lang="sk-SK" dirty="0"/>
              <a:t>Aké dáta uchováva pamäť typu ROM?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➢ </a:t>
            </a:r>
            <a:r>
              <a:rPr lang="sk-SK" dirty="0"/>
              <a:t>Aké dáta uchováva pamäť typu RAM?</a:t>
            </a:r>
          </a:p>
        </p:txBody>
      </p:sp>
    </p:spTree>
    <p:extLst>
      <p:ext uri="{BB962C8B-B14F-4D97-AF65-F5344CB8AC3E}">
        <p14:creationId xmlns:p14="http://schemas.microsoft.com/office/powerpoint/2010/main" val="12410878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Úvod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b="1" dirty="0"/>
              <a:t>1.5 Pamäte podľa technológie výroby </a:t>
            </a:r>
            <a:endParaRPr lang="sk-SK" b="1" dirty="0" smtClean="0"/>
          </a:p>
          <a:p>
            <a:pPr marL="0" indent="0">
              <a:buNone/>
            </a:pPr>
            <a:r>
              <a:rPr lang="sk-SK" dirty="0" smtClean="0"/>
              <a:t>Každý </a:t>
            </a:r>
            <a:r>
              <a:rPr lang="sk-SK" dirty="0"/>
              <a:t>typ pamäte je vyrobený ako elektronická súčiastka, kde možno použiť rôzne technológie v závislosti na funkcii v počítači, napr.: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ROM</a:t>
            </a:r>
            <a:r>
              <a:rPr lang="sk-SK" dirty="0"/>
              <a:t>: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PROM </a:t>
            </a:r>
            <a:r>
              <a:rPr lang="sk-SK" dirty="0"/>
              <a:t>(</a:t>
            </a:r>
            <a:r>
              <a:rPr lang="sk-SK" dirty="0" err="1"/>
              <a:t>Programmable</a:t>
            </a:r>
            <a:r>
              <a:rPr lang="sk-SK" dirty="0"/>
              <a:t> ROM)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EPROM </a:t>
            </a:r>
            <a:r>
              <a:rPr lang="sk-SK" dirty="0"/>
              <a:t>(</a:t>
            </a:r>
            <a:r>
              <a:rPr lang="sk-SK" dirty="0" err="1"/>
              <a:t>Erasable</a:t>
            </a:r>
            <a:r>
              <a:rPr lang="sk-SK" dirty="0"/>
              <a:t> and </a:t>
            </a:r>
            <a:r>
              <a:rPr lang="sk-SK" dirty="0" err="1"/>
              <a:t>Programmable</a:t>
            </a:r>
            <a:r>
              <a:rPr lang="sk-SK" dirty="0"/>
              <a:t> ROM)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EEPROM </a:t>
            </a:r>
            <a:r>
              <a:rPr lang="sk-SK" dirty="0"/>
              <a:t>(</a:t>
            </a:r>
            <a:r>
              <a:rPr lang="sk-SK" dirty="0" err="1"/>
              <a:t>Electrically</a:t>
            </a:r>
            <a:r>
              <a:rPr lang="sk-SK" dirty="0"/>
              <a:t> </a:t>
            </a:r>
            <a:r>
              <a:rPr lang="sk-SK" dirty="0" err="1"/>
              <a:t>Erasable</a:t>
            </a:r>
            <a:r>
              <a:rPr lang="sk-SK" dirty="0"/>
              <a:t> and </a:t>
            </a:r>
            <a:r>
              <a:rPr lang="sk-SK" dirty="0" err="1"/>
              <a:t>Programmable</a:t>
            </a:r>
            <a:r>
              <a:rPr lang="sk-SK" dirty="0"/>
              <a:t> ROM)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Flash </a:t>
            </a:r>
            <a:r>
              <a:rPr lang="sk-SK" dirty="0"/>
              <a:t>EEPROM </a:t>
            </a:r>
          </a:p>
        </p:txBody>
      </p:sp>
    </p:spTree>
    <p:extLst>
      <p:ext uri="{BB962C8B-B14F-4D97-AF65-F5344CB8AC3E}">
        <p14:creationId xmlns:p14="http://schemas.microsoft.com/office/powerpoint/2010/main" val="41641297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Úvod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RAM: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SRAM </a:t>
            </a:r>
            <a:r>
              <a:rPr lang="sk-SK" dirty="0"/>
              <a:t>(</a:t>
            </a:r>
            <a:r>
              <a:rPr lang="sk-SK" dirty="0" err="1"/>
              <a:t>Static</a:t>
            </a:r>
            <a:r>
              <a:rPr lang="sk-SK" dirty="0"/>
              <a:t> RAM)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DRAM </a:t>
            </a:r>
            <a:r>
              <a:rPr lang="sk-SK" dirty="0"/>
              <a:t>(</a:t>
            </a:r>
            <a:r>
              <a:rPr lang="sk-SK" dirty="0" err="1"/>
              <a:t>Dynamic</a:t>
            </a:r>
            <a:r>
              <a:rPr lang="sk-SK" dirty="0"/>
              <a:t> RAM)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SDRAM </a:t>
            </a:r>
            <a:r>
              <a:rPr lang="sk-SK" dirty="0"/>
              <a:t>(</a:t>
            </a:r>
            <a:r>
              <a:rPr lang="sk-SK" dirty="0" err="1"/>
              <a:t>Synchronous</a:t>
            </a:r>
            <a:r>
              <a:rPr lang="sk-SK" dirty="0"/>
              <a:t> DRAM)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DDR </a:t>
            </a:r>
            <a:r>
              <a:rPr lang="sk-SK" dirty="0"/>
              <a:t>SDRAM (</a:t>
            </a:r>
            <a:r>
              <a:rPr lang="sk-SK" dirty="0" err="1"/>
              <a:t>Double</a:t>
            </a:r>
            <a:r>
              <a:rPr lang="sk-SK" dirty="0"/>
              <a:t> </a:t>
            </a:r>
            <a:r>
              <a:rPr lang="sk-SK" dirty="0" err="1"/>
              <a:t>Data</a:t>
            </a:r>
            <a:r>
              <a:rPr lang="sk-SK" dirty="0"/>
              <a:t> Rate SDRAM)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CD</a:t>
            </a:r>
            <a:r>
              <a:rPr lang="sk-SK" dirty="0"/>
              <a:t>: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CD-ROM </a:t>
            </a:r>
            <a:r>
              <a:rPr lang="sk-SK" dirty="0"/>
              <a:t>(</a:t>
            </a:r>
            <a:r>
              <a:rPr lang="sk-SK" dirty="0" err="1"/>
              <a:t>Compact</a:t>
            </a:r>
            <a:r>
              <a:rPr lang="sk-SK" dirty="0"/>
              <a:t> </a:t>
            </a:r>
            <a:r>
              <a:rPr lang="sk-SK" dirty="0" err="1"/>
              <a:t>Disc</a:t>
            </a:r>
            <a:r>
              <a:rPr lang="sk-SK" dirty="0"/>
              <a:t> ROM)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CD-R </a:t>
            </a:r>
            <a:r>
              <a:rPr lang="sk-SK" dirty="0"/>
              <a:t>(CD </a:t>
            </a:r>
            <a:r>
              <a:rPr lang="sk-SK" dirty="0" err="1"/>
              <a:t>Recordable</a:t>
            </a:r>
            <a:r>
              <a:rPr lang="sk-SK" dirty="0"/>
              <a:t>)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CD-RW </a:t>
            </a:r>
            <a:r>
              <a:rPr lang="sk-SK" dirty="0"/>
              <a:t>(CD </a:t>
            </a:r>
            <a:r>
              <a:rPr lang="sk-SK" dirty="0" err="1"/>
              <a:t>Rewritable</a:t>
            </a:r>
            <a:r>
              <a:rPr lang="sk-SK" dirty="0"/>
              <a:t>)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CD-RAM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900128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Úvod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DVD: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DVD-ROM </a:t>
            </a:r>
            <a:r>
              <a:rPr lang="sk-SK" dirty="0"/>
              <a:t>(</a:t>
            </a:r>
            <a:r>
              <a:rPr lang="sk-SK" dirty="0" err="1"/>
              <a:t>Digital</a:t>
            </a:r>
            <a:r>
              <a:rPr lang="sk-SK" dirty="0"/>
              <a:t> </a:t>
            </a:r>
            <a:r>
              <a:rPr lang="sk-SK" dirty="0" err="1"/>
              <a:t>Versatile</a:t>
            </a:r>
            <a:r>
              <a:rPr lang="sk-SK" dirty="0"/>
              <a:t> </a:t>
            </a:r>
            <a:r>
              <a:rPr lang="sk-SK" dirty="0" err="1"/>
              <a:t>Disc</a:t>
            </a:r>
            <a:r>
              <a:rPr lang="sk-SK" dirty="0"/>
              <a:t> ROM)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DVD-R</a:t>
            </a:r>
            <a:r>
              <a:rPr lang="sk-SK" dirty="0"/>
              <a:t>, </a:t>
            </a:r>
            <a:r>
              <a:rPr lang="sk-SK" dirty="0" smtClean="0"/>
              <a:t>DVD+R </a:t>
            </a:r>
            <a:r>
              <a:rPr lang="sk-SK" dirty="0"/>
              <a:t>(- a + sú dve odlišné technologické implementácie)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DVD-RW</a:t>
            </a:r>
            <a:r>
              <a:rPr lang="sk-SK" dirty="0"/>
              <a:t>, DVD+RW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DVD-RAM </a:t>
            </a:r>
          </a:p>
          <a:p>
            <a:pPr marL="0" indent="0">
              <a:buNone/>
            </a:pPr>
            <a:r>
              <a:rPr lang="sk-SK" dirty="0" err="1" smtClean="0"/>
              <a:t>Blue-ray</a:t>
            </a:r>
            <a:r>
              <a:rPr lang="sk-SK" dirty="0" smtClean="0"/>
              <a:t> </a:t>
            </a:r>
          </a:p>
          <a:p>
            <a:pPr marL="0" indent="0">
              <a:buNone/>
            </a:pPr>
            <a:r>
              <a:rPr lang="sk-SK" dirty="0" smtClean="0"/>
              <a:t>HD</a:t>
            </a:r>
            <a:r>
              <a:rPr lang="sk-SK" dirty="0"/>
              <a:t>: HDD, SSD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SD</a:t>
            </a:r>
            <a:r>
              <a:rPr lang="sk-SK" dirty="0"/>
              <a:t>: SD, </a:t>
            </a:r>
            <a:r>
              <a:rPr lang="sk-SK" dirty="0" err="1"/>
              <a:t>microSD</a:t>
            </a:r>
            <a:r>
              <a:rPr lang="sk-SK" dirty="0"/>
              <a:t> </a:t>
            </a:r>
            <a:endParaRPr lang="sk-SK" dirty="0" smtClean="0"/>
          </a:p>
          <a:p>
            <a:pPr marL="0" indent="0">
              <a:buNone/>
            </a:pPr>
            <a:r>
              <a:rPr lang="sk-SK" dirty="0"/>
              <a:t>	</a:t>
            </a:r>
            <a:r>
              <a:rPr lang="sk-SK" dirty="0" smtClean="0"/>
              <a:t>CF</a:t>
            </a:r>
            <a:r>
              <a:rPr lang="sk-SK" dirty="0"/>
              <a:t>, CF II</a:t>
            </a:r>
          </a:p>
        </p:txBody>
      </p:sp>
    </p:spTree>
    <p:extLst>
      <p:ext uri="{BB962C8B-B14F-4D97-AF65-F5344CB8AC3E}">
        <p14:creationId xmlns:p14="http://schemas.microsoft.com/office/powerpoint/2010/main" val="13874796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Úvod</a:t>
            </a:r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584" y="1375957"/>
            <a:ext cx="5040923" cy="5120397"/>
          </a:xfrm>
        </p:spPr>
      </p:pic>
    </p:spTree>
    <p:extLst>
      <p:ext uri="{BB962C8B-B14F-4D97-AF65-F5344CB8AC3E}">
        <p14:creationId xmlns:p14="http://schemas.microsoft.com/office/powerpoint/2010/main" val="2036016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Úvod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b="1" dirty="0"/>
              <a:t>Zhrnutie </a:t>
            </a:r>
            <a:endParaRPr lang="sk-SK" b="1" dirty="0" smtClean="0"/>
          </a:p>
          <a:p>
            <a:pPr marL="0" indent="0">
              <a:buNone/>
            </a:pPr>
            <a:r>
              <a:rPr lang="sk-SK" dirty="0" smtClean="0"/>
              <a:t>Pamäte </a:t>
            </a:r>
            <a:r>
              <a:rPr lang="sk-SK" dirty="0"/>
              <a:t>v počítači môžeme deliť podľa funkcie, použitia, technológie výroby. Kľúčové slová ROM a RAM sa vyskytujú opakovane. Pozrite si v obrázku</a:t>
            </a:r>
            <a:r>
              <a:rPr lang="sk-SK" dirty="0" smtClean="0"/>
              <a:t>:</a:t>
            </a:r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192" y="3221244"/>
            <a:ext cx="4346624" cy="350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160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Úvod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89212" y="1652954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sk-SK" dirty="0"/>
              <a:t>Otázky a úlohy: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➢ </a:t>
            </a:r>
            <a:r>
              <a:rPr lang="sk-SK" dirty="0"/>
              <a:t>Vymenujte typy pamätí ROM podľa technológie výroby.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➢ </a:t>
            </a:r>
            <a:r>
              <a:rPr lang="sk-SK" dirty="0"/>
              <a:t>Vymenujte typy pamätí RAM podľa technológie výroby.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➢ </a:t>
            </a:r>
            <a:r>
              <a:rPr lang="sk-SK" dirty="0"/>
              <a:t>Ako sa líši CD-ROM od DVD-ROM a ako sa líši DVR-R od DVD-RW?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➢ </a:t>
            </a:r>
            <a:r>
              <a:rPr lang="sk-SK" dirty="0"/>
              <a:t>Zistite, kde sa používajú SD kary.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➢ </a:t>
            </a:r>
            <a:r>
              <a:rPr lang="sk-SK" dirty="0"/>
              <a:t>Zistite, kde sa používajú CF karty.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➢ </a:t>
            </a:r>
            <a:r>
              <a:rPr lang="sk-SK" dirty="0"/>
              <a:t>Aké parametre má </a:t>
            </a:r>
            <a:r>
              <a:rPr lang="sk-SK" dirty="0" err="1"/>
              <a:t>Blue-ray</a:t>
            </a:r>
            <a:r>
              <a:rPr lang="sk-SK" dirty="0"/>
              <a:t> disk?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➢ </a:t>
            </a:r>
            <a:r>
              <a:rPr lang="sk-SK" dirty="0"/>
              <a:t>Zistite parametre pamätí DDR SDRAM, DDR2 SDRAM, DDR3 SDRAM, DDR4 SDRAM.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➢ </a:t>
            </a:r>
            <a:r>
              <a:rPr lang="sk-SK" dirty="0"/>
              <a:t>Akú veľkosť vyrovnávacej pamäte (cache) má predložený počítač? Má viacero úrovní?</a:t>
            </a:r>
          </a:p>
        </p:txBody>
      </p:sp>
    </p:spTree>
    <p:extLst>
      <p:ext uri="{BB962C8B-B14F-4D97-AF65-F5344CB8AC3E}">
        <p14:creationId xmlns:p14="http://schemas.microsoft.com/office/powerpoint/2010/main" val="18571652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Úvod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b="1" dirty="0" smtClean="0"/>
              <a:t>Záverečná úloha :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1. Všetky otázky a úlohy vložte do textového súboru a vypracujte odpovede.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 smtClean="0"/>
              <a:t>2. Na ľubovoľnú tému v obsahu vypracujte prezentáciu na cca 15 </a:t>
            </a:r>
            <a:r>
              <a:rPr lang="sk-SK" dirty="0" err="1" smtClean="0"/>
              <a:t>snímkov</a:t>
            </a:r>
            <a:r>
              <a:rPr lang="sk-SK" dirty="0" smtClean="0"/>
              <a:t>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63606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Úvod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Obsah učebného textu je rozdelený do niekoľkých kapitol. Na začiatok potrebujeme poznať, alebo zopakovať si základné pojmy. Tie sú dôležité pre všetky ostatné kapitoly. Prejdeme teóriou o operačných systémoch, o virtuálnych strojoch, o grafickom modelovaní v jazyku UML. Každá kapitola môže mať </a:t>
            </a:r>
            <a:r>
              <a:rPr lang="sk-SK" dirty="0" smtClean="0"/>
              <a:t>zaujímavý </a:t>
            </a:r>
            <a:r>
              <a:rPr lang="sk-SK" dirty="0"/>
              <a:t>motivačný príbeh, alebo praktické cvičenie</a:t>
            </a:r>
            <a:r>
              <a:rPr lang="sk-SK" dirty="0" smtClean="0"/>
              <a:t>.</a:t>
            </a:r>
          </a:p>
          <a:p>
            <a:pPr marL="0" indent="0">
              <a:buNone/>
            </a:pPr>
            <a:r>
              <a:rPr lang="sk-SK" dirty="0"/>
              <a:t>Potom môžeme inštalovať a konfigurovať operačný systém GNU/Linux. Budeme pripravení na certifikačnú skúšku LPI Linux Essentials, čiastočne aj na LPIC-1 a LPIC-2. V projektovej úlohe si vyrobíme vlastný operačný systém. Operačný systém GNU/Linux je ideálne prostredie pre programovanie. Skripty (</a:t>
            </a:r>
            <a:r>
              <a:rPr lang="sk-SK" dirty="0" err="1"/>
              <a:t>bash</a:t>
            </a:r>
            <a:r>
              <a:rPr lang="sk-SK" dirty="0"/>
              <a:t>) sú efektívnym nástrojom pre spracovanie textu a textových súborov. Programovacie jazyky C/C++ sú vhodné pre systémové aj aplikačné programovanie. Na výber je veľké množstvo vývojových prostredí, programovacích jazykov a knižníc.</a:t>
            </a:r>
          </a:p>
        </p:txBody>
      </p:sp>
    </p:spTree>
    <p:extLst>
      <p:ext uri="{BB962C8B-B14F-4D97-AF65-F5344CB8AC3E}">
        <p14:creationId xmlns:p14="http://schemas.microsoft.com/office/powerpoint/2010/main" val="360215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Úvod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b="1" dirty="0"/>
              <a:t>1 Základné pojmy </a:t>
            </a:r>
            <a:endParaRPr lang="sk-SK" b="1" dirty="0" smtClean="0"/>
          </a:p>
          <a:p>
            <a:pPr marL="0" indent="0">
              <a:buNone/>
            </a:pPr>
            <a:r>
              <a:rPr lang="sk-SK" dirty="0" smtClean="0"/>
              <a:t>V </a:t>
            </a:r>
            <a:r>
              <a:rPr lang="sk-SK" dirty="0"/>
              <a:t>literatúre alebo na internete1 je možné nájsť rôzne definície základných pojmov z informatiky, preto uvádzame také, ktoré budeme používať ďalej v texte: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✔ </a:t>
            </a:r>
            <a:r>
              <a:rPr lang="sk-SK" dirty="0"/>
              <a:t>IT (</a:t>
            </a:r>
            <a:r>
              <a:rPr lang="sk-SK" dirty="0" err="1"/>
              <a:t>Information</a:t>
            </a:r>
            <a:r>
              <a:rPr lang="sk-SK" dirty="0"/>
              <a:t> </a:t>
            </a:r>
            <a:r>
              <a:rPr lang="sk-SK" dirty="0" err="1"/>
              <a:t>Technology</a:t>
            </a:r>
            <a:r>
              <a:rPr lang="sk-SK" dirty="0"/>
              <a:t>) – informačná technológia, priemyselný odbor zaoberajúci sa výrobou počítačov a počítačovým spracovaním dát.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✔ </a:t>
            </a:r>
            <a:r>
              <a:rPr lang="sk-SK" dirty="0"/>
              <a:t>IKT/ICT (</a:t>
            </a:r>
            <a:r>
              <a:rPr lang="sk-SK" dirty="0" err="1"/>
              <a:t>Information</a:t>
            </a:r>
            <a:r>
              <a:rPr lang="sk-SK" dirty="0"/>
              <a:t> and </a:t>
            </a:r>
            <a:r>
              <a:rPr lang="sk-SK" dirty="0" err="1"/>
              <a:t>Communications</a:t>
            </a:r>
            <a:r>
              <a:rPr lang="sk-SK" dirty="0"/>
              <a:t> </a:t>
            </a:r>
            <a:r>
              <a:rPr lang="sk-SK" dirty="0" err="1"/>
              <a:t>Technology</a:t>
            </a:r>
            <a:r>
              <a:rPr lang="sk-SK" dirty="0"/>
              <a:t>) – informačná a komunikačná technológia (synonymum k IT, zdôrazňuje integráciu počítačovej techniky a telekomunikácií).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✔ </a:t>
            </a:r>
            <a:r>
              <a:rPr lang="sk-SK" dirty="0"/>
              <a:t>Počítač (</a:t>
            </a:r>
            <a:r>
              <a:rPr lang="sk-SK" dirty="0" err="1"/>
              <a:t>computer</a:t>
            </a:r>
            <a:r>
              <a:rPr lang="sk-SK" dirty="0"/>
              <a:t>) – (elektronický, analógový, digitálny) stroj s vlastnou pamäťou, spracúvajúci vstupy podľa programu, odovzdávajúci výstupy.</a:t>
            </a:r>
          </a:p>
        </p:txBody>
      </p:sp>
    </p:spTree>
    <p:extLst>
      <p:ext uri="{BB962C8B-B14F-4D97-AF65-F5344CB8AC3E}">
        <p14:creationId xmlns:p14="http://schemas.microsoft.com/office/powerpoint/2010/main" val="1504033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Úvod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✔ Údaje, dáta (</a:t>
            </a:r>
            <a:r>
              <a:rPr lang="sk-SK" dirty="0" err="1"/>
              <a:t>data</a:t>
            </a:r>
            <a:r>
              <a:rPr lang="sk-SK" dirty="0"/>
              <a:t>) – postupnosť znakov (symbolov) určená na spracovanie počítačom, elektronicky uložené fakty, obsah komunikácie.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✔ </a:t>
            </a:r>
            <a:r>
              <a:rPr lang="sk-SK" dirty="0"/>
              <a:t>Informácia (</a:t>
            </a:r>
            <a:r>
              <a:rPr lang="sk-SK" dirty="0" err="1"/>
              <a:t>information</a:t>
            </a:r>
            <a:r>
              <a:rPr lang="sk-SK" dirty="0"/>
              <a:t>) – údaj, ktorý má hodnotu pre používateľa, zmenšuje mieru neistoty vo výskyte náhodných udalostí. Informácia ako veličina je číselné vyjadrenie množstva takých dát. Jednotka informácie je 1 bit (b), 1 bajt (B) = 8 b.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✔ </a:t>
            </a:r>
            <a:r>
              <a:rPr lang="sk-SK" dirty="0"/>
              <a:t>Znalosť (</a:t>
            </a:r>
            <a:r>
              <a:rPr lang="sk-SK" dirty="0" err="1"/>
              <a:t>knowledge</a:t>
            </a:r>
            <a:r>
              <a:rPr lang="sk-SK" dirty="0"/>
              <a:t>) – zložená informácia z viacerých elementárnych informácií, </a:t>
            </a:r>
            <a:r>
              <a:rPr lang="sk-SK" dirty="0" smtClean="0"/>
              <a:t>informácia </a:t>
            </a:r>
            <a:r>
              <a:rPr lang="sk-SK" dirty="0"/>
              <a:t>s kontextom, súhrn aplikovaných poznatkov.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✔ </a:t>
            </a:r>
            <a:r>
              <a:rPr lang="sk-SK" dirty="0"/>
              <a:t>Algoritmus (</a:t>
            </a:r>
            <a:r>
              <a:rPr lang="sk-SK" dirty="0" err="1"/>
              <a:t>algorithm</a:t>
            </a:r>
            <a:r>
              <a:rPr lang="sk-SK" dirty="0"/>
              <a:t>) – jednoznačný postup zložený z krokov, postup riešenia úlohy. Algoritmus môže obsahovať sekvenciu (jednoduchú postupnosť) krokov, podmienku, vetvenie, cyklus, skok, volanie iného algoritmu a návrat. Algoritmus môže byť konečný alebo nekonečný.</a:t>
            </a:r>
          </a:p>
        </p:txBody>
      </p:sp>
    </p:spTree>
    <p:extLst>
      <p:ext uri="{BB962C8B-B14F-4D97-AF65-F5344CB8AC3E}">
        <p14:creationId xmlns:p14="http://schemas.microsoft.com/office/powerpoint/2010/main" val="1985780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Úvod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✔ Program (program) – algoritmus zapísaný v programovacom jazyku, zdrojový kód.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✔ </a:t>
            </a:r>
            <a:r>
              <a:rPr lang="sk-SK" dirty="0"/>
              <a:t>Proces (</a:t>
            </a:r>
            <a:r>
              <a:rPr lang="sk-SK" dirty="0" err="1"/>
              <a:t>process</a:t>
            </a:r>
            <a:r>
              <a:rPr lang="sk-SK" dirty="0"/>
              <a:t>) – program bežiaci v počítači, uložený v hlavnej pamäti.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✔ </a:t>
            </a:r>
            <a:r>
              <a:rPr lang="sk-SK" dirty="0"/>
              <a:t>Hardvér (hardware) – fyzické súčasti počítača.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✔ </a:t>
            </a:r>
            <a:r>
              <a:rPr lang="sk-SK" dirty="0" err="1"/>
              <a:t>Firmvér</a:t>
            </a:r>
            <a:r>
              <a:rPr lang="sk-SK" dirty="0"/>
              <a:t> (</a:t>
            </a:r>
            <a:r>
              <a:rPr lang="sk-SK" dirty="0" err="1"/>
              <a:t>firmware</a:t>
            </a:r>
            <a:r>
              <a:rPr lang="sk-SK" dirty="0"/>
              <a:t>) – program obsluhujúci daný hardvér, je hardvérovo závislý, určený len pre daný typ hardvéru, v počítači sa označuje ako BIOS/UEFI.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✔ </a:t>
            </a:r>
            <a:r>
              <a:rPr lang="sk-SK" dirty="0"/>
              <a:t>Softvér (software) – programové súčasti počítača nahraté v niektorej fyzickej pamäti.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✔ </a:t>
            </a:r>
            <a:r>
              <a:rPr lang="sk-SK" dirty="0"/>
              <a:t>Používateľ (user) – človek, alebo aj iný stroj, ktorý používa počítač.</a:t>
            </a:r>
          </a:p>
        </p:txBody>
      </p:sp>
    </p:spTree>
    <p:extLst>
      <p:ext uri="{BB962C8B-B14F-4D97-AF65-F5344CB8AC3E}">
        <p14:creationId xmlns:p14="http://schemas.microsoft.com/office/powerpoint/2010/main" val="551853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✔ Administrátor (</a:t>
            </a:r>
            <a:r>
              <a:rPr lang="sk-SK" dirty="0" err="1"/>
              <a:t>administrator</a:t>
            </a:r>
            <a:r>
              <a:rPr lang="sk-SK" dirty="0"/>
              <a:t>, admin) – správca počítača, servera, počítačovej sieste.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✔ </a:t>
            </a:r>
            <a:r>
              <a:rPr lang="sk-SK" dirty="0"/>
              <a:t>Počítačová sieť (</a:t>
            </a:r>
            <a:r>
              <a:rPr lang="sk-SK" dirty="0" err="1"/>
              <a:t>computer</a:t>
            </a:r>
            <a:r>
              <a:rPr lang="sk-SK" dirty="0"/>
              <a:t> </a:t>
            </a:r>
            <a:r>
              <a:rPr lang="sk-SK" dirty="0" err="1"/>
              <a:t>network</a:t>
            </a:r>
            <a:r>
              <a:rPr lang="sk-SK" dirty="0"/>
              <a:t>, net) – spojenie viacerých počítačov, aby počítače mohli navzájom komunikovať.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✔ </a:t>
            </a:r>
            <a:r>
              <a:rPr lang="sk-SK" dirty="0"/>
              <a:t>Internet – sieť sietí, celosvetová sieť fungujúca na komunikačných protokoloch TCP/IP.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✔ </a:t>
            </a:r>
            <a:r>
              <a:rPr lang="sk-SK" dirty="0"/>
              <a:t>Server (server) – počítač poskytujúci služby alebo zdroje klientom v sieti, alebo počítač, ktorý riadi premávku v sieti, riadi bežiace služby</a:t>
            </a:r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Úvod</a:t>
            </a:r>
          </a:p>
        </p:txBody>
      </p:sp>
    </p:spTree>
    <p:extLst>
      <p:ext uri="{BB962C8B-B14F-4D97-AF65-F5344CB8AC3E}">
        <p14:creationId xmlns:p14="http://schemas.microsoft.com/office/powerpoint/2010/main" val="2308723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Úvod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Úloha: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➢ </a:t>
            </a:r>
            <a:r>
              <a:rPr lang="sk-SK" dirty="0"/>
              <a:t>Vymenujte typy operačných systémov, ktoré používate. </a:t>
            </a:r>
            <a:endParaRPr lang="sk-SK" dirty="0" smtClean="0"/>
          </a:p>
          <a:p>
            <a:pPr marL="0" indent="0">
              <a:buNone/>
            </a:pPr>
            <a:r>
              <a:rPr lang="sk-SK" dirty="0"/>
              <a:t>A teraz na začiatok niekoľko jednoduchých otázok a úloh vybraných z teórie: ➢ Čo je počítač?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➢ </a:t>
            </a:r>
            <a:r>
              <a:rPr lang="sk-SK" dirty="0"/>
              <a:t>Koľko bitov je 10 bajtov?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➢ </a:t>
            </a:r>
            <a:r>
              <a:rPr lang="sk-SK" dirty="0"/>
              <a:t>Koľko bajtov je 64 bitov?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➢ </a:t>
            </a:r>
            <a:r>
              <a:rPr lang="sk-SK" dirty="0"/>
              <a:t>Čo je program?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➢ </a:t>
            </a:r>
            <a:r>
              <a:rPr lang="sk-SK" dirty="0"/>
              <a:t>Čo je proces?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➢ </a:t>
            </a:r>
            <a:r>
              <a:rPr lang="sk-SK" dirty="0"/>
              <a:t>Čo je hardvér? </a:t>
            </a:r>
          </a:p>
        </p:txBody>
      </p:sp>
    </p:spTree>
    <p:extLst>
      <p:ext uri="{BB962C8B-B14F-4D97-AF65-F5344CB8AC3E}">
        <p14:creationId xmlns:p14="http://schemas.microsoft.com/office/powerpoint/2010/main" val="3469217776"/>
      </p:ext>
    </p:extLst>
  </p:cSld>
  <p:clrMapOvr>
    <a:masterClrMapping/>
  </p:clrMapOvr>
</p:sld>
</file>

<file path=ppt/theme/theme1.xml><?xml version="1.0" encoding="utf-8"?>
<a:theme xmlns:a="http://schemas.openxmlformats.org/drawingml/2006/main" name="Dym">
  <a:themeElements>
    <a:clrScheme name="Dym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Dy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ym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40</TotalTime>
  <Words>2933</Words>
  <Application>Microsoft Office PowerPoint</Application>
  <PresentationFormat>Širokouhlá</PresentationFormat>
  <Paragraphs>209</Paragraphs>
  <Slides>39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39</vt:i4>
      </vt:variant>
    </vt:vector>
  </HeadingPairs>
  <TitlesOfParts>
    <vt:vector size="43" baseType="lpstr">
      <vt:lpstr>Arial</vt:lpstr>
      <vt:lpstr>Century Gothic</vt:lpstr>
      <vt:lpstr>Wingdings 3</vt:lpstr>
      <vt:lpstr>Dym</vt:lpstr>
      <vt:lpstr>GNU/Linux</vt:lpstr>
      <vt:lpstr>Úvod</vt:lpstr>
      <vt:lpstr>Úvod</vt:lpstr>
      <vt:lpstr>Úvod</vt:lpstr>
      <vt:lpstr>Úvod</vt:lpstr>
      <vt:lpstr>Úvod</vt:lpstr>
      <vt:lpstr>Úvod</vt:lpstr>
      <vt:lpstr>Úvod</vt:lpstr>
      <vt:lpstr>Úvod</vt:lpstr>
      <vt:lpstr>Úvod</vt:lpstr>
      <vt:lpstr>Úvod</vt:lpstr>
      <vt:lpstr>Úvod</vt:lpstr>
      <vt:lpstr>Úvod</vt:lpstr>
      <vt:lpstr>Úvod</vt:lpstr>
      <vt:lpstr>Úvod</vt:lpstr>
      <vt:lpstr>Úvod</vt:lpstr>
      <vt:lpstr>Úvod</vt:lpstr>
      <vt:lpstr>Úvod</vt:lpstr>
      <vt:lpstr>Úvod</vt:lpstr>
      <vt:lpstr>Úvod</vt:lpstr>
      <vt:lpstr>Úvod</vt:lpstr>
      <vt:lpstr>Úvod</vt:lpstr>
      <vt:lpstr>Úvod</vt:lpstr>
      <vt:lpstr>Úvod</vt:lpstr>
      <vt:lpstr>Úvod</vt:lpstr>
      <vt:lpstr>Úvod</vt:lpstr>
      <vt:lpstr>Úvod</vt:lpstr>
      <vt:lpstr>Úvod</vt:lpstr>
      <vt:lpstr>Úvod</vt:lpstr>
      <vt:lpstr>Úvod</vt:lpstr>
      <vt:lpstr>Úvod</vt:lpstr>
      <vt:lpstr>Úvod</vt:lpstr>
      <vt:lpstr>Úvod</vt:lpstr>
      <vt:lpstr>Úvod</vt:lpstr>
      <vt:lpstr>Úvod</vt:lpstr>
      <vt:lpstr>Úvod</vt:lpstr>
      <vt:lpstr>Úvod</vt:lpstr>
      <vt:lpstr>Úvod</vt:lpstr>
      <vt:lpstr>Úvod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GNU/Linux</dc:title>
  <dc:creator>SOŠ Handlová</dc:creator>
  <cp:lastModifiedBy>SOŠ Handlová</cp:lastModifiedBy>
  <cp:revision>5</cp:revision>
  <dcterms:created xsi:type="dcterms:W3CDTF">2022-09-06T17:05:52Z</dcterms:created>
  <dcterms:modified xsi:type="dcterms:W3CDTF">2022-09-06T17:46:37Z</dcterms:modified>
</cp:coreProperties>
</file>