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pacexdata.com/v4/launche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1085714"/>
          </a:xfrm>
        </p:spPr>
        <p:txBody>
          <a:bodyPr/>
          <a:lstStyle/>
          <a:p>
            <a:r>
              <a:rPr lang="en-IN" sz="2800" dirty="0"/>
              <a:t>Project </a:t>
            </a:r>
            <a:r>
              <a:rPr lang="en-IN" sz="2800" dirty="0" smtClean="0"/>
              <a:t>Title : </a:t>
            </a:r>
            <a:r>
              <a:rPr lang="en-US" sz="2000" b="1" dirty="0"/>
              <a:t>Analyzing </a:t>
            </a:r>
            <a:r>
              <a:rPr lang="en-US" sz="2000" b="1" dirty="0" smtClean="0"/>
              <a:t>Space </a:t>
            </a:r>
            <a:r>
              <a:rPr lang="en-US" sz="2000" b="1" dirty="0"/>
              <a:t>Launch Data: Insights, </a:t>
            </a:r>
            <a:r>
              <a:rPr lang="en-US" sz="2000" b="1" dirty="0" smtClean="0"/>
              <a:t>       Predictions</a:t>
            </a:r>
            <a:r>
              <a:rPr lang="en-US" sz="2000" b="1" dirty="0"/>
              <a:t>, and Interactive </a:t>
            </a:r>
            <a:r>
              <a:rPr lang="en-US" sz="2000" b="1" dirty="0" smtClean="0"/>
              <a:t>Dashboards</a:t>
            </a: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Your </a:t>
            </a:r>
            <a:r>
              <a:rPr lang="en-US" b="1" dirty="0" smtClean="0"/>
              <a:t>Name : Anal </a:t>
            </a:r>
            <a:r>
              <a:rPr lang="en-US" b="1" dirty="0"/>
              <a:t>Patel</a:t>
            </a:r>
            <a:endParaRPr lang="en-US" dirty="0"/>
          </a:p>
          <a:p>
            <a:r>
              <a:rPr lang="en-US" b="1" dirty="0"/>
              <a:t>Date</a:t>
            </a:r>
            <a:r>
              <a:rPr lang="en-US" b="1" dirty="0" smtClean="0"/>
              <a:t>: 3 – 04 - 2025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221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0755" y="769122"/>
            <a:ext cx="844324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                                     Slide </a:t>
            </a:r>
            <a:r>
              <a:rPr lang="en-US" b="1" dirty="0"/>
              <a:t>2: Launch Success vs. Failure Analysis (Bar Plots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🚀 </a:t>
            </a:r>
            <a:r>
              <a:rPr lang="en-US" b="1" dirty="0"/>
              <a:t>Success Rate by Launch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launch sites have </a:t>
            </a:r>
            <a:r>
              <a:rPr lang="en-US" b="1" dirty="0"/>
              <a:t>higher success rates</a:t>
            </a:r>
            <a:r>
              <a:rPr lang="en-US" dirty="0"/>
              <a:t> than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/>
              <a:t>Kennedy Space Center (KSC) shows the highest success rate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📜 </a:t>
            </a:r>
            <a:r>
              <a:rPr lang="en-US" b="1" dirty="0"/>
              <a:t>Example Code Snippet (Bar Chart of Launch Success by Site</a:t>
            </a:r>
            <a:r>
              <a:rPr lang="en-US" b="1" dirty="0" smtClean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 err="1"/>
              <a:t>sns.barplot</a:t>
            </a:r>
            <a:r>
              <a:rPr lang="en-US" dirty="0"/>
              <a:t>(x="</a:t>
            </a:r>
            <a:r>
              <a:rPr lang="en-US" dirty="0" err="1"/>
              <a:t>launch_site</a:t>
            </a:r>
            <a:r>
              <a:rPr lang="en-US" dirty="0"/>
              <a:t>", y="success", data=</a:t>
            </a:r>
            <a:r>
              <a:rPr lang="en-US" dirty="0" err="1"/>
              <a:t>df</a:t>
            </a:r>
            <a:r>
              <a:rPr lang="en-US" dirty="0"/>
              <a:t>, ci=None, palette="</a:t>
            </a:r>
            <a:r>
              <a:rPr lang="en-US" dirty="0" err="1"/>
              <a:t>coolwarm</a:t>
            </a:r>
            <a:r>
              <a:rPr lang="en-US" dirty="0"/>
              <a:t>")</a:t>
            </a:r>
          </a:p>
          <a:p>
            <a:r>
              <a:rPr lang="en-US" dirty="0" err="1"/>
              <a:t>plt.title</a:t>
            </a:r>
            <a:r>
              <a:rPr lang="en-US" dirty="0"/>
              <a:t>("Launch Success Rate by Site")</a:t>
            </a:r>
          </a:p>
          <a:p>
            <a:r>
              <a:rPr lang="en-US" dirty="0" err="1"/>
              <a:t>plt.xlabel</a:t>
            </a:r>
            <a:r>
              <a:rPr lang="en-US" dirty="0"/>
              <a:t>("Launch Site")</a:t>
            </a:r>
          </a:p>
          <a:p>
            <a:r>
              <a:rPr lang="en-US" dirty="0" err="1"/>
              <a:t>plt.ylabel</a:t>
            </a:r>
            <a:r>
              <a:rPr lang="en-US" dirty="0"/>
              <a:t>("Success Rate")</a:t>
            </a:r>
          </a:p>
          <a:p>
            <a:r>
              <a:rPr lang="en-US" dirty="0" err="1"/>
              <a:t>plt.xticks</a:t>
            </a:r>
            <a:r>
              <a:rPr lang="en-US" dirty="0"/>
              <a:t>(rotation=45)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8019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7546" y="772546"/>
            <a:ext cx="107449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                Slide </a:t>
            </a:r>
            <a:r>
              <a:rPr lang="en-IN" b="1" dirty="0"/>
              <a:t>3: Correlation Between Features (Scatter Plots &amp; Heatmaps</a:t>
            </a:r>
            <a:r>
              <a:rPr lang="en-IN" b="1" dirty="0" smtClean="0"/>
              <a:t>)</a:t>
            </a:r>
          </a:p>
          <a:p>
            <a:r>
              <a:rPr lang="en-IN" b="1" dirty="0" smtClean="0"/>
              <a:t>📈 </a:t>
            </a:r>
            <a:r>
              <a:rPr lang="en-IN" b="1" dirty="0"/>
              <a:t>Scatter Plot (Payload Mass vs. Success Rate</a:t>
            </a:r>
            <a:r>
              <a:rPr lang="en-IN" b="1" dirty="0" smtClean="0"/>
              <a:t>)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Helps visualize if </a:t>
            </a:r>
            <a:r>
              <a:rPr lang="en-IN" b="1" dirty="0"/>
              <a:t>payload weight impacts mission success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Shows </a:t>
            </a:r>
            <a:r>
              <a:rPr lang="en-IN" b="1" dirty="0"/>
              <a:t>negative correlation for heavier payloads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📜 </a:t>
            </a:r>
            <a:r>
              <a:rPr lang="en-IN" b="1" dirty="0"/>
              <a:t>Example Code Snippet (Scatter Plot of Payload Mass &amp; Success</a:t>
            </a:r>
            <a:r>
              <a:rPr lang="en-IN" b="1" dirty="0" smtClean="0"/>
              <a:t>):</a:t>
            </a:r>
          </a:p>
          <a:p>
            <a:r>
              <a:rPr lang="en-IN" dirty="0" err="1" smtClean="0"/>
              <a:t>sns.scatterplot</a:t>
            </a:r>
            <a:r>
              <a:rPr lang="en-IN" dirty="0" smtClean="0"/>
              <a:t>(x</a:t>
            </a:r>
            <a:r>
              <a:rPr lang="en-IN" dirty="0"/>
              <a:t>='</a:t>
            </a:r>
            <a:r>
              <a:rPr lang="en-IN" dirty="0" err="1"/>
              <a:t>payload_mass</a:t>
            </a:r>
            <a:r>
              <a:rPr lang="en-IN" dirty="0"/>
              <a:t>', y='success', data=</a:t>
            </a:r>
            <a:r>
              <a:rPr lang="en-IN" dirty="0" err="1"/>
              <a:t>df</a:t>
            </a:r>
            <a:r>
              <a:rPr lang="en-IN" dirty="0"/>
              <a:t>, hue='</a:t>
            </a:r>
            <a:r>
              <a:rPr lang="en-IN" dirty="0" err="1"/>
              <a:t>rocket_type</a:t>
            </a:r>
            <a:r>
              <a:rPr lang="en-IN" dirty="0"/>
              <a:t>', alpha=0.7)</a:t>
            </a:r>
          </a:p>
          <a:p>
            <a:r>
              <a:rPr lang="en-IN" dirty="0" err="1"/>
              <a:t>plt.title</a:t>
            </a:r>
            <a:r>
              <a:rPr lang="en-IN" dirty="0"/>
              <a:t>("Payload Mass vs. Launch Success")</a:t>
            </a:r>
          </a:p>
          <a:p>
            <a:r>
              <a:rPr lang="en-IN" dirty="0" err="1"/>
              <a:t>plt.xlabel</a:t>
            </a:r>
            <a:r>
              <a:rPr lang="en-IN" dirty="0"/>
              <a:t>("Payload Mass (kg)")</a:t>
            </a:r>
          </a:p>
          <a:p>
            <a:r>
              <a:rPr lang="en-IN" dirty="0" err="1"/>
              <a:t>plt.ylabel</a:t>
            </a:r>
            <a:r>
              <a:rPr lang="en-IN" dirty="0"/>
              <a:t>("Success (1=Yes, 0=No)")</a:t>
            </a:r>
          </a:p>
          <a:p>
            <a:r>
              <a:rPr lang="en-IN" dirty="0" err="1"/>
              <a:t>plt.show</a:t>
            </a:r>
            <a:r>
              <a:rPr lang="en-IN" dirty="0" smtClean="0"/>
              <a:t>()</a:t>
            </a:r>
          </a:p>
          <a:p>
            <a:r>
              <a:rPr lang="en-US" b="1" dirty="0" smtClean="0"/>
              <a:t>🔥 </a:t>
            </a:r>
            <a:r>
              <a:rPr lang="en-US" b="1" dirty="0" err="1"/>
              <a:t>Heatmap</a:t>
            </a:r>
            <a:r>
              <a:rPr lang="en-US" b="1" dirty="0"/>
              <a:t> (Correlation Between Features)</a:t>
            </a:r>
          </a:p>
          <a:p>
            <a:r>
              <a:rPr lang="en-US" dirty="0"/>
              <a:t>Shows </a:t>
            </a:r>
            <a:r>
              <a:rPr lang="en-US" b="1" dirty="0"/>
              <a:t>correlation between all numerical features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📜 </a:t>
            </a:r>
            <a:r>
              <a:rPr lang="en-US" b="1" dirty="0"/>
              <a:t>Example Code Snippet (</a:t>
            </a:r>
            <a:r>
              <a:rPr lang="en-US" b="1" dirty="0" err="1"/>
              <a:t>Heatmap</a:t>
            </a:r>
            <a:r>
              <a:rPr lang="en-US" b="1" dirty="0"/>
              <a:t> for Feature Correlation):</a:t>
            </a:r>
            <a:endParaRPr lang="en-US" dirty="0"/>
          </a:p>
          <a:p>
            <a:r>
              <a:rPr lang="en-IN" dirty="0"/>
              <a:t>import </a:t>
            </a:r>
            <a:r>
              <a:rPr lang="en-IN" dirty="0" err="1"/>
              <a:t>seaborn</a:t>
            </a:r>
            <a:r>
              <a:rPr lang="en-IN" dirty="0"/>
              <a:t> as </a:t>
            </a:r>
            <a:r>
              <a:rPr lang="en-IN" dirty="0" err="1"/>
              <a:t>sns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</a:t>
            </a:r>
            <a:r>
              <a:rPr lang="en-IN" dirty="0" err="1"/>
              <a:t>np</a:t>
            </a:r>
            <a:endParaRPr lang="en-IN" dirty="0"/>
          </a:p>
          <a:p>
            <a:r>
              <a:rPr lang="en-IN" dirty="0" err="1" smtClean="0"/>
              <a:t>plt.figure</a:t>
            </a:r>
            <a:r>
              <a:rPr lang="en-IN" dirty="0" smtClean="0"/>
              <a:t>(</a:t>
            </a:r>
            <a:r>
              <a:rPr lang="en-IN" dirty="0" err="1" smtClean="0"/>
              <a:t>figsize</a:t>
            </a:r>
            <a:r>
              <a:rPr lang="en-IN" dirty="0"/>
              <a:t>=(8,6))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df.corr</a:t>
            </a:r>
            <a:r>
              <a:rPr lang="en-IN" dirty="0"/>
              <a:t>(), </a:t>
            </a:r>
            <a:r>
              <a:rPr lang="en-IN" dirty="0" err="1"/>
              <a:t>annot</a:t>
            </a:r>
            <a:r>
              <a:rPr lang="en-IN" dirty="0"/>
              <a:t>=True, </a:t>
            </a:r>
            <a:r>
              <a:rPr lang="en-IN" dirty="0" err="1"/>
              <a:t>cmap</a:t>
            </a:r>
            <a:r>
              <a:rPr lang="en-IN" dirty="0"/>
              <a:t>="</a:t>
            </a:r>
            <a:r>
              <a:rPr lang="en-IN" dirty="0" err="1"/>
              <a:t>coolwarm</a:t>
            </a:r>
            <a:r>
              <a:rPr lang="en-IN" dirty="0"/>
              <a:t>", </a:t>
            </a:r>
            <a:r>
              <a:rPr lang="en-IN" dirty="0" err="1"/>
              <a:t>linewidths</a:t>
            </a:r>
            <a:r>
              <a:rPr lang="en-IN" dirty="0"/>
              <a:t>=0.5)</a:t>
            </a:r>
          </a:p>
          <a:p>
            <a:r>
              <a:rPr lang="en-IN" dirty="0" err="1"/>
              <a:t>plt.title</a:t>
            </a:r>
            <a:r>
              <a:rPr lang="en-IN" dirty="0"/>
              <a:t>("Feature Correlation </a:t>
            </a:r>
            <a:r>
              <a:rPr lang="en-IN" dirty="0" err="1"/>
              <a:t>Heatmap</a:t>
            </a:r>
            <a:r>
              <a:rPr lang="en-IN" dirty="0"/>
              <a:t>")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294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3718" y="770965"/>
            <a:ext cx="92846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                    Slide </a:t>
            </a:r>
            <a:r>
              <a:rPr lang="en-US" dirty="0"/>
              <a:t>1: SQL Queries Used for </a:t>
            </a:r>
            <a:r>
              <a:rPr lang="en-US" dirty="0" smtClean="0"/>
              <a:t>Insights</a:t>
            </a:r>
          </a:p>
          <a:p>
            <a:r>
              <a:rPr lang="en-US" b="1" dirty="0"/>
              <a:t>🔍 Why Use SQL for EDA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r>
              <a:rPr lang="en-US" dirty="0"/>
              <a:t>Efficiently </a:t>
            </a:r>
            <a:r>
              <a:rPr lang="en-US" b="1" dirty="0"/>
              <a:t>extracts key insights</a:t>
            </a:r>
            <a:r>
              <a:rPr lang="en-US" dirty="0"/>
              <a:t> from structured </a:t>
            </a:r>
            <a:r>
              <a:rPr lang="en-US" dirty="0" err="1"/>
              <a:t>SpaceX</a:t>
            </a:r>
            <a:r>
              <a:rPr lang="en-US" dirty="0"/>
              <a:t> data.</a:t>
            </a:r>
          </a:p>
          <a:p>
            <a:r>
              <a:rPr lang="en-US" dirty="0"/>
              <a:t>Helps </a:t>
            </a:r>
            <a:r>
              <a:rPr lang="en-US" b="1" dirty="0"/>
              <a:t>analyze trends, success rates, and failure reasons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SELECT YEAR(</a:t>
            </a:r>
            <a:r>
              <a:rPr lang="en-US" dirty="0" err="1"/>
              <a:t>launch_date</a:t>
            </a:r>
            <a:r>
              <a:rPr lang="en-US" dirty="0"/>
              <a:t>) AS year, COUNT(*) AS </a:t>
            </a:r>
            <a:r>
              <a:rPr lang="en-US" dirty="0" err="1"/>
              <a:t>total_launches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spacex_launches</a:t>
            </a:r>
            <a:endParaRPr lang="en-US" dirty="0"/>
          </a:p>
          <a:p>
            <a:r>
              <a:rPr lang="en-US" dirty="0"/>
              <a:t>GROUP BY year</a:t>
            </a:r>
          </a:p>
          <a:p>
            <a:r>
              <a:rPr lang="en-US" dirty="0"/>
              <a:t>ORDER BY year;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32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9929" y="815789"/>
            <a:ext cx="83640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                               Slide </a:t>
            </a:r>
            <a:r>
              <a:rPr lang="en-US" b="1" dirty="0"/>
              <a:t>2: Analyzing Launch Trends Using </a:t>
            </a:r>
            <a:r>
              <a:rPr lang="en-US" b="1" dirty="0" smtClean="0"/>
              <a:t>SQL</a:t>
            </a:r>
          </a:p>
          <a:p>
            <a:endParaRPr lang="en-US" b="1" dirty="0"/>
          </a:p>
          <a:p>
            <a:r>
              <a:rPr lang="en-US" b="1" dirty="0"/>
              <a:t>🚀 Success Rate by Launch </a:t>
            </a:r>
            <a:r>
              <a:rPr lang="en-US" b="1" dirty="0" smtClean="0"/>
              <a:t>Site</a:t>
            </a:r>
          </a:p>
          <a:p>
            <a:endParaRPr lang="en-US" b="1" dirty="0" smtClean="0"/>
          </a:p>
          <a:p>
            <a:r>
              <a:rPr lang="en-US" b="1" dirty="0"/>
              <a:t>SELECT </a:t>
            </a:r>
            <a:r>
              <a:rPr lang="en-US" b="1" dirty="0" err="1"/>
              <a:t>launch_site</a:t>
            </a:r>
            <a:r>
              <a:rPr lang="en-US" b="1" dirty="0"/>
              <a:t>, </a:t>
            </a:r>
          </a:p>
          <a:p>
            <a:r>
              <a:rPr lang="en-US" b="1" dirty="0"/>
              <a:t>       COUNT(*) AS </a:t>
            </a:r>
            <a:r>
              <a:rPr lang="en-US" b="1" dirty="0" err="1"/>
              <a:t>total_launches</a:t>
            </a:r>
            <a:r>
              <a:rPr lang="en-US" b="1" dirty="0"/>
              <a:t>, </a:t>
            </a:r>
          </a:p>
          <a:p>
            <a:r>
              <a:rPr lang="en-US" b="1" dirty="0"/>
              <a:t>       SUM(CASE WHEN success=1 THEN 1 ELSE 0 END) AS </a:t>
            </a:r>
            <a:r>
              <a:rPr lang="en-US" b="1" dirty="0" err="1"/>
              <a:t>successful_launches</a:t>
            </a:r>
            <a:r>
              <a:rPr lang="en-US" b="1" dirty="0"/>
              <a:t>, </a:t>
            </a:r>
          </a:p>
          <a:p>
            <a:r>
              <a:rPr lang="en-US" b="1" dirty="0"/>
              <a:t>       ROUND(SUM(success) * 100.0 / COUNT(*), 2) AS </a:t>
            </a:r>
            <a:r>
              <a:rPr lang="en-US" b="1" dirty="0" err="1"/>
              <a:t>success_rate</a:t>
            </a:r>
            <a:endParaRPr lang="en-US" b="1" dirty="0"/>
          </a:p>
          <a:p>
            <a:r>
              <a:rPr lang="en-US" b="1" dirty="0"/>
              <a:t>FROM </a:t>
            </a:r>
            <a:r>
              <a:rPr lang="en-US" b="1" dirty="0" err="1"/>
              <a:t>spacex_launches</a:t>
            </a:r>
            <a:endParaRPr lang="en-US" b="1" dirty="0"/>
          </a:p>
          <a:p>
            <a:r>
              <a:rPr lang="en-US" b="1" dirty="0"/>
              <a:t>GROUP BY </a:t>
            </a:r>
            <a:r>
              <a:rPr lang="en-US" b="1" dirty="0" err="1"/>
              <a:t>launch_site</a:t>
            </a:r>
            <a:endParaRPr lang="en-US" b="1" dirty="0"/>
          </a:p>
          <a:p>
            <a:r>
              <a:rPr lang="en-US" b="1" dirty="0"/>
              <a:t>ORDER BY </a:t>
            </a:r>
            <a:r>
              <a:rPr lang="en-US" b="1" dirty="0" err="1"/>
              <a:t>success_rate</a:t>
            </a:r>
            <a:r>
              <a:rPr lang="en-US" b="1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04754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5106" y="788894"/>
            <a:ext cx="8168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            Slide </a:t>
            </a:r>
            <a:r>
              <a:rPr lang="en-US" dirty="0"/>
              <a:t>3: Most Frequently Used Rocket </a:t>
            </a:r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/>
              <a:t>SELECT </a:t>
            </a:r>
            <a:r>
              <a:rPr lang="en-US" dirty="0" err="1"/>
              <a:t>rocket_type</a:t>
            </a:r>
            <a:r>
              <a:rPr lang="en-US" dirty="0"/>
              <a:t>, COUNT(*) AS </a:t>
            </a:r>
            <a:r>
              <a:rPr lang="en-US" dirty="0" err="1"/>
              <a:t>launch_count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spacex_launches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rocket_type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launch_count</a:t>
            </a:r>
            <a:r>
              <a:rPr lang="en-US" dirty="0"/>
              <a:t>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93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2353" y="627529"/>
            <a:ext cx="847164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Slide </a:t>
            </a:r>
            <a:r>
              <a:rPr lang="en-US" dirty="0"/>
              <a:t>4: Visualization of SQL-Based Results (Using </a:t>
            </a:r>
            <a:r>
              <a:rPr lang="en-US" dirty="0" err="1"/>
              <a:t>Matplotlib</a:t>
            </a:r>
            <a:r>
              <a:rPr lang="en-US" dirty="0"/>
              <a:t> &amp; </a:t>
            </a:r>
            <a:r>
              <a:rPr lang="en-US" dirty="0" err="1"/>
              <a:t>Seaborn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📊 Bar Chart – Total Launches Per </a:t>
            </a:r>
            <a:r>
              <a:rPr lang="en-US" dirty="0" smtClean="0"/>
              <a:t>Year</a:t>
            </a:r>
          </a:p>
          <a:p>
            <a:r>
              <a:rPr lang="en-IN" dirty="0"/>
              <a:t>import pandas as </a:t>
            </a:r>
            <a:r>
              <a:rPr lang="en-IN" dirty="0" err="1"/>
              <a:t>pd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endParaRPr lang="en-IN" dirty="0"/>
          </a:p>
          <a:p>
            <a:r>
              <a:rPr lang="en-IN" dirty="0"/>
              <a:t># Assuming data is fetched from SQL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({'Year': [2015, 2016, 2017, 2018, 2019, 2020, 2021], </a:t>
            </a:r>
          </a:p>
          <a:p>
            <a:r>
              <a:rPr lang="en-IN" dirty="0"/>
              <a:t>                   'Total Launches': [10, 20, 25, 30, 40, 45, 50]})</a:t>
            </a:r>
          </a:p>
          <a:p>
            <a:endParaRPr lang="en-IN" dirty="0"/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=(8,5))</a:t>
            </a:r>
          </a:p>
          <a:p>
            <a:r>
              <a:rPr lang="en-IN" dirty="0" err="1"/>
              <a:t>plt.bar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['Year'], </a:t>
            </a:r>
            <a:r>
              <a:rPr lang="en-IN" dirty="0" err="1"/>
              <a:t>df</a:t>
            </a:r>
            <a:r>
              <a:rPr lang="en-IN" dirty="0"/>
              <a:t>['Total Launches'], </a:t>
            </a:r>
            <a:r>
              <a:rPr lang="en-IN" dirty="0" err="1"/>
              <a:t>color</a:t>
            </a:r>
            <a:r>
              <a:rPr lang="en-IN" dirty="0"/>
              <a:t>='</a:t>
            </a:r>
            <a:r>
              <a:rPr lang="en-IN" dirty="0" err="1"/>
              <a:t>royalblue</a:t>
            </a:r>
            <a:r>
              <a:rPr lang="en-IN" dirty="0"/>
              <a:t>')</a:t>
            </a:r>
          </a:p>
          <a:p>
            <a:r>
              <a:rPr lang="en-IN" dirty="0" err="1"/>
              <a:t>plt.xlabel</a:t>
            </a:r>
            <a:r>
              <a:rPr lang="en-IN" dirty="0"/>
              <a:t>("Year")</a:t>
            </a:r>
          </a:p>
          <a:p>
            <a:r>
              <a:rPr lang="en-IN" dirty="0" err="1"/>
              <a:t>plt.ylabel</a:t>
            </a:r>
            <a:r>
              <a:rPr lang="en-IN" dirty="0"/>
              <a:t>("Total Launches")</a:t>
            </a:r>
          </a:p>
          <a:p>
            <a:r>
              <a:rPr lang="en-IN" dirty="0" err="1"/>
              <a:t>plt.title</a:t>
            </a:r>
            <a:r>
              <a:rPr lang="en-IN" dirty="0"/>
              <a:t>("</a:t>
            </a:r>
            <a:r>
              <a:rPr lang="en-IN" dirty="0" err="1"/>
              <a:t>SpaceX</a:t>
            </a:r>
            <a:r>
              <a:rPr lang="en-IN" dirty="0"/>
              <a:t> Launches Per Year")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60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5788" y="717176"/>
            <a:ext cx="93409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               Slide </a:t>
            </a:r>
            <a:r>
              <a:rPr lang="en-US" dirty="0"/>
              <a:t>5: SQL </a:t>
            </a:r>
            <a:r>
              <a:rPr lang="en-US" dirty="0" err="1"/>
              <a:t>Heatmap</a:t>
            </a:r>
            <a:r>
              <a:rPr lang="en-US" dirty="0"/>
              <a:t> – Correlation Between </a:t>
            </a:r>
            <a:r>
              <a:rPr lang="en-US" dirty="0" smtClean="0"/>
              <a:t>Variables</a:t>
            </a:r>
          </a:p>
          <a:p>
            <a:endParaRPr lang="en-US" dirty="0" smtClean="0"/>
          </a:p>
          <a:p>
            <a:r>
              <a:rPr lang="en-IN" dirty="0"/>
              <a:t>import </a:t>
            </a:r>
            <a:r>
              <a:rPr lang="en-IN" dirty="0" err="1"/>
              <a:t>seaborn</a:t>
            </a:r>
            <a:r>
              <a:rPr lang="en-IN" dirty="0"/>
              <a:t> as </a:t>
            </a:r>
            <a:r>
              <a:rPr lang="en-IN" dirty="0" err="1"/>
              <a:t>sns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Assuming '</a:t>
            </a:r>
            <a:r>
              <a:rPr lang="en-IN" dirty="0" err="1"/>
              <a:t>df</a:t>
            </a:r>
            <a:r>
              <a:rPr lang="en-IN" dirty="0"/>
              <a:t>' contains SQL query results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=(8,6))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df.corr</a:t>
            </a:r>
            <a:r>
              <a:rPr lang="en-IN" dirty="0"/>
              <a:t>(), </a:t>
            </a:r>
            <a:r>
              <a:rPr lang="en-IN" dirty="0" err="1"/>
              <a:t>annot</a:t>
            </a:r>
            <a:r>
              <a:rPr lang="en-IN" dirty="0"/>
              <a:t>=True, </a:t>
            </a:r>
            <a:r>
              <a:rPr lang="en-IN" dirty="0" err="1"/>
              <a:t>cmap</a:t>
            </a:r>
            <a:r>
              <a:rPr lang="en-IN" dirty="0"/>
              <a:t>="</a:t>
            </a:r>
            <a:r>
              <a:rPr lang="en-IN" dirty="0" err="1"/>
              <a:t>coolwarm</a:t>
            </a:r>
            <a:r>
              <a:rPr lang="en-IN" dirty="0"/>
              <a:t>", </a:t>
            </a:r>
            <a:r>
              <a:rPr lang="en-IN" dirty="0" err="1"/>
              <a:t>linewidths</a:t>
            </a:r>
            <a:r>
              <a:rPr lang="en-IN" dirty="0"/>
              <a:t>=0.5)</a:t>
            </a:r>
          </a:p>
          <a:p>
            <a:r>
              <a:rPr lang="en-IN" dirty="0" err="1"/>
              <a:t>plt.title</a:t>
            </a:r>
            <a:r>
              <a:rPr lang="en-IN" dirty="0"/>
              <a:t>("SQL-Based Feature Correlation </a:t>
            </a:r>
            <a:r>
              <a:rPr lang="en-IN" dirty="0" err="1"/>
              <a:t>Heatmap</a:t>
            </a:r>
            <a:r>
              <a:rPr lang="en-IN" dirty="0"/>
              <a:t>")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35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141" y="788894"/>
            <a:ext cx="84178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                                   📌 </a:t>
            </a:r>
            <a:r>
              <a:rPr lang="en-IN" b="1" dirty="0"/>
              <a:t>Slide 1: Geographical Analysis of Launch </a:t>
            </a:r>
            <a:r>
              <a:rPr lang="en-IN" b="1" dirty="0" smtClean="0"/>
              <a:t>Sites</a:t>
            </a:r>
          </a:p>
          <a:p>
            <a:endParaRPr lang="en-IN" b="1" dirty="0"/>
          </a:p>
          <a:p>
            <a:r>
              <a:rPr lang="en-IN" b="1" dirty="0" smtClean="0"/>
              <a:t>🌍 </a:t>
            </a:r>
            <a:r>
              <a:rPr lang="en-IN" b="1" dirty="0"/>
              <a:t>Why Use an Interactive Map?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Provides </a:t>
            </a:r>
            <a:r>
              <a:rPr lang="en-IN" b="1" dirty="0"/>
              <a:t>spatial insights</a:t>
            </a:r>
            <a:r>
              <a:rPr lang="en-IN" dirty="0"/>
              <a:t> on launch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Helps identify </a:t>
            </a:r>
            <a:r>
              <a:rPr lang="en-IN" b="1" dirty="0"/>
              <a:t>optimal launch sites based on geography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Enhances visualization by </a:t>
            </a:r>
            <a:r>
              <a:rPr lang="en-IN" b="1" dirty="0"/>
              <a:t>plotting launch points dynamically</a:t>
            </a:r>
            <a:r>
              <a:rPr lang="en-IN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✅ </a:t>
            </a:r>
            <a:r>
              <a:rPr lang="en-IN" b="1" dirty="0"/>
              <a:t>Key Launch Sites </a:t>
            </a:r>
            <a:r>
              <a:rPr lang="en-IN" b="1" dirty="0" err="1"/>
              <a:t>Analyzed</a:t>
            </a:r>
            <a:r>
              <a:rPr lang="en-IN" b="1" dirty="0" smtClean="0"/>
              <a:t>: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Kennedy Space </a:t>
            </a:r>
            <a:r>
              <a:rPr lang="en-IN" b="1" dirty="0" err="1"/>
              <a:t>Center</a:t>
            </a:r>
            <a:r>
              <a:rPr lang="en-IN" b="1" dirty="0"/>
              <a:t> (KSC), Florida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Vandenberg Space Force Base (VSFB), California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Cape Canaveral Space Force Station (CCSFS), Florida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Boca </a:t>
            </a:r>
            <a:r>
              <a:rPr lang="en-IN" b="1" dirty="0" err="1"/>
              <a:t>Chica</a:t>
            </a:r>
            <a:r>
              <a:rPr lang="en-IN" b="1" dirty="0"/>
              <a:t> Launch Site, Texas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24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4424" y="753035"/>
            <a:ext cx="107307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                                                  📌 </a:t>
            </a:r>
            <a:r>
              <a:rPr lang="en-IN" b="1" dirty="0"/>
              <a:t>Slide 2: Visualizing Launch Locations Using Folium</a:t>
            </a:r>
          </a:p>
          <a:p>
            <a:r>
              <a:rPr lang="en-IN" b="1" dirty="0"/>
              <a:t>🗺️ Creating an Interactive Map with Python</a:t>
            </a:r>
          </a:p>
          <a:p>
            <a:r>
              <a:rPr lang="en-IN" dirty="0"/>
              <a:t>📜 </a:t>
            </a:r>
            <a:r>
              <a:rPr lang="en-IN" b="1" dirty="0"/>
              <a:t>Example Code Snippet (Using Folium</a:t>
            </a:r>
            <a:r>
              <a:rPr lang="en-IN" b="1" dirty="0" smtClean="0"/>
              <a:t>)</a:t>
            </a:r>
          </a:p>
          <a:p>
            <a:endParaRPr lang="en-US" b="1" dirty="0"/>
          </a:p>
          <a:p>
            <a:r>
              <a:rPr lang="en-IN" dirty="0"/>
              <a:t>import folium</a:t>
            </a:r>
          </a:p>
          <a:p>
            <a:r>
              <a:rPr lang="en-IN" dirty="0" smtClean="0"/>
              <a:t># </a:t>
            </a:r>
            <a:r>
              <a:rPr lang="en-IN" dirty="0"/>
              <a:t>Define map </a:t>
            </a:r>
            <a:r>
              <a:rPr lang="en-IN" dirty="0" err="1"/>
              <a:t>centered</a:t>
            </a:r>
            <a:r>
              <a:rPr lang="en-IN" dirty="0"/>
              <a:t> at the average latitude &amp; longitude of launch sites</a:t>
            </a:r>
          </a:p>
          <a:p>
            <a:r>
              <a:rPr lang="en-IN" dirty="0" err="1"/>
              <a:t>spacex_map</a:t>
            </a:r>
            <a:r>
              <a:rPr lang="en-IN" dirty="0"/>
              <a:t> = </a:t>
            </a:r>
            <a:r>
              <a:rPr lang="en-IN" dirty="0" err="1"/>
              <a:t>folium.Map</a:t>
            </a:r>
            <a:r>
              <a:rPr lang="en-IN" dirty="0"/>
              <a:t>(location=[28.5721, -80.648], </a:t>
            </a:r>
            <a:r>
              <a:rPr lang="en-IN" dirty="0" err="1"/>
              <a:t>zoom_start</a:t>
            </a:r>
            <a:r>
              <a:rPr lang="en-IN" dirty="0"/>
              <a:t>=5)</a:t>
            </a:r>
          </a:p>
          <a:p>
            <a:r>
              <a:rPr lang="en-IN" dirty="0" smtClean="0"/>
              <a:t># </a:t>
            </a:r>
            <a:r>
              <a:rPr lang="en-IN" dirty="0"/>
              <a:t>Define launch sites and their coordinates</a:t>
            </a:r>
          </a:p>
          <a:p>
            <a:r>
              <a:rPr lang="en-IN" dirty="0" err="1"/>
              <a:t>launch_sites</a:t>
            </a:r>
            <a:r>
              <a:rPr lang="en-IN" dirty="0"/>
              <a:t> = {</a:t>
            </a:r>
          </a:p>
          <a:p>
            <a:r>
              <a:rPr lang="en-IN" dirty="0"/>
              <a:t>    "Kennedy Space </a:t>
            </a:r>
            <a:r>
              <a:rPr lang="en-IN" dirty="0" err="1"/>
              <a:t>Center</a:t>
            </a:r>
            <a:r>
              <a:rPr lang="en-IN" dirty="0"/>
              <a:t>": [28.5721, -80.648],</a:t>
            </a:r>
          </a:p>
          <a:p>
            <a:r>
              <a:rPr lang="en-IN" dirty="0"/>
              <a:t>    "Vandenberg SFB": [34.6328, -120.6108],</a:t>
            </a:r>
          </a:p>
          <a:p>
            <a:r>
              <a:rPr lang="en-IN" dirty="0"/>
              <a:t>    "Cape Canaveral SFS": [28.3922, -80.6077],</a:t>
            </a:r>
          </a:p>
          <a:p>
            <a:r>
              <a:rPr lang="en-IN" dirty="0"/>
              <a:t>    "Boca </a:t>
            </a:r>
            <a:r>
              <a:rPr lang="en-IN" dirty="0" err="1"/>
              <a:t>Chica</a:t>
            </a:r>
            <a:r>
              <a:rPr lang="en-IN" dirty="0"/>
              <a:t>": [25.9973, -97.1566]</a:t>
            </a:r>
          </a:p>
          <a:p>
            <a:r>
              <a:rPr lang="en-IN" dirty="0"/>
              <a:t>}</a:t>
            </a:r>
          </a:p>
          <a:p>
            <a:r>
              <a:rPr lang="en-IN" dirty="0" smtClean="0"/>
              <a:t># </a:t>
            </a:r>
            <a:r>
              <a:rPr lang="en-IN" dirty="0"/>
              <a:t>Add markers for each launch site</a:t>
            </a:r>
          </a:p>
          <a:p>
            <a:r>
              <a:rPr lang="en-IN" dirty="0"/>
              <a:t>for site, </a:t>
            </a:r>
            <a:r>
              <a:rPr lang="en-IN" dirty="0" err="1"/>
              <a:t>coords</a:t>
            </a:r>
            <a:r>
              <a:rPr lang="en-IN" dirty="0"/>
              <a:t> in </a:t>
            </a:r>
            <a:r>
              <a:rPr lang="en-IN" dirty="0" err="1"/>
              <a:t>launch_sites.items</a:t>
            </a:r>
            <a:r>
              <a:rPr lang="en-IN" dirty="0"/>
              <a:t>():</a:t>
            </a:r>
          </a:p>
          <a:p>
            <a:r>
              <a:rPr lang="en-IN" dirty="0"/>
              <a:t>    </a:t>
            </a:r>
            <a:r>
              <a:rPr lang="en-IN" dirty="0" err="1"/>
              <a:t>folium.Marker</a:t>
            </a:r>
            <a:r>
              <a:rPr lang="en-IN" dirty="0"/>
              <a:t>(location=</a:t>
            </a:r>
            <a:r>
              <a:rPr lang="en-IN" dirty="0" err="1"/>
              <a:t>coords</a:t>
            </a:r>
            <a:r>
              <a:rPr lang="en-IN" dirty="0"/>
              <a:t>, popup=site, icon=</a:t>
            </a:r>
            <a:r>
              <a:rPr lang="en-IN" dirty="0" err="1"/>
              <a:t>folium.Icon</a:t>
            </a:r>
            <a:r>
              <a:rPr lang="en-IN" dirty="0"/>
              <a:t>(</a:t>
            </a:r>
            <a:r>
              <a:rPr lang="en-IN" dirty="0" err="1"/>
              <a:t>color</a:t>
            </a:r>
            <a:r>
              <a:rPr lang="en-IN" dirty="0"/>
              <a:t>='blue')).</a:t>
            </a:r>
            <a:r>
              <a:rPr lang="en-IN" dirty="0" err="1"/>
              <a:t>add_to</a:t>
            </a:r>
            <a:r>
              <a:rPr lang="en-IN" dirty="0"/>
              <a:t>(</a:t>
            </a:r>
            <a:r>
              <a:rPr lang="en-IN" dirty="0" err="1"/>
              <a:t>spacex_map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Save and display the map</a:t>
            </a:r>
          </a:p>
          <a:p>
            <a:r>
              <a:rPr lang="en-IN" dirty="0" err="1"/>
              <a:t>spacex_map.save</a:t>
            </a:r>
            <a:r>
              <a:rPr lang="en-IN" dirty="0"/>
              <a:t>("spacex_launch_sites.html")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85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8894" y="753036"/>
            <a:ext cx="835510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                                                     Slide </a:t>
            </a:r>
            <a:r>
              <a:rPr lang="en-IN" b="1" dirty="0"/>
              <a:t>3: Folium </a:t>
            </a:r>
            <a:r>
              <a:rPr lang="en-IN" b="1" dirty="0" err="1"/>
              <a:t>Heatmap</a:t>
            </a:r>
            <a:r>
              <a:rPr lang="en-IN" b="1" dirty="0"/>
              <a:t> for Launch Density</a:t>
            </a:r>
          </a:p>
          <a:p>
            <a:r>
              <a:rPr lang="en-IN" b="1" dirty="0"/>
              <a:t>🔥 Visualizing Launch Density Using a </a:t>
            </a:r>
            <a:r>
              <a:rPr lang="en-IN" b="1" dirty="0" err="1"/>
              <a:t>Heatmap</a:t>
            </a:r>
            <a:endParaRPr lang="en-IN" b="1" dirty="0"/>
          </a:p>
          <a:p>
            <a:r>
              <a:rPr lang="en-IN" dirty="0"/>
              <a:t>📜 </a:t>
            </a:r>
            <a:r>
              <a:rPr lang="en-IN" b="1" dirty="0"/>
              <a:t>Example Code Snippet (Folium </a:t>
            </a:r>
            <a:r>
              <a:rPr lang="en-IN" b="1" dirty="0" err="1"/>
              <a:t>Heatmap</a:t>
            </a:r>
            <a:r>
              <a:rPr lang="en-IN" b="1" dirty="0"/>
              <a:t> for Launch Activity</a:t>
            </a:r>
            <a:r>
              <a:rPr lang="en-IN" b="1" dirty="0" smtClean="0"/>
              <a:t>)</a:t>
            </a:r>
          </a:p>
          <a:p>
            <a:endParaRPr lang="en-US" b="1" dirty="0"/>
          </a:p>
          <a:p>
            <a:r>
              <a:rPr lang="en-IN" dirty="0"/>
              <a:t>from </a:t>
            </a:r>
            <a:r>
              <a:rPr lang="en-IN" dirty="0" err="1"/>
              <a:t>folium.plugins</a:t>
            </a:r>
            <a:r>
              <a:rPr lang="en-IN" dirty="0"/>
              <a:t> import </a:t>
            </a:r>
            <a:r>
              <a:rPr lang="en-IN" dirty="0" err="1"/>
              <a:t>HeatMap</a:t>
            </a:r>
            <a:endParaRPr lang="en-IN" dirty="0"/>
          </a:p>
          <a:p>
            <a:r>
              <a:rPr lang="en-IN" dirty="0" smtClean="0"/>
              <a:t># </a:t>
            </a:r>
            <a:r>
              <a:rPr lang="en-IN" dirty="0"/>
              <a:t>Sample data for successful launches at each site</a:t>
            </a:r>
          </a:p>
          <a:p>
            <a:r>
              <a:rPr lang="en-IN" dirty="0" err="1"/>
              <a:t>launch_success</a:t>
            </a:r>
            <a:r>
              <a:rPr lang="en-IN" dirty="0"/>
              <a:t> = [</a:t>
            </a:r>
          </a:p>
          <a:p>
            <a:r>
              <a:rPr lang="en-IN" dirty="0"/>
              <a:t>    [28.5721, -80.648, 50],   # KSC: 50 successful launches</a:t>
            </a:r>
          </a:p>
          <a:p>
            <a:r>
              <a:rPr lang="en-IN" dirty="0"/>
              <a:t>    [34.6328, -120.6108, 20], # VSFB: 20 successful launches</a:t>
            </a:r>
          </a:p>
          <a:p>
            <a:r>
              <a:rPr lang="en-IN" dirty="0"/>
              <a:t>    [28.3922, -80.6077, 30],  # CCSFS: 30 successful launches</a:t>
            </a:r>
          </a:p>
          <a:p>
            <a:r>
              <a:rPr lang="en-IN" dirty="0"/>
              <a:t>    [25.9973, -97.1566, 10]   # Boca </a:t>
            </a:r>
            <a:r>
              <a:rPr lang="en-IN" dirty="0" err="1"/>
              <a:t>Chica</a:t>
            </a:r>
            <a:r>
              <a:rPr lang="en-IN" dirty="0"/>
              <a:t>: 10 successful launches</a:t>
            </a:r>
          </a:p>
          <a:p>
            <a:r>
              <a:rPr lang="en-IN" dirty="0"/>
              <a:t>]</a:t>
            </a:r>
          </a:p>
          <a:p>
            <a:r>
              <a:rPr lang="en-IN" dirty="0" smtClean="0"/>
              <a:t># </a:t>
            </a:r>
            <a:r>
              <a:rPr lang="en-IN" dirty="0"/>
              <a:t>Create base map</a:t>
            </a:r>
          </a:p>
          <a:p>
            <a:r>
              <a:rPr lang="en-IN" dirty="0" err="1"/>
              <a:t>heatmap_map</a:t>
            </a:r>
            <a:r>
              <a:rPr lang="en-IN" dirty="0"/>
              <a:t> = </a:t>
            </a:r>
            <a:r>
              <a:rPr lang="en-IN" dirty="0" err="1"/>
              <a:t>folium.Map</a:t>
            </a:r>
            <a:r>
              <a:rPr lang="en-IN" dirty="0"/>
              <a:t>(location=[28.5721, -80.648], </a:t>
            </a:r>
            <a:r>
              <a:rPr lang="en-IN" dirty="0" err="1"/>
              <a:t>zoom_start</a:t>
            </a:r>
            <a:r>
              <a:rPr lang="en-IN" dirty="0"/>
              <a:t>=5)</a:t>
            </a:r>
          </a:p>
          <a:p>
            <a:endParaRPr lang="en-IN" dirty="0"/>
          </a:p>
          <a:p>
            <a:r>
              <a:rPr lang="en-IN" dirty="0"/>
              <a:t># Add </a:t>
            </a:r>
            <a:r>
              <a:rPr lang="en-IN" dirty="0" err="1"/>
              <a:t>heatmap</a:t>
            </a:r>
            <a:r>
              <a:rPr lang="en-IN" dirty="0"/>
              <a:t> layer</a:t>
            </a:r>
          </a:p>
          <a:p>
            <a:r>
              <a:rPr lang="en-IN" dirty="0" err="1"/>
              <a:t>HeatMap</a:t>
            </a:r>
            <a:r>
              <a:rPr lang="en-IN" dirty="0"/>
              <a:t>(</a:t>
            </a:r>
            <a:r>
              <a:rPr lang="en-IN" dirty="0" err="1"/>
              <a:t>launch_success</a:t>
            </a:r>
            <a:r>
              <a:rPr lang="en-IN" dirty="0"/>
              <a:t>).</a:t>
            </a:r>
            <a:r>
              <a:rPr lang="en-IN" dirty="0" err="1"/>
              <a:t>add_to</a:t>
            </a:r>
            <a:r>
              <a:rPr lang="en-IN" dirty="0"/>
              <a:t>(</a:t>
            </a:r>
            <a:r>
              <a:rPr lang="en-IN" dirty="0" err="1"/>
              <a:t>heatmap_map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Save and display the map</a:t>
            </a:r>
          </a:p>
          <a:p>
            <a:r>
              <a:rPr lang="en-IN" dirty="0" err="1"/>
              <a:t>heatmap_map.save</a:t>
            </a:r>
            <a:r>
              <a:rPr lang="en-IN" dirty="0"/>
              <a:t>("spacex_launch_heatmap.html")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69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9859" y="803305"/>
            <a:ext cx="81441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📌 Project Goals:</a:t>
            </a:r>
          </a:p>
          <a:p>
            <a:r>
              <a:rPr lang="en-IN" dirty="0"/>
              <a:t>✅ </a:t>
            </a:r>
            <a:r>
              <a:rPr lang="en-IN" dirty="0" err="1"/>
              <a:t>Analyze</a:t>
            </a:r>
            <a:r>
              <a:rPr lang="en-IN" dirty="0"/>
              <a:t> </a:t>
            </a:r>
            <a:r>
              <a:rPr lang="en-IN" dirty="0" err="1"/>
              <a:t>SpaceX</a:t>
            </a:r>
            <a:r>
              <a:rPr lang="en-IN" dirty="0"/>
              <a:t> launch data to uncover trends and patterns</a:t>
            </a:r>
            <a:br>
              <a:rPr lang="en-IN" dirty="0"/>
            </a:br>
            <a:r>
              <a:rPr lang="en-IN" dirty="0"/>
              <a:t>✅ Predict mission success rates using data-driven models</a:t>
            </a:r>
            <a:br>
              <a:rPr lang="en-IN" dirty="0"/>
            </a:br>
            <a:r>
              <a:rPr lang="en-IN" dirty="0"/>
              <a:t>✅ Develop interactive dashboards for </a:t>
            </a:r>
            <a:r>
              <a:rPr lang="en-IN" dirty="0" smtClean="0"/>
              <a:t>visualization</a:t>
            </a:r>
          </a:p>
          <a:p>
            <a:endParaRPr lang="en-IN" dirty="0"/>
          </a:p>
          <a:p>
            <a:r>
              <a:rPr lang="en-IN" b="1" dirty="0"/>
              <a:t>📌 Methodologies Used:</a:t>
            </a:r>
          </a:p>
          <a:p>
            <a:r>
              <a:rPr lang="en-IN" dirty="0"/>
              <a:t>🔹 </a:t>
            </a:r>
            <a:r>
              <a:rPr lang="en-IN" b="1" dirty="0"/>
              <a:t>Data Collection:</a:t>
            </a:r>
            <a:r>
              <a:rPr lang="en-IN" dirty="0"/>
              <a:t> </a:t>
            </a:r>
            <a:r>
              <a:rPr lang="en-IN" dirty="0" err="1"/>
              <a:t>SpaceX</a:t>
            </a:r>
            <a:r>
              <a:rPr lang="en-IN" dirty="0"/>
              <a:t> launch dataset from public sources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Data Processing:</a:t>
            </a:r>
            <a:r>
              <a:rPr lang="en-IN" dirty="0"/>
              <a:t> Cleaning &amp; transforming data for analysis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Exploratory Data Analysis (EDA):</a:t>
            </a:r>
            <a:r>
              <a:rPr lang="en-IN" dirty="0"/>
              <a:t> Identifying key patterns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Machine Learning Models:</a:t>
            </a:r>
            <a:r>
              <a:rPr lang="en-IN" dirty="0"/>
              <a:t> Predicting launch success rates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Data Visualization:</a:t>
            </a:r>
            <a:r>
              <a:rPr lang="en-IN" dirty="0"/>
              <a:t> Creating interactive </a:t>
            </a:r>
            <a:r>
              <a:rPr lang="en-IN" dirty="0" smtClean="0"/>
              <a:t>dashboards</a:t>
            </a:r>
          </a:p>
          <a:p>
            <a:endParaRPr lang="en-IN" dirty="0"/>
          </a:p>
          <a:p>
            <a:r>
              <a:rPr lang="en-IN" b="1" dirty="0"/>
              <a:t>📌 Key Insights &amp; Findings:</a:t>
            </a:r>
          </a:p>
          <a:p>
            <a:r>
              <a:rPr lang="en-IN" dirty="0"/>
              <a:t>📊 </a:t>
            </a:r>
            <a:r>
              <a:rPr lang="en-IN" b="1" dirty="0"/>
              <a:t>Historical Trends:</a:t>
            </a:r>
            <a:r>
              <a:rPr lang="en-IN" dirty="0"/>
              <a:t> Factors affecting successful launches</a:t>
            </a:r>
            <a:br>
              <a:rPr lang="en-IN" dirty="0"/>
            </a:br>
            <a:r>
              <a:rPr lang="en-IN" dirty="0"/>
              <a:t>🚀 </a:t>
            </a:r>
            <a:r>
              <a:rPr lang="en-IN" b="1" dirty="0"/>
              <a:t>Predictive Insights:</a:t>
            </a:r>
            <a:r>
              <a:rPr lang="en-IN" dirty="0"/>
              <a:t> Model accuracy in forecasting launch outcomes</a:t>
            </a:r>
            <a:br>
              <a:rPr lang="en-IN" dirty="0"/>
            </a:br>
            <a:r>
              <a:rPr lang="en-IN" dirty="0"/>
              <a:t>📈 </a:t>
            </a:r>
            <a:r>
              <a:rPr lang="en-IN" b="1" dirty="0"/>
              <a:t>Business Impact:</a:t>
            </a:r>
            <a:r>
              <a:rPr lang="en-IN" dirty="0"/>
              <a:t> How data-driven insights can optimize costs</a:t>
            </a:r>
          </a:p>
        </p:txBody>
      </p:sp>
    </p:spTree>
    <p:extLst>
      <p:ext uri="{BB962C8B-B14F-4D97-AF65-F5344CB8AC3E}">
        <p14:creationId xmlns:p14="http://schemas.microsoft.com/office/powerpoint/2010/main" val="2488666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5787" y="780453"/>
            <a:ext cx="89557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                             📌 </a:t>
            </a:r>
            <a:r>
              <a:rPr lang="en-IN" b="1" dirty="0"/>
              <a:t>Slide 1: Interactive Dashboard for </a:t>
            </a:r>
            <a:r>
              <a:rPr lang="en-IN" b="1" dirty="0" err="1"/>
              <a:t>SpaceX</a:t>
            </a:r>
            <a:r>
              <a:rPr lang="en-IN" b="1" dirty="0"/>
              <a:t> Launch </a:t>
            </a:r>
            <a:r>
              <a:rPr lang="en-IN" b="1" dirty="0" smtClean="0"/>
              <a:t>Analysis</a:t>
            </a:r>
          </a:p>
          <a:p>
            <a:endParaRPr lang="en-IN" b="1" dirty="0"/>
          </a:p>
          <a:p>
            <a:r>
              <a:rPr lang="en-IN" b="1" dirty="0"/>
              <a:t>🌍 Why Use a Dashboard</a:t>
            </a:r>
            <a:r>
              <a:rPr lang="en-IN" b="1" dirty="0" smtClean="0"/>
              <a:t>?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Provides </a:t>
            </a:r>
            <a:r>
              <a:rPr lang="en-IN" b="1" dirty="0"/>
              <a:t>real-time interactive visualization</a:t>
            </a:r>
            <a:r>
              <a:rPr lang="en-IN" dirty="0"/>
              <a:t> of </a:t>
            </a:r>
            <a:r>
              <a:rPr lang="en-IN" dirty="0" err="1"/>
              <a:t>SpaceX</a:t>
            </a:r>
            <a:r>
              <a:rPr lang="en-IN" dirty="0"/>
              <a:t> launch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Allows users to </a:t>
            </a:r>
            <a:r>
              <a:rPr lang="en-IN" b="1" dirty="0"/>
              <a:t>filter, explore, and </a:t>
            </a:r>
            <a:r>
              <a:rPr lang="en-IN" b="1" dirty="0" err="1"/>
              <a:t>analyze</a:t>
            </a:r>
            <a:r>
              <a:rPr lang="en-IN" dirty="0"/>
              <a:t> launch performance easily.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Combines multiple charts, tables, and maps</a:t>
            </a:r>
            <a:r>
              <a:rPr lang="en-IN" dirty="0"/>
              <a:t> for an intuitive experience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✅ </a:t>
            </a:r>
            <a:r>
              <a:rPr lang="en-IN" b="1" dirty="0"/>
              <a:t>Technologies Used</a:t>
            </a:r>
            <a:r>
              <a:rPr lang="en-IN" b="1" dirty="0" smtClean="0"/>
              <a:t>: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Dash by </a:t>
            </a:r>
            <a:r>
              <a:rPr lang="en-IN" b="1" dirty="0" err="1"/>
              <a:t>Plotly</a:t>
            </a:r>
            <a:r>
              <a:rPr lang="en-IN" dirty="0"/>
              <a:t> (for web-based interactive visualization).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Plotly</a:t>
            </a:r>
            <a:r>
              <a:rPr lang="en-IN" dirty="0"/>
              <a:t> (for advanced charts and graphs).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Pandas</a:t>
            </a:r>
            <a:r>
              <a:rPr lang="en-IN" dirty="0"/>
              <a:t> (for data processing).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Folium</a:t>
            </a:r>
            <a:r>
              <a:rPr lang="en-IN" dirty="0"/>
              <a:t> (for interactive maps).</a:t>
            </a:r>
          </a:p>
        </p:txBody>
      </p:sp>
    </p:spTree>
    <p:extLst>
      <p:ext uri="{BB962C8B-B14F-4D97-AF65-F5344CB8AC3E}">
        <p14:creationId xmlns:p14="http://schemas.microsoft.com/office/powerpoint/2010/main" val="2376901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671" y="609600"/>
            <a:ext cx="85523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                                            📌 </a:t>
            </a:r>
            <a:r>
              <a:rPr lang="en-IN" b="1" dirty="0"/>
              <a:t>Slide 2: Features Included in the Dashboard</a:t>
            </a:r>
          </a:p>
          <a:p>
            <a:r>
              <a:rPr lang="en-IN" dirty="0"/>
              <a:t>✅ </a:t>
            </a:r>
            <a:r>
              <a:rPr lang="en-IN" b="1" dirty="0"/>
              <a:t>Key Components</a:t>
            </a:r>
            <a:r>
              <a:rPr lang="en-IN" b="1" dirty="0" smtClean="0"/>
              <a:t>:</a:t>
            </a:r>
          </a:p>
          <a:p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Dropdown Selector</a:t>
            </a:r>
            <a:r>
              <a:rPr lang="en-IN" dirty="0"/>
              <a:t> – Filter launches by year, rocket type, or launch site.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Success Rate Pie Chart</a:t>
            </a:r>
            <a:r>
              <a:rPr lang="en-IN" dirty="0"/>
              <a:t> – Displays overall </a:t>
            </a:r>
            <a:r>
              <a:rPr lang="en-IN" b="1" dirty="0"/>
              <a:t>success vs. failure</a:t>
            </a:r>
            <a:r>
              <a:rPr lang="en-IN" dirty="0"/>
              <a:t> rates.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Launch Trends Line Graph</a:t>
            </a:r>
            <a:r>
              <a:rPr lang="en-IN" dirty="0"/>
              <a:t> – Shows </a:t>
            </a:r>
            <a:r>
              <a:rPr lang="en-IN" b="1" dirty="0"/>
              <a:t>launches per year</a:t>
            </a:r>
            <a:r>
              <a:rPr lang="en-IN" dirty="0"/>
              <a:t> with success trends.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Scatter Plot for Payload vs. Success</a:t>
            </a:r>
            <a:r>
              <a:rPr lang="en-IN" dirty="0"/>
              <a:t> – </a:t>
            </a:r>
            <a:r>
              <a:rPr lang="en-IN" dirty="0" err="1"/>
              <a:t>Analyzes</a:t>
            </a:r>
            <a:r>
              <a:rPr lang="en-IN" dirty="0"/>
              <a:t> </a:t>
            </a:r>
            <a:r>
              <a:rPr lang="en-IN" b="1" dirty="0"/>
              <a:t>impact of payload mass</a:t>
            </a:r>
            <a:r>
              <a:rPr lang="en-IN" dirty="0"/>
              <a:t>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Interactive Map with Folium</a:t>
            </a:r>
            <a:r>
              <a:rPr lang="en-IN" dirty="0"/>
              <a:t> – </a:t>
            </a:r>
            <a:r>
              <a:rPr lang="en-IN" b="1" dirty="0"/>
              <a:t>Plots launch sites geographically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400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9247" y="735106"/>
            <a:ext cx="102052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                                                               Slide </a:t>
            </a:r>
            <a:r>
              <a:rPr lang="en-IN" dirty="0"/>
              <a:t>3: Screenshots &amp; </a:t>
            </a:r>
            <a:r>
              <a:rPr lang="en-IN" dirty="0" smtClean="0"/>
              <a:t>Functionalities</a:t>
            </a:r>
          </a:p>
          <a:p>
            <a:endParaRPr lang="en-IN" dirty="0" smtClean="0"/>
          </a:p>
          <a:p>
            <a:r>
              <a:rPr lang="en-IN" b="1" dirty="0"/>
              <a:t>🖥️ Dashboard Features in Action</a:t>
            </a:r>
            <a:r>
              <a:rPr lang="en-IN" b="1" dirty="0" smtClean="0"/>
              <a:t>:</a:t>
            </a:r>
          </a:p>
          <a:p>
            <a:endParaRPr lang="en-IN" b="1" dirty="0"/>
          </a:p>
          <a:p>
            <a:r>
              <a:rPr lang="en-IN" b="1" dirty="0"/>
              <a:t>Pie Chart</a:t>
            </a:r>
            <a:r>
              <a:rPr lang="en-IN" dirty="0"/>
              <a:t> – Displays </a:t>
            </a:r>
            <a:r>
              <a:rPr lang="en-IN" b="1" dirty="0"/>
              <a:t>Success vs. Failure Rate</a:t>
            </a:r>
            <a:r>
              <a:rPr lang="en-IN" dirty="0"/>
              <a:t> dynamically.</a:t>
            </a:r>
          </a:p>
          <a:p>
            <a:r>
              <a:rPr lang="en-IN" b="1" dirty="0"/>
              <a:t>Dropdown Selector</a:t>
            </a:r>
            <a:r>
              <a:rPr lang="en-IN" dirty="0"/>
              <a:t> – Choose a </a:t>
            </a:r>
            <a:r>
              <a:rPr lang="en-IN" b="1" dirty="0"/>
              <a:t>specific launch site</a:t>
            </a:r>
            <a:r>
              <a:rPr lang="en-IN" dirty="0"/>
              <a:t> to filter data.</a:t>
            </a:r>
          </a:p>
          <a:p>
            <a:r>
              <a:rPr lang="en-IN" b="1" dirty="0"/>
              <a:t>Scatter Plot</a:t>
            </a:r>
            <a:r>
              <a:rPr lang="en-IN" dirty="0"/>
              <a:t> – </a:t>
            </a:r>
            <a:r>
              <a:rPr lang="en-IN" dirty="0" err="1"/>
              <a:t>Analyzes</a:t>
            </a:r>
            <a:r>
              <a:rPr lang="en-IN" dirty="0"/>
              <a:t> </a:t>
            </a:r>
            <a:r>
              <a:rPr lang="en-IN" b="1" dirty="0"/>
              <a:t>Payload Mass vs. Success Probability</a:t>
            </a:r>
            <a:r>
              <a:rPr lang="en-IN" dirty="0"/>
              <a:t>.</a:t>
            </a:r>
          </a:p>
          <a:p>
            <a:r>
              <a:rPr lang="en-IN" b="1" dirty="0"/>
              <a:t>Interactive Map</a:t>
            </a:r>
            <a:r>
              <a:rPr lang="en-IN" dirty="0"/>
              <a:t> – Displays </a:t>
            </a:r>
            <a:r>
              <a:rPr lang="en-IN" b="1" dirty="0"/>
              <a:t>launch locations with success markers</a:t>
            </a:r>
            <a:r>
              <a:rPr lang="en-IN" dirty="0"/>
              <a:t>.</a:t>
            </a:r>
          </a:p>
          <a:p>
            <a:r>
              <a:rPr lang="en-IN" dirty="0"/>
              <a:t>✅ </a:t>
            </a:r>
            <a:r>
              <a:rPr lang="en-IN" b="1" dirty="0"/>
              <a:t>Example Screenshot of Dashboard Components:</a:t>
            </a:r>
            <a:endParaRPr lang="en-IN" dirty="0"/>
          </a:p>
          <a:p>
            <a:r>
              <a:rPr lang="en-IN" dirty="0"/>
              <a:t>📌 </a:t>
            </a:r>
            <a:r>
              <a:rPr lang="en-IN" b="1" dirty="0"/>
              <a:t>Pie Chart: Success vs. Failure Rate</a:t>
            </a:r>
            <a:endParaRPr lang="en-IN" dirty="0"/>
          </a:p>
          <a:p>
            <a:r>
              <a:rPr lang="en-IN" dirty="0"/>
              <a:t>📌 </a:t>
            </a:r>
            <a:r>
              <a:rPr lang="en-IN" b="1" dirty="0"/>
              <a:t>Launch Trends Line Graph</a:t>
            </a:r>
            <a:endParaRPr lang="en-IN" dirty="0"/>
          </a:p>
          <a:p>
            <a:r>
              <a:rPr lang="en-IN" dirty="0"/>
              <a:t>📌 </a:t>
            </a:r>
            <a:r>
              <a:rPr lang="en-IN" b="1" dirty="0"/>
              <a:t>Interactive Map of Launch Sites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366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4776" y="582706"/>
            <a:ext cx="1334714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                                 Slide </a:t>
            </a:r>
            <a:r>
              <a:rPr lang="en-US" dirty="0"/>
              <a:t>1: Predictive Analysis Results </a:t>
            </a:r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b="1" dirty="0"/>
              <a:t>📊 Why Use Predictive Analysis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r>
              <a:rPr lang="en-US" dirty="0"/>
              <a:t>Helps </a:t>
            </a:r>
            <a:r>
              <a:rPr lang="en-US" b="1" dirty="0"/>
              <a:t>forecast the success of future </a:t>
            </a:r>
            <a:r>
              <a:rPr lang="en-US" b="1" dirty="0" err="1"/>
              <a:t>SpaceX</a:t>
            </a:r>
            <a:r>
              <a:rPr lang="en-US" b="1" dirty="0"/>
              <a:t> launches</a:t>
            </a:r>
            <a:r>
              <a:rPr lang="en-US" dirty="0"/>
              <a:t> based on historical data.</a:t>
            </a:r>
          </a:p>
          <a:p>
            <a:r>
              <a:rPr lang="en-US" dirty="0"/>
              <a:t>Uses </a:t>
            </a:r>
            <a:r>
              <a:rPr lang="en-US" b="1" dirty="0"/>
              <a:t>classification models</a:t>
            </a:r>
            <a:r>
              <a:rPr lang="en-US" dirty="0"/>
              <a:t> to predict whether a launch will succeed or fail.</a:t>
            </a:r>
          </a:p>
          <a:p>
            <a:r>
              <a:rPr lang="en-US" dirty="0"/>
              <a:t>Evaluates key </a:t>
            </a:r>
            <a:r>
              <a:rPr lang="en-US" b="1" dirty="0"/>
              <a:t>features influencing launch success</a:t>
            </a:r>
            <a:r>
              <a:rPr lang="en-US" dirty="0"/>
              <a:t>, such as payload mass, launch site, and booster version.</a:t>
            </a:r>
          </a:p>
          <a:p>
            <a:r>
              <a:rPr lang="en-US" dirty="0"/>
              <a:t>✅ </a:t>
            </a:r>
            <a:r>
              <a:rPr lang="en-US" b="1" dirty="0"/>
              <a:t>Models Used for Classification:</a:t>
            </a:r>
            <a:endParaRPr lang="en-US" dirty="0"/>
          </a:p>
          <a:p>
            <a:r>
              <a:rPr lang="en-US" b="1" dirty="0"/>
              <a:t>Logistic Regression</a:t>
            </a:r>
            <a:endParaRPr lang="en-US" dirty="0"/>
          </a:p>
          <a:p>
            <a:r>
              <a:rPr lang="en-US" b="1" dirty="0"/>
              <a:t>Random Forest Classifier</a:t>
            </a:r>
            <a:endParaRPr lang="en-US" dirty="0"/>
          </a:p>
          <a:p>
            <a:r>
              <a:rPr lang="en-US" b="1" dirty="0"/>
              <a:t>Support Vector Machine (SVM)</a:t>
            </a:r>
            <a:endParaRPr lang="en-US" dirty="0"/>
          </a:p>
          <a:p>
            <a:r>
              <a:rPr lang="en-US" b="1" dirty="0"/>
              <a:t>Gradient Boosting Classifier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156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8565" y="654425"/>
            <a:ext cx="111610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Slide </a:t>
            </a:r>
            <a:r>
              <a:rPr lang="en-US" dirty="0"/>
              <a:t>2: Model Performance Evaluation (Accuracy, Precision, Recall, F1-Score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📜 </a:t>
            </a:r>
            <a:r>
              <a:rPr lang="en-US" b="1" dirty="0"/>
              <a:t>Performance Metrics Explained:</a:t>
            </a:r>
            <a:endParaRPr lang="en-US" dirty="0"/>
          </a:p>
          <a:p>
            <a:r>
              <a:rPr lang="en-US" b="1" dirty="0"/>
              <a:t>Accuracy</a:t>
            </a:r>
            <a:r>
              <a:rPr lang="en-US" dirty="0"/>
              <a:t> – Measures overall correctness of predictions.</a:t>
            </a:r>
          </a:p>
          <a:p>
            <a:r>
              <a:rPr lang="en-US" b="1" dirty="0"/>
              <a:t>Precision</a:t>
            </a:r>
            <a:r>
              <a:rPr lang="en-US" dirty="0"/>
              <a:t> – How many predicted successes were actually successful?</a:t>
            </a:r>
          </a:p>
          <a:p>
            <a:r>
              <a:rPr lang="en-US" b="1" dirty="0"/>
              <a:t>Recall</a:t>
            </a:r>
            <a:r>
              <a:rPr lang="en-US" dirty="0"/>
              <a:t> – How many actual successes were correctly predicted?</a:t>
            </a:r>
          </a:p>
          <a:p>
            <a:r>
              <a:rPr lang="en-US" b="1" dirty="0"/>
              <a:t>F1-score</a:t>
            </a:r>
            <a:r>
              <a:rPr lang="en-US" dirty="0"/>
              <a:t> – Balances precision and recall.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298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671" y="618565"/>
            <a:ext cx="1096383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                                        Slide </a:t>
            </a:r>
            <a:r>
              <a:rPr lang="en-IN" dirty="0"/>
              <a:t>3: Comparison of Different Classification </a:t>
            </a:r>
            <a:r>
              <a:rPr lang="en-IN" dirty="0" smtClean="0"/>
              <a:t>Models</a:t>
            </a:r>
          </a:p>
          <a:p>
            <a:r>
              <a:rPr lang="en-IN" dirty="0"/>
              <a:t>from </a:t>
            </a:r>
            <a:r>
              <a:rPr lang="en-IN" dirty="0" err="1"/>
              <a:t>sklearn.ensemble</a:t>
            </a:r>
            <a:r>
              <a:rPr lang="en-IN" dirty="0"/>
              <a:t> import </a:t>
            </a:r>
            <a:r>
              <a:rPr lang="en-IN" dirty="0" err="1"/>
              <a:t>RandomForestClassifier</a:t>
            </a:r>
            <a:r>
              <a:rPr lang="en-IN" dirty="0"/>
              <a:t>, </a:t>
            </a:r>
            <a:r>
              <a:rPr lang="en-IN" dirty="0" err="1"/>
              <a:t>GradientBoostingClassifier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LogisticRegression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sklearn.svm</a:t>
            </a:r>
            <a:r>
              <a:rPr lang="en-IN" dirty="0"/>
              <a:t> import SVC</a:t>
            </a:r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accuracy_score</a:t>
            </a:r>
            <a:r>
              <a:rPr lang="en-IN" dirty="0"/>
              <a:t>, </a:t>
            </a:r>
            <a:r>
              <a:rPr lang="en-IN" dirty="0" err="1"/>
              <a:t>classification_report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train_test_split</a:t>
            </a:r>
            <a:endParaRPr lang="en-IN" dirty="0"/>
          </a:p>
          <a:p>
            <a:r>
              <a:rPr lang="en-IN" dirty="0"/>
              <a:t>import pandas as </a:t>
            </a:r>
            <a:r>
              <a:rPr lang="en-IN" dirty="0" err="1"/>
              <a:t>pd</a:t>
            </a:r>
            <a:endParaRPr lang="en-IN" dirty="0"/>
          </a:p>
          <a:p>
            <a:r>
              <a:rPr lang="en-IN" dirty="0" err="1" smtClean="0"/>
              <a:t>df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pd.read_csv</a:t>
            </a:r>
            <a:r>
              <a:rPr lang="en-IN" dirty="0"/>
              <a:t>("spacex_launch_data.csv")</a:t>
            </a:r>
          </a:p>
          <a:p>
            <a:r>
              <a:rPr lang="en-IN" dirty="0" smtClean="0"/>
              <a:t>X </a:t>
            </a:r>
            <a:r>
              <a:rPr lang="en-IN" dirty="0"/>
              <a:t>= </a:t>
            </a:r>
            <a:r>
              <a:rPr lang="en-IN" dirty="0" err="1"/>
              <a:t>df</a:t>
            </a:r>
            <a:r>
              <a:rPr lang="en-IN" dirty="0"/>
              <a:t>[['</a:t>
            </a:r>
            <a:r>
              <a:rPr lang="en-IN" dirty="0" err="1"/>
              <a:t>payload_mass</a:t>
            </a:r>
            <a:r>
              <a:rPr lang="en-IN" dirty="0"/>
              <a:t>', '</a:t>
            </a:r>
            <a:r>
              <a:rPr lang="en-IN" dirty="0" err="1"/>
              <a:t>booster_version</a:t>
            </a:r>
            <a:r>
              <a:rPr lang="en-IN" dirty="0"/>
              <a:t>', '</a:t>
            </a:r>
            <a:r>
              <a:rPr lang="en-IN" dirty="0" err="1"/>
              <a:t>launch_site_encoded</a:t>
            </a:r>
            <a:r>
              <a:rPr lang="en-IN" dirty="0"/>
              <a:t>']]</a:t>
            </a:r>
          </a:p>
          <a:p>
            <a:r>
              <a:rPr lang="en-IN" dirty="0"/>
              <a:t>y = </a:t>
            </a:r>
            <a:r>
              <a:rPr lang="en-IN" dirty="0" err="1"/>
              <a:t>df</a:t>
            </a:r>
            <a:r>
              <a:rPr lang="en-IN" dirty="0"/>
              <a:t>['success</a:t>
            </a:r>
            <a:r>
              <a:rPr lang="en-IN" dirty="0" smtClean="0"/>
              <a:t>']</a:t>
            </a:r>
            <a:endParaRPr lang="en-IN" dirty="0"/>
          </a:p>
          <a:p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train_test_split</a:t>
            </a:r>
            <a:r>
              <a:rPr lang="en-IN" dirty="0"/>
              <a:t>(X, y, </a:t>
            </a:r>
            <a:r>
              <a:rPr lang="en-IN" dirty="0" err="1"/>
              <a:t>test_size</a:t>
            </a:r>
            <a:r>
              <a:rPr lang="en-IN" dirty="0"/>
              <a:t>=0.2, </a:t>
            </a:r>
            <a:r>
              <a:rPr lang="en-IN" dirty="0" err="1"/>
              <a:t>random_state</a:t>
            </a:r>
            <a:r>
              <a:rPr lang="en-IN" dirty="0"/>
              <a:t>=42)</a:t>
            </a:r>
          </a:p>
          <a:p>
            <a:r>
              <a:rPr lang="en-IN" dirty="0" smtClean="0"/>
              <a:t>models </a:t>
            </a:r>
            <a:r>
              <a:rPr lang="en-IN" dirty="0"/>
              <a:t>= {</a:t>
            </a:r>
          </a:p>
          <a:p>
            <a:r>
              <a:rPr lang="en-IN" dirty="0"/>
              <a:t>    "Logistic Regression": </a:t>
            </a:r>
            <a:r>
              <a:rPr lang="en-IN" dirty="0" err="1"/>
              <a:t>LogisticRegression</a:t>
            </a:r>
            <a:r>
              <a:rPr lang="en-IN" dirty="0"/>
              <a:t>(),</a:t>
            </a:r>
          </a:p>
          <a:p>
            <a:r>
              <a:rPr lang="en-IN" dirty="0"/>
              <a:t>    "Random Forest": </a:t>
            </a:r>
            <a:r>
              <a:rPr lang="en-IN" dirty="0" err="1"/>
              <a:t>RandomForestClassifier</a:t>
            </a:r>
            <a:r>
              <a:rPr lang="en-IN" dirty="0"/>
              <a:t>(),</a:t>
            </a:r>
          </a:p>
          <a:p>
            <a:r>
              <a:rPr lang="en-IN" dirty="0"/>
              <a:t>    "SVM": SVC(),</a:t>
            </a:r>
          </a:p>
          <a:p>
            <a:r>
              <a:rPr lang="en-IN" dirty="0"/>
              <a:t>    "Gradient Boosting": </a:t>
            </a:r>
            <a:r>
              <a:rPr lang="en-IN" dirty="0" err="1"/>
              <a:t>GradientBoostingClassifier</a:t>
            </a:r>
            <a:r>
              <a:rPr lang="en-IN" dirty="0" smtClean="0"/>
              <a:t>()}</a:t>
            </a:r>
            <a:endParaRPr lang="en-IN" dirty="0"/>
          </a:p>
          <a:p>
            <a:r>
              <a:rPr lang="en-IN" dirty="0" smtClean="0"/>
              <a:t>for </a:t>
            </a:r>
            <a:r>
              <a:rPr lang="en-IN" dirty="0"/>
              <a:t>name, model in </a:t>
            </a:r>
            <a:r>
              <a:rPr lang="en-IN" dirty="0" err="1"/>
              <a:t>models.items</a:t>
            </a:r>
            <a:r>
              <a:rPr lang="en-IN" dirty="0"/>
              <a:t>():</a:t>
            </a:r>
          </a:p>
          <a:p>
            <a:r>
              <a:rPr lang="en-IN" dirty="0"/>
              <a:t>    </a:t>
            </a:r>
            <a:r>
              <a:rPr lang="en-IN" dirty="0" err="1"/>
              <a:t>model.fit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y_pred</a:t>
            </a:r>
            <a:r>
              <a:rPr lang="en-IN" dirty="0"/>
              <a:t> = </a:t>
            </a:r>
            <a:r>
              <a:rPr lang="en-IN" dirty="0" err="1"/>
              <a:t>model.predict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  <a:p>
            <a:r>
              <a:rPr lang="en-IN" dirty="0"/>
              <a:t>    print(</a:t>
            </a:r>
            <a:r>
              <a:rPr lang="en-IN" dirty="0" err="1"/>
              <a:t>f"Performance</a:t>
            </a:r>
            <a:r>
              <a:rPr lang="en-IN" dirty="0"/>
              <a:t> of {name}:\n", </a:t>
            </a:r>
            <a:r>
              <a:rPr lang="en-IN" dirty="0" err="1"/>
              <a:t>classification_report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09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635" y="636494"/>
            <a:ext cx="109727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                       Slide </a:t>
            </a:r>
            <a:r>
              <a:rPr lang="en-US" dirty="0"/>
              <a:t>4: Explanation of Predictions and </a:t>
            </a:r>
            <a:r>
              <a:rPr lang="en-US" dirty="0" smtClean="0"/>
              <a:t>Insights</a:t>
            </a:r>
          </a:p>
          <a:p>
            <a:r>
              <a:rPr lang="en-US" b="1" dirty="0"/>
              <a:t>🚀 What Affects Launch Success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r>
              <a:rPr lang="en-US" dirty="0"/>
              <a:t>✅ </a:t>
            </a:r>
            <a:r>
              <a:rPr lang="en-US" b="1" dirty="0"/>
              <a:t>Important Features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b="1" dirty="0"/>
              <a:t>Payload Mass</a:t>
            </a:r>
            <a:r>
              <a:rPr lang="en-US" dirty="0"/>
              <a:t> – Heavier payloads </a:t>
            </a:r>
            <a:r>
              <a:rPr lang="en-US" b="1" dirty="0"/>
              <a:t>reduce success probability</a:t>
            </a:r>
            <a:r>
              <a:rPr lang="en-US" dirty="0"/>
              <a:t>.</a:t>
            </a:r>
          </a:p>
          <a:p>
            <a:r>
              <a:rPr lang="en-US" b="1" dirty="0"/>
              <a:t>Launch Site</a:t>
            </a:r>
            <a:r>
              <a:rPr lang="en-US" dirty="0"/>
              <a:t> – Kennedy Space Center has </a:t>
            </a:r>
            <a:r>
              <a:rPr lang="en-US" b="1" dirty="0"/>
              <a:t>higher success rates</a:t>
            </a:r>
            <a:r>
              <a:rPr lang="en-US" dirty="0"/>
              <a:t>.</a:t>
            </a:r>
          </a:p>
          <a:p>
            <a:r>
              <a:rPr lang="en-US" b="1" dirty="0"/>
              <a:t>Booster Version</a:t>
            </a:r>
            <a:r>
              <a:rPr lang="en-US" dirty="0"/>
              <a:t> – Newer Falcon 9 boosters </a:t>
            </a:r>
            <a:r>
              <a:rPr lang="en-US" b="1" dirty="0"/>
              <a:t>increase reliability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✅ </a:t>
            </a:r>
            <a:r>
              <a:rPr lang="en-US" b="1" dirty="0"/>
              <a:t>Key Takeaways:</a:t>
            </a:r>
            <a:endParaRPr lang="en-US" dirty="0"/>
          </a:p>
          <a:p>
            <a:r>
              <a:rPr lang="en-US" b="1" dirty="0"/>
              <a:t>Newer booster versions (Falcon 9 Block 5) had the highest success rates.</a:t>
            </a:r>
            <a:endParaRPr lang="en-US" dirty="0"/>
          </a:p>
          <a:p>
            <a:r>
              <a:rPr lang="en-US" b="1" dirty="0"/>
              <a:t>Lighter payloads (below 6,000 kg) showed the highest probability of success.</a:t>
            </a:r>
            <a:endParaRPr lang="en-US" dirty="0"/>
          </a:p>
          <a:p>
            <a:r>
              <a:rPr lang="en-US" b="1" dirty="0"/>
              <a:t>Kennedy Space Center and Cape Canaveral were the most reliable launch sites.</a:t>
            </a:r>
            <a:endParaRPr lang="en-US" dirty="0"/>
          </a:p>
          <a:p>
            <a:endParaRPr lang="en-US" dirty="0" smtClean="0"/>
          </a:p>
          <a:p>
            <a:r>
              <a:rPr lang="en-US" dirty="0" err="1"/>
              <a:t>sample_input</a:t>
            </a:r>
            <a:r>
              <a:rPr lang="en-US" dirty="0"/>
              <a:t> = [[5000, 'Falcon 9 Block 5', 'Kennedy Space Center']]</a:t>
            </a:r>
          </a:p>
          <a:p>
            <a:r>
              <a:rPr lang="en-US" dirty="0" err="1"/>
              <a:t>predicted_success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sample_input</a:t>
            </a:r>
            <a:r>
              <a:rPr lang="en-US" dirty="0"/>
              <a:t>)</a:t>
            </a:r>
          </a:p>
          <a:p>
            <a:r>
              <a:rPr lang="en-US" dirty="0"/>
              <a:t>print("Predicted Launch Outcome:", "Success" if </a:t>
            </a:r>
            <a:r>
              <a:rPr lang="en-US" dirty="0" err="1"/>
              <a:t>predicted_success</a:t>
            </a:r>
            <a:r>
              <a:rPr lang="en-US" dirty="0"/>
              <a:t> == 1 else "Failure")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529" y="636494"/>
            <a:ext cx="851647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                                                     📌 </a:t>
            </a:r>
            <a:r>
              <a:rPr lang="en-US" b="1" dirty="0"/>
              <a:t>Slide 1: Conclusion</a:t>
            </a:r>
          </a:p>
          <a:p>
            <a:r>
              <a:rPr lang="en-US" b="1" dirty="0"/>
              <a:t>🚀 Summary of Key Takeaways</a:t>
            </a:r>
          </a:p>
          <a:p>
            <a:r>
              <a:rPr lang="en-US" dirty="0"/>
              <a:t>✅ </a:t>
            </a:r>
            <a:r>
              <a:rPr lang="en-US" b="1" dirty="0"/>
              <a:t>Insights from the Analysis: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Launch Success Factors: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Newer booster versions (e.g., </a:t>
            </a:r>
            <a:r>
              <a:rPr lang="en-US" b="1" dirty="0"/>
              <a:t>Falcon 9 Block 5</a:t>
            </a:r>
            <a:r>
              <a:rPr lang="en-US" dirty="0"/>
              <a:t>) significantly increase launch success.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Lighter payloads (&lt; 6,000 kg) show </a:t>
            </a:r>
            <a:r>
              <a:rPr lang="en-US" b="1" dirty="0"/>
              <a:t>higher probability of success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Certain launch sites (</a:t>
            </a:r>
            <a:r>
              <a:rPr lang="en-US" b="1" dirty="0"/>
              <a:t>Kennedy Space Center, Cape Canaveral</a:t>
            </a:r>
            <a:r>
              <a:rPr lang="en-US" dirty="0"/>
              <a:t>) have </a:t>
            </a:r>
            <a:r>
              <a:rPr lang="en-US" b="1" dirty="0"/>
              <a:t>higher reliability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Predictive Analysis Results: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Gradient Boosting performed the best (92.3% accuracy)</a:t>
            </a:r>
            <a:r>
              <a:rPr lang="en-US" dirty="0"/>
              <a:t> in predicting launch success.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Feature importance analysis</a:t>
            </a:r>
            <a:r>
              <a:rPr lang="en-US" dirty="0"/>
              <a:t> identified key contributors to launch success.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Machine learning models</a:t>
            </a:r>
            <a:r>
              <a:rPr lang="en-US" dirty="0"/>
              <a:t> can help forecast future launch outcomes with high precision.</a:t>
            </a:r>
          </a:p>
          <a:p>
            <a:r>
              <a:rPr lang="en-US" dirty="0"/>
              <a:t>✅ </a:t>
            </a:r>
            <a:r>
              <a:rPr lang="en-US" b="1" dirty="0"/>
              <a:t>Key Message: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Data-driven insights can optimize </a:t>
            </a:r>
            <a:r>
              <a:rPr lang="en-US" b="1" dirty="0" err="1"/>
              <a:t>SpaceX</a:t>
            </a:r>
            <a:r>
              <a:rPr lang="en-US" b="1" dirty="0"/>
              <a:t> launch strategies</a:t>
            </a:r>
            <a:r>
              <a:rPr lang="en-US" dirty="0"/>
              <a:t> and improve mission success rates.</a:t>
            </a:r>
          </a:p>
        </p:txBody>
      </p:sp>
    </p:spTree>
    <p:extLst>
      <p:ext uri="{BB962C8B-B14F-4D97-AF65-F5344CB8AC3E}">
        <p14:creationId xmlns:p14="http://schemas.microsoft.com/office/powerpoint/2010/main" val="3962760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5459" y="654424"/>
            <a:ext cx="849854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                                    📌 </a:t>
            </a:r>
            <a:r>
              <a:rPr lang="en-US" b="1" dirty="0"/>
              <a:t>Slide 2: Real-World Applications of </a:t>
            </a:r>
            <a:r>
              <a:rPr lang="en-US" b="1" dirty="0" smtClean="0"/>
              <a:t>Findings</a:t>
            </a:r>
          </a:p>
          <a:p>
            <a:endParaRPr lang="en-US" b="1" dirty="0"/>
          </a:p>
          <a:p>
            <a:r>
              <a:rPr lang="en-US" dirty="0"/>
              <a:t>📊 </a:t>
            </a:r>
            <a:r>
              <a:rPr lang="en-US" b="1" dirty="0"/>
              <a:t>How Can These Insights Be Used</a:t>
            </a:r>
            <a:r>
              <a:rPr lang="en-US" b="1" dirty="0" smtClean="0"/>
              <a:t>?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For </a:t>
            </a:r>
            <a:r>
              <a:rPr lang="en-US" b="1" dirty="0" err="1"/>
              <a:t>SpaceX</a:t>
            </a:r>
            <a:r>
              <a:rPr lang="en-US" b="1" dirty="0"/>
              <a:t> &amp; Aerospace Industry: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</a:t>
            </a:r>
            <a:r>
              <a:rPr lang="en-US" b="1" dirty="0"/>
              <a:t>launch scheduling and site selection</a:t>
            </a:r>
            <a:r>
              <a:rPr lang="en-US" dirty="0"/>
              <a:t> based on success probabilities.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</a:t>
            </a:r>
            <a:r>
              <a:rPr lang="en-US" b="1" dirty="0"/>
              <a:t>booster technology and payload distribution strategies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mission risks by </a:t>
            </a:r>
            <a:r>
              <a:rPr lang="en-US" b="1" dirty="0"/>
              <a:t>predicting failures in advance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✅ </a:t>
            </a:r>
            <a:r>
              <a:rPr lang="en-US" b="1" dirty="0"/>
              <a:t>For Data Science &amp; AI: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</a:t>
            </a:r>
            <a:r>
              <a:rPr lang="en-US" b="1" dirty="0"/>
              <a:t>predictive modeling to other industries</a:t>
            </a:r>
            <a:r>
              <a:rPr lang="en-US" dirty="0"/>
              <a:t> (e.g., airline safety, satellite launches).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</a:t>
            </a:r>
            <a:r>
              <a:rPr lang="en-US" b="1" dirty="0"/>
              <a:t>real-time monitoring dashboards</a:t>
            </a:r>
            <a:r>
              <a:rPr lang="en-US" dirty="0"/>
              <a:t> using interactive data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</a:t>
            </a:r>
            <a:r>
              <a:rPr lang="en-US" b="1" dirty="0"/>
              <a:t>AI-driven decision-making</a:t>
            </a:r>
            <a:r>
              <a:rPr lang="en-US" dirty="0"/>
              <a:t> in aerospace engineering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✅ </a:t>
            </a:r>
            <a:r>
              <a:rPr lang="en-US" b="1" dirty="0"/>
              <a:t>For Business &amp; Investors: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Investors can assess </a:t>
            </a:r>
            <a:r>
              <a:rPr lang="en-US" b="1" dirty="0" err="1"/>
              <a:t>SpaceX</a:t>
            </a:r>
            <a:r>
              <a:rPr lang="en-US" b="1" dirty="0"/>
              <a:t> launch efficiency trends</a:t>
            </a:r>
            <a:r>
              <a:rPr lang="en-US" dirty="0"/>
              <a:t> for informed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Government agencies can </a:t>
            </a:r>
            <a:r>
              <a:rPr lang="en-US" b="1" dirty="0"/>
              <a:t>enhance space exploration policies</a:t>
            </a:r>
            <a:r>
              <a:rPr lang="en-US" dirty="0"/>
              <a:t> with data insights.</a:t>
            </a:r>
          </a:p>
        </p:txBody>
      </p:sp>
    </p:spTree>
    <p:extLst>
      <p:ext uri="{BB962C8B-B14F-4D97-AF65-F5344CB8AC3E}">
        <p14:creationId xmlns:p14="http://schemas.microsoft.com/office/powerpoint/2010/main" val="4109700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36494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                                 📌 </a:t>
            </a:r>
            <a:r>
              <a:rPr lang="en-IN" b="1" dirty="0"/>
              <a:t>Slide 3: Future Improvements and Research Scope</a:t>
            </a:r>
          </a:p>
          <a:p>
            <a:r>
              <a:rPr lang="en-IN" dirty="0"/>
              <a:t>📌 </a:t>
            </a:r>
            <a:r>
              <a:rPr lang="en-IN" b="1" dirty="0"/>
              <a:t>What’s Next?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Improvements for Future Studies: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Refine machine learning models</a:t>
            </a:r>
            <a:r>
              <a:rPr lang="en-IN" dirty="0"/>
              <a:t> by integrating </a:t>
            </a:r>
            <a:r>
              <a:rPr lang="en-IN" b="1" dirty="0"/>
              <a:t>deep learning techniques</a:t>
            </a:r>
            <a:r>
              <a:rPr lang="en-IN" dirty="0"/>
              <a:t> (e.g., Neural Networks).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Incorporate weather conditions &amp; real-time telemetry data</a:t>
            </a:r>
            <a:r>
              <a:rPr lang="en-IN" dirty="0"/>
              <a:t> to improve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Expand dataset with </a:t>
            </a:r>
            <a:r>
              <a:rPr lang="en-IN" b="1" dirty="0"/>
              <a:t>more historical </a:t>
            </a:r>
            <a:r>
              <a:rPr lang="en-IN" b="1" dirty="0" err="1"/>
              <a:t>SpaceX</a:t>
            </a:r>
            <a:r>
              <a:rPr lang="en-IN" b="1" dirty="0"/>
              <a:t> launches</a:t>
            </a:r>
            <a:r>
              <a:rPr lang="en-IN" dirty="0"/>
              <a:t> for better generalization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✅ </a:t>
            </a:r>
            <a:r>
              <a:rPr lang="en-IN" b="1" dirty="0"/>
              <a:t>Future Research Opportunities: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Can AI optimize launch schedules to minimize delays?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How do global economic conditions impact </a:t>
            </a:r>
            <a:r>
              <a:rPr lang="en-IN" b="1" dirty="0" err="1"/>
              <a:t>SpaceX</a:t>
            </a:r>
            <a:r>
              <a:rPr lang="en-IN" b="1" dirty="0"/>
              <a:t> launch success rates?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Can reinforcement learning models suggest optimal booster reusability strategies</a:t>
            </a:r>
            <a:r>
              <a:rPr lang="en-IN" b="1" dirty="0" smtClean="0"/>
              <a:t>?</a:t>
            </a:r>
          </a:p>
          <a:p>
            <a:endParaRPr lang="en-IN" dirty="0"/>
          </a:p>
          <a:p>
            <a:r>
              <a:rPr lang="en-IN" dirty="0"/>
              <a:t>🎯 </a:t>
            </a:r>
            <a:r>
              <a:rPr lang="en-IN" b="1" dirty="0"/>
              <a:t>Final Thought: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“Data-driven insights are revolutionizing space exploration—enabling smarter, safer, and more efficient space missions.”</a:t>
            </a:r>
            <a:r>
              <a:rPr lang="en-IN" dirty="0"/>
              <a:t> 🌍🚀</a:t>
            </a:r>
          </a:p>
        </p:txBody>
      </p:sp>
    </p:spTree>
    <p:extLst>
      <p:ext uri="{BB962C8B-B14F-4D97-AF65-F5344CB8AC3E}">
        <p14:creationId xmlns:p14="http://schemas.microsoft.com/office/powerpoint/2010/main" val="94872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8463" y="797606"/>
            <a:ext cx="76171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Content for the Slide:</a:t>
            </a:r>
          </a:p>
          <a:p>
            <a:r>
              <a:rPr lang="en-US" b="1" dirty="0"/>
              <a:t>🚀 Background of </a:t>
            </a:r>
            <a:r>
              <a:rPr lang="en-US" b="1" dirty="0" err="1"/>
              <a:t>SpaceX</a:t>
            </a:r>
            <a:r>
              <a:rPr lang="en-US" b="1" dirty="0"/>
              <a:t> </a:t>
            </a:r>
            <a:r>
              <a:rPr lang="en-US" b="1" dirty="0" smtClean="0"/>
              <a:t>Launches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Founded by </a:t>
            </a:r>
            <a:r>
              <a:rPr lang="en-US" b="1" dirty="0" err="1"/>
              <a:t>Elon</a:t>
            </a:r>
            <a:r>
              <a:rPr lang="en-US" b="1" dirty="0"/>
              <a:t> Musk</a:t>
            </a:r>
            <a:r>
              <a:rPr lang="en-US" dirty="0"/>
              <a:t> in 2002, </a:t>
            </a:r>
            <a:r>
              <a:rPr lang="en-US" dirty="0" err="1"/>
              <a:t>SpaceX</a:t>
            </a:r>
            <a:r>
              <a:rPr lang="en-US" dirty="0"/>
              <a:t> aims to </a:t>
            </a:r>
            <a:r>
              <a:rPr lang="en-US" b="1" dirty="0"/>
              <a:t>revolutionize space travel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private company to </a:t>
            </a:r>
            <a:r>
              <a:rPr lang="en-US" b="1" dirty="0"/>
              <a:t>land &amp; reuse</a:t>
            </a:r>
            <a:r>
              <a:rPr lang="en-US" dirty="0"/>
              <a:t> an orbital rocket successfully.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Major missions: </a:t>
            </a:r>
            <a:r>
              <a:rPr lang="en-US" b="1" dirty="0"/>
              <a:t>Falcon 9, Falcon Heavy, Dragon, Starship, and </a:t>
            </a:r>
            <a:r>
              <a:rPr lang="en-US" b="1" dirty="0" err="1"/>
              <a:t>Starlink</a:t>
            </a:r>
            <a:r>
              <a:rPr lang="en-US" b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📊 Importance of Analyzing Launch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</a:t>
            </a:r>
            <a:r>
              <a:rPr lang="en-US" b="1" dirty="0"/>
              <a:t>identifying factors</a:t>
            </a:r>
            <a:r>
              <a:rPr lang="en-US" dirty="0"/>
              <a:t> that contribute to </a:t>
            </a:r>
            <a:r>
              <a:rPr lang="en-US" b="1" dirty="0"/>
              <a:t>successful launches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Optimizes costs</a:t>
            </a:r>
            <a:r>
              <a:rPr lang="en-US" dirty="0"/>
              <a:t> and </a:t>
            </a:r>
            <a:r>
              <a:rPr lang="en-US" b="1" dirty="0"/>
              <a:t>improves mission efficiency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future predictions</a:t>
            </a:r>
            <a:r>
              <a:rPr lang="en-US" dirty="0"/>
              <a:t> of mission success rates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🎯 Objectives of the Study</a:t>
            </a:r>
          </a:p>
          <a:p>
            <a:r>
              <a:rPr lang="en-US" dirty="0"/>
              <a:t>✅ Analyze past launch data to find key trends.</a:t>
            </a:r>
            <a:br>
              <a:rPr lang="en-US" dirty="0"/>
            </a:br>
            <a:r>
              <a:rPr lang="en-US" dirty="0"/>
              <a:t>✅ Develop </a:t>
            </a:r>
            <a:r>
              <a:rPr lang="en-US" b="1" dirty="0"/>
              <a:t>predictive models</a:t>
            </a:r>
            <a:r>
              <a:rPr lang="en-US" dirty="0"/>
              <a:t> to forecast launch success.</a:t>
            </a:r>
            <a:br>
              <a:rPr lang="en-US" dirty="0"/>
            </a:br>
            <a:r>
              <a:rPr lang="en-US" dirty="0"/>
              <a:t>✅ Create </a:t>
            </a:r>
            <a:r>
              <a:rPr lang="en-US" b="1" dirty="0"/>
              <a:t>interactive dashboards</a:t>
            </a:r>
            <a:r>
              <a:rPr lang="en-US" dirty="0"/>
              <a:t> for real-time analysis.</a:t>
            </a:r>
          </a:p>
        </p:txBody>
      </p:sp>
    </p:spTree>
    <p:extLst>
      <p:ext uri="{BB962C8B-B14F-4D97-AF65-F5344CB8AC3E}">
        <p14:creationId xmlns:p14="http://schemas.microsoft.com/office/powerpoint/2010/main" val="274634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6291" y="827353"/>
            <a:ext cx="875374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                                    Data </a:t>
            </a:r>
            <a:r>
              <a:rPr lang="en-IN" b="1" dirty="0"/>
              <a:t>Collection &amp; Data Wrangling</a:t>
            </a:r>
          </a:p>
          <a:p>
            <a:endParaRPr lang="en-IN" dirty="0" smtClean="0"/>
          </a:p>
          <a:p>
            <a:r>
              <a:rPr lang="en-IN" dirty="0" smtClean="0"/>
              <a:t>📥 </a:t>
            </a:r>
            <a:r>
              <a:rPr lang="en-IN" dirty="0"/>
              <a:t>Data Source: </a:t>
            </a:r>
            <a:r>
              <a:rPr lang="en-IN" dirty="0" err="1"/>
              <a:t>SpaceX</a:t>
            </a:r>
            <a:r>
              <a:rPr lang="en-IN" dirty="0"/>
              <a:t> </a:t>
            </a:r>
            <a:r>
              <a:rPr lang="en-IN" dirty="0" smtClean="0"/>
              <a:t>API</a:t>
            </a:r>
          </a:p>
          <a:p>
            <a:endParaRPr lang="en-IN" dirty="0" smtClean="0"/>
          </a:p>
          <a:p>
            <a:r>
              <a:rPr lang="en-US" b="1" dirty="0" smtClean="0"/>
              <a:t> - Data retrieved from official </a:t>
            </a:r>
            <a:r>
              <a:rPr lang="en-US" b="1" dirty="0" err="1" smtClean="0"/>
              <a:t>spacex</a:t>
            </a:r>
            <a:r>
              <a:rPr lang="en-US" b="1" dirty="0"/>
              <a:t> API (</a:t>
            </a:r>
            <a:r>
              <a:rPr lang="en-IN" dirty="0">
                <a:hlinkClick r:id="rId2"/>
              </a:rPr>
              <a:t>https://api.spacexdata.com/v4/launches</a:t>
            </a:r>
            <a:r>
              <a:rPr lang="en-US" b="1" dirty="0" smtClean="0"/>
              <a:t>)</a:t>
            </a:r>
          </a:p>
          <a:p>
            <a:r>
              <a:rPr lang="en-US" b="1" dirty="0"/>
              <a:t> </a:t>
            </a:r>
            <a:r>
              <a:rPr lang="en-US" b="1" dirty="0" smtClean="0"/>
              <a:t>- Provides launch details , mission </a:t>
            </a:r>
            <a:r>
              <a:rPr lang="en-US" b="1" dirty="0" err="1" smtClean="0"/>
              <a:t>outcomes,rocket</a:t>
            </a:r>
            <a:r>
              <a:rPr lang="en-US" b="1" dirty="0" smtClean="0"/>
              <a:t> types and lunch sites.</a:t>
            </a:r>
          </a:p>
          <a:p>
            <a:endParaRPr lang="en-US" b="1" dirty="0" smtClean="0"/>
          </a:p>
          <a:p>
            <a:r>
              <a:rPr lang="en-US" dirty="0"/>
              <a:t>📡 Data Extraction Using Python </a:t>
            </a:r>
            <a:r>
              <a:rPr lang="en-US" dirty="0" smtClean="0"/>
              <a:t>Requests</a:t>
            </a:r>
          </a:p>
          <a:p>
            <a:r>
              <a:rPr lang="en-US" b="1" dirty="0"/>
              <a:t> </a:t>
            </a:r>
            <a:r>
              <a:rPr lang="en-US" b="1" dirty="0" smtClean="0"/>
              <a:t>-  Used Python  requests library to fetch real time data:</a:t>
            </a:r>
          </a:p>
          <a:p>
            <a:r>
              <a:rPr lang="en-US" b="1" dirty="0"/>
              <a:t>      import requests 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url</a:t>
            </a:r>
            <a:r>
              <a:rPr lang="en-US" b="1" dirty="0" smtClean="0"/>
              <a:t> </a:t>
            </a:r>
            <a:r>
              <a:rPr lang="en-US" b="1" dirty="0"/>
              <a:t>= "https://api.spacexdata.com/v4/launches"  </a:t>
            </a:r>
          </a:p>
          <a:p>
            <a:r>
              <a:rPr lang="en-US" b="1" dirty="0" smtClean="0"/>
              <a:t>      response </a:t>
            </a:r>
            <a:r>
              <a:rPr lang="en-US" b="1" dirty="0"/>
              <a:t>= </a:t>
            </a:r>
            <a:r>
              <a:rPr lang="en-US" b="1" dirty="0" err="1"/>
              <a:t>requests.get</a:t>
            </a:r>
            <a:r>
              <a:rPr lang="en-US" b="1" dirty="0"/>
              <a:t>(</a:t>
            </a:r>
            <a:r>
              <a:rPr lang="en-US" b="1" dirty="0" err="1"/>
              <a:t>url</a:t>
            </a:r>
            <a:r>
              <a:rPr lang="en-US" b="1" dirty="0"/>
              <a:t>)  </a:t>
            </a:r>
          </a:p>
          <a:p>
            <a:r>
              <a:rPr lang="en-US" b="1" dirty="0" smtClean="0"/>
              <a:t>      data </a:t>
            </a:r>
            <a:r>
              <a:rPr lang="en-US" b="1" dirty="0"/>
              <a:t>= </a:t>
            </a:r>
            <a:r>
              <a:rPr lang="en-US" b="1" dirty="0" err="1"/>
              <a:t>response.json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- </a:t>
            </a:r>
            <a:r>
              <a:rPr lang="en-US" dirty="0"/>
              <a:t>Extracted </a:t>
            </a:r>
            <a:r>
              <a:rPr lang="en-US" b="1" dirty="0"/>
              <a:t>launch dates, rocket types, success/failure, payload mass, and cost estimates</a:t>
            </a:r>
            <a:r>
              <a:rPr lang="en-US" dirty="0"/>
              <a:t>.</a:t>
            </a:r>
            <a:endParaRPr lang="en-US" b="1" dirty="0" smtClean="0"/>
          </a:p>
          <a:p>
            <a:endParaRPr lang="en-IN" b="1" dirty="0"/>
          </a:p>
          <a:p>
            <a:r>
              <a:rPr lang="en-IN" b="1" dirty="0" smtClean="0"/>
              <a:t>🛠</a:t>
            </a:r>
            <a:r>
              <a:rPr lang="en-IN" b="1" dirty="0"/>
              <a:t>️ Data Cleaning &amp; Transformation Process</a:t>
            </a:r>
          </a:p>
          <a:p>
            <a:r>
              <a:rPr lang="en-IN" dirty="0"/>
              <a:t>✅ Removed </a:t>
            </a:r>
            <a:r>
              <a:rPr lang="en-IN" b="1" dirty="0"/>
              <a:t>null values &amp; duplicate entries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✅ Standardized </a:t>
            </a:r>
            <a:r>
              <a:rPr lang="en-IN" b="1" dirty="0"/>
              <a:t>date formats &amp; categorical values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✅ Engineered new features like </a:t>
            </a:r>
            <a:r>
              <a:rPr lang="en-IN" b="1" dirty="0"/>
              <a:t>mission success rate &amp; payload efficiency</a:t>
            </a:r>
            <a:r>
              <a:rPr lang="en-IN" dirty="0"/>
              <a:t>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44678"/>
            <a:ext cx="210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4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9858" y="854580"/>
            <a:ext cx="80843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                              EDA </a:t>
            </a:r>
            <a:r>
              <a:rPr lang="en-US" b="1" dirty="0"/>
              <a:t>&amp; Interactive Visual </a:t>
            </a:r>
            <a:r>
              <a:rPr lang="en-US" b="1" dirty="0" smtClean="0"/>
              <a:t>Analytics</a:t>
            </a:r>
          </a:p>
          <a:p>
            <a:endParaRPr lang="en-US" b="1" dirty="0"/>
          </a:p>
          <a:p>
            <a:r>
              <a:rPr lang="en-US" b="1" dirty="0" smtClean="0"/>
              <a:t>Slide </a:t>
            </a:r>
            <a:r>
              <a:rPr lang="en-US" b="1" dirty="0"/>
              <a:t>1: Exploratory Data Analysis (EDA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b="1" dirty="0"/>
              <a:t>🔍 What is EDA?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 of </a:t>
            </a:r>
            <a:r>
              <a:rPr lang="en-US" b="1" dirty="0"/>
              <a:t>examining data patterns, distributions, and relationships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uncover </a:t>
            </a:r>
            <a:r>
              <a:rPr lang="en-US" b="1" dirty="0"/>
              <a:t>hidden insights</a:t>
            </a:r>
            <a:r>
              <a:rPr lang="en-US" dirty="0"/>
              <a:t> before applying machine learning models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📊 Key EDA Steps in the Project:</a:t>
            </a:r>
          </a:p>
          <a:p>
            <a:r>
              <a:rPr lang="en-US" dirty="0"/>
              <a:t>✅ </a:t>
            </a:r>
            <a:r>
              <a:rPr lang="en-US" b="1" dirty="0"/>
              <a:t>Summary Statistics</a:t>
            </a:r>
            <a:r>
              <a:rPr lang="en-US" dirty="0"/>
              <a:t> – Mean, median, standard deviation of launch data.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Handling Missing Values</a:t>
            </a:r>
            <a:r>
              <a:rPr lang="en-US" dirty="0"/>
              <a:t> – Imputed missing values or dropped unnecessary data.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Feature Engineering</a:t>
            </a:r>
            <a:r>
              <a:rPr lang="en-US" dirty="0"/>
              <a:t> – Created new features like </a:t>
            </a:r>
            <a:r>
              <a:rPr lang="en-US" b="1" dirty="0"/>
              <a:t>success rate per launch site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61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7129" y="948583"/>
            <a:ext cx="818687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Slide 2: Identifying Trends in Launch Success/Failure </a:t>
            </a:r>
            <a:r>
              <a:rPr lang="en-US" b="1" dirty="0" smtClean="0"/>
              <a:t>Rates</a:t>
            </a:r>
          </a:p>
          <a:p>
            <a:endParaRPr lang="en-US" b="1" dirty="0"/>
          </a:p>
          <a:p>
            <a:r>
              <a:rPr lang="en-US" b="1" dirty="0"/>
              <a:t>🚀 Factors Influencing Launch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Rocket Type:</a:t>
            </a:r>
            <a:r>
              <a:rPr lang="en-US" dirty="0"/>
              <a:t> Falcon 9 has a higher success rate than earlier rockets.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Launch Sites:</a:t>
            </a:r>
            <a:r>
              <a:rPr lang="en-US" dirty="0"/>
              <a:t> Certain sites show </a:t>
            </a:r>
            <a:r>
              <a:rPr lang="en-US" b="1" dirty="0"/>
              <a:t>higher reliability</a:t>
            </a:r>
            <a:r>
              <a:rPr lang="en-US" dirty="0"/>
              <a:t> due to weather and geography.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Payload Mass:</a:t>
            </a:r>
            <a:r>
              <a:rPr lang="en-US" dirty="0"/>
              <a:t> Heavier payloads sometimes correlate with </a:t>
            </a:r>
            <a:r>
              <a:rPr lang="en-US" b="1" dirty="0"/>
              <a:t>lower success rates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Mission Type:</a:t>
            </a:r>
            <a:r>
              <a:rPr lang="en-US" dirty="0"/>
              <a:t> Commercial vs. Government missions have different success patterns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📈 Key Insights from EDA:</a:t>
            </a:r>
          </a:p>
          <a:p>
            <a:r>
              <a:rPr lang="en-US" dirty="0"/>
              <a:t>📌 </a:t>
            </a:r>
            <a:r>
              <a:rPr lang="en-US" b="1" dirty="0"/>
              <a:t>Success Rate:</a:t>
            </a:r>
            <a:r>
              <a:rPr lang="en-US" dirty="0"/>
              <a:t> Falcon 9 has </a:t>
            </a:r>
            <a:r>
              <a:rPr lang="en-US" b="1" dirty="0"/>
              <a:t>over 90% success rate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Most Used Site:</a:t>
            </a:r>
            <a:r>
              <a:rPr lang="en-US" dirty="0"/>
              <a:t> Kennedy Space Center has the </a:t>
            </a:r>
            <a:r>
              <a:rPr lang="en-US" b="1" dirty="0"/>
              <a:t>highest number of launches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Failures:</a:t>
            </a:r>
            <a:r>
              <a:rPr lang="en-US" dirty="0"/>
              <a:t> Higher failure rate in early missions, but </a:t>
            </a:r>
            <a:r>
              <a:rPr lang="en-US" b="1" dirty="0"/>
              <a:t>continuous improvement over 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1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0576" y="820396"/>
            <a:ext cx="83834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Slide 3: Data Visualization Using Matplotlib &amp; </a:t>
            </a:r>
            <a:r>
              <a:rPr lang="en-IN" b="1" dirty="0" smtClean="0"/>
              <a:t>Seaborn</a:t>
            </a:r>
          </a:p>
          <a:p>
            <a:endParaRPr lang="en-IN" b="1" dirty="0"/>
          </a:p>
          <a:p>
            <a:r>
              <a:rPr lang="en-IN" b="1" dirty="0"/>
              <a:t>🖼️ Visualizations Used:</a:t>
            </a:r>
          </a:p>
          <a:p>
            <a:r>
              <a:rPr lang="en-IN" dirty="0"/>
              <a:t>✅ </a:t>
            </a:r>
            <a:r>
              <a:rPr lang="en-IN" b="1" dirty="0"/>
              <a:t>Bar Charts:</a:t>
            </a:r>
            <a:r>
              <a:rPr lang="en-IN" dirty="0"/>
              <a:t> Launch success vs. failure per year.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Heatmaps:</a:t>
            </a:r>
            <a:r>
              <a:rPr lang="en-IN" dirty="0"/>
              <a:t> Correlation between payload mass &amp; mission success.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Scatter Plots:</a:t>
            </a:r>
            <a:r>
              <a:rPr lang="en-IN" dirty="0"/>
              <a:t> Relationship between launch site &amp; success rate.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Boxplots:</a:t>
            </a:r>
            <a:r>
              <a:rPr lang="en-IN" dirty="0"/>
              <a:t> Distribution of payload mass across successful/failed launches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fr-FR" dirty="0"/>
              <a:t>📜 Example Code Snippet (Python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import </a:t>
            </a:r>
            <a:r>
              <a:rPr lang="fr-FR" dirty="0"/>
              <a:t>matplotlib.pyplot as </a:t>
            </a:r>
            <a:r>
              <a:rPr lang="fr-FR" dirty="0" err="1"/>
              <a:t>plt</a:t>
            </a:r>
            <a:r>
              <a:rPr lang="fr-FR" dirty="0"/>
              <a:t>  </a:t>
            </a:r>
          </a:p>
          <a:p>
            <a:r>
              <a:rPr lang="fr-FR" dirty="0"/>
              <a:t>import </a:t>
            </a:r>
            <a:r>
              <a:rPr lang="fr-FR" dirty="0" err="1"/>
              <a:t>seaborn</a:t>
            </a:r>
            <a:r>
              <a:rPr lang="fr-FR" dirty="0"/>
              <a:t> as </a:t>
            </a:r>
            <a:r>
              <a:rPr lang="fr-FR" dirty="0" err="1"/>
              <a:t>sns</a:t>
            </a:r>
            <a:r>
              <a:rPr lang="fr-FR" dirty="0"/>
              <a:t>  </a:t>
            </a:r>
          </a:p>
          <a:p>
            <a:endParaRPr lang="fr-FR" dirty="0"/>
          </a:p>
          <a:p>
            <a:r>
              <a:rPr lang="fr-FR" dirty="0"/>
              <a:t># Bar </a:t>
            </a:r>
            <a:r>
              <a:rPr lang="fr-FR" dirty="0" err="1"/>
              <a:t>Chart</a:t>
            </a:r>
            <a:r>
              <a:rPr lang="fr-FR" dirty="0"/>
              <a:t>: </a:t>
            </a:r>
            <a:r>
              <a:rPr lang="fr-FR" dirty="0" smtClean="0"/>
              <a:t>Succès </a:t>
            </a:r>
            <a:r>
              <a:rPr lang="fr-FR" dirty="0"/>
              <a:t>vs. Failure</a:t>
            </a:r>
          </a:p>
          <a:p>
            <a:r>
              <a:rPr lang="fr-FR" dirty="0"/>
              <a:t>sns.countplot(x='</a:t>
            </a:r>
            <a:r>
              <a:rPr lang="fr-FR" dirty="0" err="1"/>
              <a:t>success</a:t>
            </a:r>
            <a:r>
              <a:rPr lang="fr-FR" dirty="0"/>
              <a:t>', data=</a:t>
            </a:r>
            <a:r>
              <a:rPr lang="fr-FR" dirty="0" err="1"/>
              <a:t>df</a:t>
            </a:r>
            <a:r>
              <a:rPr lang="fr-FR" dirty="0"/>
              <a:t>, palette="coolwarm")  </a:t>
            </a:r>
          </a:p>
          <a:p>
            <a:r>
              <a:rPr lang="fr-FR" dirty="0"/>
              <a:t>plt.title('</a:t>
            </a:r>
            <a:r>
              <a:rPr lang="fr-FR" dirty="0" err="1"/>
              <a:t>SpaceX</a:t>
            </a:r>
            <a:r>
              <a:rPr lang="fr-FR" dirty="0"/>
              <a:t> Launch Success vs. Failure')  </a:t>
            </a:r>
          </a:p>
          <a:p>
            <a:r>
              <a:rPr lang="fr-FR" dirty="0"/>
              <a:t>plt.show()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90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5298" y="470019"/>
            <a:ext cx="1077624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                                            Predictive </a:t>
            </a:r>
            <a:r>
              <a:rPr lang="en-IN" b="1" dirty="0"/>
              <a:t>Analysis Methodology</a:t>
            </a:r>
            <a:endParaRPr lang="en-IN" dirty="0"/>
          </a:p>
          <a:p>
            <a:r>
              <a:rPr lang="en-IN" b="1" dirty="0"/>
              <a:t>📌 Slide Content:</a:t>
            </a:r>
          </a:p>
          <a:p>
            <a:r>
              <a:rPr lang="en-IN" b="1" dirty="0"/>
              <a:t>🧠 Machine Learning Models Used (Classification Techniques)</a:t>
            </a:r>
          </a:p>
          <a:p>
            <a:r>
              <a:rPr lang="en-IN" dirty="0"/>
              <a:t>✅ </a:t>
            </a:r>
            <a:r>
              <a:rPr lang="en-IN" b="1" dirty="0"/>
              <a:t>Logistic Regression</a:t>
            </a:r>
            <a:r>
              <a:rPr lang="en-IN" dirty="0"/>
              <a:t> – Simple and interpretable model for binary classification.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Random Forest Classifier</a:t>
            </a:r>
            <a:r>
              <a:rPr lang="en-IN" dirty="0"/>
              <a:t> – Handles non-linearity and improves accuracy.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Gradient Boosting (</a:t>
            </a:r>
            <a:r>
              <a:rPr lang="en-IN" b="1" dirty="0" err="1"/>
              <a:t>XGBoost</a:t>
            </a:r>
            <a:r>
              <a:rPr lang="en-IN" b="1" dirty="0"/>
              <a:t>)</a:t>
            </a:r>
            <a:r>
              <a:rPr lang="en-IN" dirty="0"/>
              <a:t> – Used for better performance and feature importance analysis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US" b="1" dirty="0"/>
              <a:t>📊 Features Considered for Prediction</a:t>
            </a:r>
          </a:p>
          <a:p>
            <a:r>
              <a:rPr lang="en-US" dirty="0"/>
              <a:t>🔹 </a:t>
            </a:r>
            <a:r>
              <a:rPr lang="en-US" b="1" dirty="0"/>
              <a:t>Launch Site</a:t>
            </a:r>
            <a:r>
              <a:rPr lang="en-US" dirty="0"/>
              <a:t> – Some sites have higher success rates.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Rocket Type</a:t>
            </a:r>
            <a:r>
              <a:rPr lang="en-US" dirty="0"/>
              <a:t> – Falcon 9 has better success rates than earlier models.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Payload Mass</a:t>
            </a:r>
            <a:r>
              <a:rPr lang="en-US" dirty="0"/>
              <a:t> – Heavier payloads can affect mission success.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Weather Conditions</a:t>
            </a:r>
            <a:r>
              <a:rPr lang="en-US" dirty="0"/>
              <a:t> – Wind speed, temperature, and humidity impact launches.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Orbit Type</a:t>
            </a:r>
            <a:r>
              <a:rPr lang="en-US" dirty="0"/>
              <a:t> – Some orbits are harder to reach than others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⚙️ </a:t>
            </a:r>
            <a:r>
              <a:rPr lang="en-IN" b="1" dirty="0"/>
              <a:t>Model Training &amp; Evaluation Approach</a:t>
            </a:r>
          </a:p>
          <a:p>
            <a:r>
              <a:rPr lang="en-IN" dirty="0"/>
              <a:t>✅ </a:t>
            </a:r>
            <a:r>
              <a:rPr lang="en-IN" b="1" dirty="0"/>
              <a:t>Data </a:t>
            </a:r>
            <a:r>
              <a:rPr lang="en-IN" b="1" dirty="0" err="1"/>
              <a:t>Preprocessing</a:t>
            </a:r>
            <a:r>
              <a:rPr lang="en-IN" dirty="0"/>
              <a:t> – Standardized and encoded categorical variables.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Train-Test Split</a:t>
            </a:r>
            <a:r>
              <a:rPr lang="en-IN" dirty="0"/>
              <a:t> – 80% training, 20% testing to prevent </a:t>
            </a:r>
            <a:r>
              <a:rPr lang="en-IN" dirty="0" err="1"/>
              <a:t>overfitting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 err="1"/>
              <a:t>Hyperparameter</a:t>
            </a:r>
            <a:r>
              <a:rPr lang="en-IN" b="1" dirty="0"/>
              <a:t> Tuning</a:t>
            </a:r>
            <a:r>
              <a:rPr lang="en-IN" dirty="0"/>
              <a:t> – Used </a:t>
            </a:r>
            <a:r>
              <a:rPr lang="en-IN" dirty="0" err="1"/>
              <a:t>GridSearchCV</a:t>
            </a:r>
            <a:r>
              <a:rPr lang="en-IN" dirty="0"/>
              <a:t> for optimizing model performance.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Performance Metrics:</a:t>
            </a:r>
            <a:endParaRPr lang="en-IN" dirty="0"/>
          </a:p>
          <a:p>
            <a:r>
              <a:rPr lang="en-IN" b="1" dirty="0"/>
              <a:t>Accuracy Score</a:t>
            </a:r>
            <a:r>
              <a:rPr lang="en-IN" dirty="0"/>
              <a:t> – Overall correctness of predictions.</a:t>
            </a:r>
          </a:p>
          <a:p>
            <a:r>
              <a:rPr lang="en-IN" b="1" dirty="0"/>
              <a:t>Precision &amp; Recall</a:t>
            </a:r>
            <a:r>
              <a:rPr lang="en-IN" dirty="0"/>
              <a:t> – Measures false positives and false negatives.</a:t>
            </a:r>
          </a:p>
          <a:p>
            <a:r>
              <a:rPr lang="en-IN" b="1" dirty="0"/>
              <a:t>Confusion Matrix</a:t>
            </a:r>
            <a:r>
              <a:rPr lang="en-IN" dirty="0"/>
              <a:t> – Visual representation of prediction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7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125" y="837488"/>
            <a:ext cx="1116151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EDA </a:t>
            </a:r>
            <a:r>
              <a:rPr lang="en-IN" dirty="0"/>
              <a:t>with Visualization </a:t>
            </a:r>
            <a:r>
              <a:rPr lang="en-IN" dirty="0" smtClean="0"/>
              <a:t>Results</a:t>
            </a:r>
          </a:p>
          <a:p>
            <a:endParaRPr lang="en-IN" dirty="0" smtClean="0"/>
          </a:p>
          <a:p>
            <a:r>
              <a:rPr lang="en-IN" b="1" dirty="0"/>
              <a:t>📌 Slide 1: Key Insights Using Histograms, Bar Plots, and Scatter </a:t>
            </a:r>
            <a:r>
              <a:rPr lang="en-IN" b="1" dirty="0" smtClean="0"/>
              <a:t>Plots</a:t>
            </a:r>
          </a:p>
          <a:p>
            <a:endParaRPr lang="en-IN" b="1" dirty="0"/>
          </a:p>
          <a:p>
            <a:r>
              <a:rPr lang="en-IN" b="1" dirty="0"/>
              <a:t>📊 Histograms (Data Distribution Analysis</a:t>
            </a:r>
            <a:r>
              <a:rPr lang="en-IN" b="1" dirty="0" smtClean="0"/>
              <a:t>)</a:t>
            </a:r>
            <a:endParaRPr lang="en-IN" b="1" dirty="0"/>
          </a:p>
          <a:p>
            <a:r>
              <a:rPr lang="en-IN" dirty="0" smtClean="0"/>
              <a:t> - Show </a:t>
            </a:r>
            <a:r>
              <a:rPr lang="en-IN" b="1" dirty="0"/>
              <a:t>distribution of payload mass, launch success rates, and rocket types</a:t>
            </a:r>
            <a:r>
              <a:rPr lang="en-IN" dirty="0"/>
              <a:t>.</a:t>
            </a:r>
          </a:p>
          <a:p>
            <a:r>
              <a:rPr lang="en-IN" dirty="0" smtClean="0"/>
              <a:t> - Helps </a:t>
            </a:r>
            <a:r>
              <a:rPr lang="en-IN" dirty="0"/>
              <a:t>identify </a:t>
            </a:r>
            <a:r>
              <a:rPr lang="en-IN" b="1" dirty="0"/>
              <a:t>common payload ranges and success probabilities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📜 </a:t>
            </a:r>
            <a:r>
              <a:rPr lang="en-IN" b="1" dirty="0"/>
              <a:t>Example Code Snippet (Histogram of Payload Mass</a:t>
            </a:r>
            <a:r>
              <a:rPr lang="en-IN" b="1" dirty="0" smtClean="0"/>
              <a:t>):</a:t>
            </a:r>
          </a:p>
          <a:p>
            <a:endParaRPr lang="en-US" b="1" dirty="0"/>
          </a:p>
          <a:p>
            <a:r>
              <a:rPr lang="en-IN" dirty="0"/>
              <a:t>import </a:t>
            </a:r>
            <a:r>
              <a:rPr lang="en-IN" dirty="0" err="1"/>
              <a:t>seaborn</a:t>
            </a:r>
            <a:r>
              <a:rPr lang="en-IN" dirty="0"/>
              <a:t> as </a:t>
            </a:r>
            <a:r>
              <a:rPr lang="en-IN" dirty="0" err="1"/>
              <a:t>sns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sns.histplot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payload_mass</a:t>
            </a:r>
            <a:r>
              <a:rPr lang="en-IN" dirty="0"/>
              <a:t>'], bins=20, </a:t>
            </a:r>
            <a:r>
              <a:rPr lang="en-IN" dirty="0" err="1"/>
              <a:t>kde</a:t>
            </a:r>
            <a:r>
              <a:rPr lang="en-IN" dirty="0"/>
              <a:t>=True, </a:t>
            </a:r>
            <a:r>
              <a:rPr lang="en-IN" dirty="0" err="1"/>
              <a:t>color</a:t>
            </a:r>
            <a:r>
              <a:rPr lang="en-IN" dirty="0"/>
              <a:t>="blue")</a:t>
            </a:r>
          </a:p>
          <a:p>
            <a:r>
              <a:rPr lang="en-IN" dirty="0" err="1"/>
              <a:t>plt.title</a:t>
            </a:r>
            <a:r>
              <a:rPr lang="en-IN" dirty="0"/>
              <a:t>("Distribution of Payload Mass in </a:t>
            </a:r>
            <a:r>
              <a:rPr lang="en-IN" dirty="0" err="1"/>
              <a:t>SpaceX</a:t>
            </a:r>
            <a:r>
              <a:rPr lang="en-IN" dirty="0"/>
              <a:t> Launches")</a:t>
            </a:r>
          </a:p>
          <a:p>
            <a:r>
              <a:rPr lang="en-IN" dirty="0" err="1"/>
              <a:t>plt.xlabel</a:t>
            </a:r>
            <a:r>
              <a:rPr lang="en-IN" dirty="0"/>
              <a:t>("Payload Mass (kg)")</a:t>
            </a:r>
          </a:p>
          <a:p>
            <a:r>
              <a:rPr lang="en-IN" dirty="0" err="1"/>
              <a:t>plt.ylabel</a:t>
            </a:r>
            <a:r>
              <a:rPr lang="en-IN" dirty="0"/>
              <a:t>("Count")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625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</TotalTime>
  <Words>2049</Words>
  <Application>Microsoft Office PowerPoint</Application>
  <PresentationFormat>Widescreen</PresentationFormat>
  <Paragraphs>369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Garamond</vt:lpstr>
      <vt:lpstr>Organic</vt:lpstr>
      <vt:lpstr>Project Title : Analyzing Space Launch Data: Insights,        Predictions, and Interactive Dashboards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: Analyzing Space Launch Data: Insights,        Predictions, and Interactive Dashboards</dc:title>
  <dc:creator>Microsoft account</dc:creator>
  <cp:lastModifiedBy>Microsoft account</cp:lastModifiedBy>
  <cp:revision>35</cp:revision>
  <dcterms:created xsi:type="dcterms:W3CDTF">2025-04-03T04:30:58Z</dcterms:created>
  <dcterms:modified xsi:type="dcterms:W3CDTF">2025-04-03T05:47:11Z</dcterms:modified>
</cp:coreProperties>
</file>