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slide" Target="slides/slide10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4e6b21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4e6b21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31f51b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31f51b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263ec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3263ec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da751c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da751c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da751c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da751c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8da751c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8da751c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f3263e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f3263e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f3263ec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f3263ec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da751c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da751c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8da751c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8da751c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914350"/>
            <a:ext cx="91440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ES6</a:t>
            </a:r>
            <a:endParaRPr b="1" sz="7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64429" y="4277246"/>
            <a:ext cx="429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JS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315950" y="1107325"/>
            <a:ext cx="65121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B382BA"/>
                </a:solidFill>
                <a:latin typeface="Lato"/>
                <a:ea typeface="Lato"/>
                <a:cs typeface="Lato"/>
                <a:sym typeface="Lato"/>
              </a:rPr>
              <a:t>&lt;the end&gt;</a:t>
            </a:r>
            <a:endParaRPr b="1" sz="3600">
              <a:solidFill>
                <a:srgbClr val="B382BA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Valeus</a:t>
            </a:r>
            <a:r>
              <a:rPr b="1" lang="pt-BR" sz="6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\o/</a:t>
            </a:r>
            <a:endParaRPr b="1" sz="6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600">
                <a:solidFill>
                  <a:srgbClr val="B382BA"/>
                </a:solidFill>
                <a:latin typeface="Lato"/>
                <a:ea typeface="Lato"/>
                <a:cs typeface="Lato"/>
                <a:sym typeface="Lato"/>
              </a:rPr>
              <a:t>&lt;/the end&gt;</a:t>
            </a:r>
            <a:endParaRPr b="1" sz="3600">
              <a:solidFill>
                <a:srgbClr val="B382B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945600" y="1280110"/>
            <a:ext cx="75078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EcmaScript 6...isso é de comer, beber ou passar no cabelo?</a:t>
            </a:r>
            <a:endParaRPr b="1" sz="3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&lt;/h1&gt;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DD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13000" y="534900"/>
            <a:ext cx="81681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Uma evolução da linguagem:</a:t>
            </a:r>
            <a:endParaRPr b="1" sz="36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ctr">
              <a:spcBef>
                <a:spcPts val="1600"/>
              </a:spcBef>
              <a:spcAft>
                <a:spcPts val="0"/>
              </a:spcAft>
              <a:buClr>
                <a:srgbClr val="7E459B"/>
              </a:buClr>
              <a:buSzPts val="3600"/>
              <a:buFont typeface="Lato"/>
              <a:buChar char="-"/>
            </a:pPr>
            <a:r>
              <a:rPr b="1" lang="pt-BR" sz="36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Novos métodos (funções)</a:t>
            </a:r>
            <a:endParaRPr b="1" sz="36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rgbClr val="7E459B"/>
              </a:buClr>
              <a:buSzPts val="3600"/>
              <a:buFont typeface="Lato"/>
              <a:buChar char="-"/>
            </a:pPr>
            <a:r>
              <a:rPr b="1" lang="pt-BR" sz="36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Nova sintaxe</a:t>
            </a:r>
            <a:endParaRPr b="1" sz="36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382BA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886625" y="577950"/>
            <a:ext cx="75081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Arrow functions: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</a:rPr>
              <a:t>function() {}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800">
                <a:solidFill>
                  <a:schemeClr val="lt1"/>
                </a:solidFill>
              </a:rPr>
              <a:t>()=&gt; {}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4378025" y="2613100"/>
            <a:ext cx="402900" cy="523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E45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E459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886625" y="577950"/>
            <a:ext cx="75081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Novos métodos de Arrays</a:t>
            </a:r>
            <a:r>
              <a:rPr b="1" lang="pt-BR" sz="3600">
                <a:solidFill>
                  <a:srgbClr val="FFFFFF"/>
                </a:solidFill>
              </a:rPr>
              <a:t>: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forEach - Jo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map - 4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filter - 3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find - 1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every - 2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some - 5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</a:rPr>
              <a:t>reduce - 6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382BA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886625" y="577950"/>
            <a:ext cx="75081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Outras formas de fazer for…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FFFF"/>
                </a:solidFill>
              </a:rPr>
              <a:t>for...of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7200">
                <a:solidFill>
                  <a:schemeClr val="lt1"/>
                </a:solidFill>
              </a:rPr>
              <a:t>for...in</a:t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DD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13000" y="534900"/>
            <a:ext cx="81681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Novas formas de declarar variáveis:</a:t>
            </a:r>
            <a:endParaRPr b="1" sz="36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let      </a:t>
            </a:r>
            <a:endParaRPr b="1" sz="72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                cons</a:t>
            </a:r>
            <a:endParaRPr b="1" sz="72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E459B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201450" y="631675"/>
            <a:ext cx="86229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Template strings: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rgbClr val="FFFFFF"/>
                </a:solidFill>
              </a:rPr>
              <a:t>` texto</a:t>
            </a:r>
            <a:r>
              <a:rPr b="1" lang="pt-BR" sz="4500">
                <a:solidFill>
                  <a:srgbClr val="ECDDF3"/>
                </a:solidFill>
              </a:rPr>
              <a:t> ${variável}</a:t>
            </a:r>
            <a:r>
              <a:rPr b="1" lang="pt-BR" sz="4500">
                <a:solidFill>
                  <a:srgbClr val="FFFFFF"/>
                </a:solidFill>
              </a:rPr>
              <a:t> texto texto`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DD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13000" y="534900"/>
            <a:ext cx="81681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Operadores</a:t>
            </a:r>
            <a:r>
              <a:rPr b="1" lang="pt-BR" sz="36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36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Rest</a:t>
            </a:r>
            <a:r>
              <a:rPr b="1" lang="pt-BR" sz="72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endParaRPr b="1" sz="72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7E459B"/>
                </a:solidFill>
                <a:latin typeface="Lato"/>
                <a:ea typeface="Lato"/>
                <a:cs typeface="Lato"/>
                <a:sym typeface="Lato"/>
              </a:rPr>
              <a:t>                Spread</a:t>
            </a:r>
            <a:endParaRPr b="1" sz="7200">
              <a:solidFill>
                <a:srgbClr val="7E459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