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92" r:id="rId5"/>
    <p:sldId id="275" r:id="rId6"/>
    <p:sldId id="276" r:id="rId7"/>
    <p:sldId id="302" r:id="rId8"/>
    <p:sldId id="304" r:id="rId9"/>
    <p:sldId id="303" r:id="rId10"/>
    <p:sldId id="278" r:id="rId11"/>
    <p:sldId id="296" r:id="rId12"/>
    <p:sldId id="297" r:id="rId13"/>
    <p:sldId id="298" r:id="rId14"/>
    <p:sldId id="299" r:id="rId15"/>
    <p:sldId id="300" r:id="rId16"/>
    <p:sldId id="301" r:id="rId17"/>
    <p:sldId id="307" r:id="rId18"/>
    <p:sldId id="306" r:id="rId19"/>
    <p:sldId id="309" r:id="rId20"/>
    <p:sldId id="310" r:id="rId21"/>
    <p:sldId id="293" r:id="rId22"/>
    <p:sldId id="28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3900"/>
    <a:srgbClr val="C64F1E"/>
    <a:srgbClr val="CE6338"/>
    <a:srgbClr val="D5754F"/>
    <a:srgbClr val="D98868"/>
    <a:srgbClr val="446992"/>
    <a:srgbClr val="AEC2D8"/>
    <a:srgbClr val="98432A"/>
    <a:srgbClr val="D84400"/>
    <a:srgbClr val="4467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96357" autoAdjust="0"/>
  </p:normalViewPr>
  <p:slideViewPr>
    <p:cSldViewPr snapToGrid="0" showGuides="1">
      <p:cViewPr varScale="1">
        <p:scale>
          <a:sx n="110" d="100"/>
          <a:sy n="110" d="100"/>
        </p:scale>
        <p:origin x="630" y="96"/>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87" d="100"/>
          <a:sy n="87" d="100"/>
        </p:scale>
        <p:origin x="298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4/9/2023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a:t>
            </a:fld>
            <a:endParaRPr lang="zh-CN" altLang="en-US"/>
          </a:p>
        </p:txBody>
      </p:sp>
    </p:spTree>
    <p:extLst>
      <p:ext uri="{BB962C8B-B14F-4D97-AF65-F5344CB8AC3E}">
        <p14:creationId xmlns:p14="http://schemas.microsoft.com/office/powerpoint/2010/main" val="778964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Viewing duration trends from month to month seems to suggest similar patterns between member and casual riders. While casual riders still have a higher average trip duration, both appear to have shorter durations during winter months.</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13</a:t>
            </a:fld>
            <a:endParaRPr lang="zh-CN" altLang="en-US"/>
          </a:p>
        </p:txBody>
      </p:sp>
    </p:spTree>
    <p:extLst>
      <p:ext uri="{BB962C8B-B14F-4D97-AF65-F5344CB8AC3E}">
        <p14:creationId xmlns:p14="http://schemas.microsoft.com/office/powerpoint/2010/main" val="1004147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Viewing duration trends from month to month seems to suggest similar patterns between member and casual riders. While casual riders still have a higher average trip duration, both appear to have shorter durations during winter months.</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14</a:t>
            </a:fld>
            <a:endParaRPr lang="zh-CN" altLang="en-US"/>
          </a:p>
        </p:txBody>
      </p:sp>
    </p:spTree>
    <p:extLst>
      <p:ext uri="{BB962C8B-B14F-4D97-AF65-F5344CB8AC3E}">
        <p14:creationId xmlns:p14="http://schemas.microsoft.com/office/powerpoint/2010/main" val="2862535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a:t>
            </a:fld>
            <a:endParaRPr lang="zh-CN" altLang="en-US"/>
          </a:p>
        </p:txBody>
      </p:sp>
    </p:spTree>
    <p:extLst>
      <p:ext uri="{BB962C8B-B14F-4D97-AF65-F5344CB8AC3E}">
        <p14:creationId xmlns:p14="http://schemas.microsoft.com/office/powerpoint/2010/main" val="89719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3</a:t>
            </a:fld>
            <a:endParaRPr lang="zh-CN" altLang="en-US"/>
          </a:p>
        </p:txBody>
      </p:sp>
    </p:spTree>
    <p:extLst>
      <p:ext uri="{BB962C8B-B14F-4D97-AF65-F5344CB8AC3E}">
        <p14:creationId xmlns:p14="http://schemas.microsoft.com/office/powerpoint/2010/main" val="45867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data over the last 12 months reveals</a:t>
            </a:r>
            <a:r>
              <a:rPr lang="en-US" baseline="0" dirty="0"/>
              <a:t> that member riders consistently use the ride program more than casual riders.</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3057240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an interesting trend was noted in the duration of rides. Casual riders were</a:t>
            </a:r>
            <a:r>
              <a:rPr lang="en-US" baseline="0" dirty="0"/>
              <a:t> noted to utilize bikes for durations as much as twice that of member riders.</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66402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Differences in usage during different days of the were analyzed. Member riders continued to show more overall rides while casual riders were noted to have greater trip durations. Increases in duration were noted during weekends, with more significant increases for casual riders.</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3962303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trips started by hour of day were analyzed. Member riders were noted to have peak usage around the 6am-8am and 4pm-6pm times. Casual riders saw more utilization during the late to early morning hours of 11pm to 3am. Casual riders also have an increasing utilization throughout the day, without multiple defined peaks as seen with member riders. The data seems to suggest that member riders may use the service on a user-defined schedule that could be related to work instead of leisure.</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10</a:t>
            </a:fld>
            <a:endParaRPr lang="zh-CN" altLang="en-US"/>
          </a:p>
        </p:txBody>
      </p:sp>
    </p:spTree>
    <p:extLst>
      <p:ext uri="{BB962C8B-B14F-4D97-AF65-F5344CB8AC3E}">
        <p14:creationId xmlns:p14="http://schemas.microsoft.com/office/powerpoint/2010/main" val="451967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Heatmap plotting of the number of rides and average ride durations were also charted. Members appear to utilize services in the morning with significant increase in the afternoon. Weekends appear to have more distributed usage throughout the day, while weekdays see defined time periods of heavier utilization. Casual members, on the other hand, appear to utilize the service </a:t>
            </a:r>
            <a:r>
              <a:rPr lang="en-US" dirty="0" err="1"/>
              <a:t>moreso</a:t>
            </a:r>
            <a:r>
              <a:rPr lang="en-US" dirty="0"/>
              <a:t> on the weekends, with moderate activity during weekday afternoons to late evening. </a:t>
            </a:r>
          </a:p>
          <a:p>
            <a:endParaRPr lang="en-US" dirty="0"/>
          </a:p>
          <a:p>
            <a:r>
              <a:rPr lang="en-US" dirty="0"/>
              <a:t>Duration of rides shows fairly consistent usage from member users, with increased duration for member riders seeming to occur throughout the day but less so in the morning hours.</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11</a:t>
            </a:fld>
            <a:endParaRPr lang="zh-CN" altLang="en-US"/>
          </a:p>
        </p:txBody>
      </p:sp>
    </p:spTree>
    <p:extLst>
      <p:ext uri="{BB962C8B-B14F-4D97-AF65-F5344CB8AC3E}">
        <p14:creationId xmlns:p14="http://schemas.microsoft.com/office/powerpoint/2010/main" val="2344133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Comparison of usage by month seems to reveal that members utilize bike services on a fairly regular period throughout the year, with slight declines noted in the winter months. Casual riders appear to primarily utilize the bike service during warmer time periods, approximately May through October.</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12</a:t>
            </a:fld>
            <a:endParaRPr lang="zh-CN" altLang="en-US"/>
          </a:p>
        </p:txBody>
      </p:sp>
    </p:spTree>
    <p:extLst>
      <p:ext uri="{BB962C8B-B14F-4D97-AF65-F5344CB8AC3E}">
        <p14:creationId xmlns:p14="http://schemas.microsoft.com/office/powerpoint/2010/main" val="1689170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886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57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CE6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BE3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C64F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784098504"/>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69"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8" r:id="rId12"/>
    <p:sldLayoutId id="2147483661" r:id="rId13"/>
    <p:sldLayoutId id="2147483662" r:id="rId14"/>
    <p:sldLayoutId id="2147483663" r:id="rId15"/>
    <p:sldLayoutId id="2147483664" r:id="rId16"/>
    <p:sldLayoutId id="2147483665" r:id="rId17"/>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7.xml"/><Relationship Id="rId5" Type="http://schemas.openxmlformats.org/officeDocument/2006/relationships/image" Target="../media/image19.jpe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Cyclistic</a:t>
            </a:r>
            <a:br>
              <a:rPr lang="en-US" altLang="zh-CN" dirty="0"/>
            </a:br>
            <a:r>
              <a:rPr lang="en-US" altLang="zh-CN" dirty="0"/>
              <a:t>Rider Trends</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tIns="0" anchor="ctr" anchorCtr="0"/>
          <a:lstStyle/>
          <a:p>
            <a:r>
              <a:rPr lang="en-US" dirty="0"/>
              <a:t>analusis.dev</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l="21060" r="21060"/>
          <a:stretch/>
        </p:blipFill>
        <p:spPr>
          <a:xfrm>
            <a:off x="6742557" y="821836"/>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Number of Rides by the Hour</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p:txBody>
          <a:bodyPr/>
          <a:lstStyle/>
          <a:p>
            <a:r>
              <a:rPr lang="en-US" noProof="0" dirty="0"/>
              <a:t>Cyclistic – Rider Trends</a:t>
            </a:r>
          </a:p>
        </p:txBody>
      </p:sp>
      <p:pic>
        <p:nvPicPr>
          <p:cNvPr id="3" name="Picture 2" descr="Chart, bar chart&#10;&#10;Description automatically generated">
            <a:extLst>
              <a:ext uri="{FF2B5EF4-FFF2-40B4-BE49-F238E27FC236}">
                <a16:creationId xmlns:a16="http://schemas.microsoft.com/office/drawing/2014/main" id="{BDAB8EE1-8450-DC0C-86FD-6215D1E528E0}"/>
              </a:ext>
            </a:extLst>
          </p:cNvPr>
          <p:cNvPicPr>
            <a:picLocks noChangeAspect="1"/>
          </p:cNvPicPr>
          <p:nvPr/>
        </p:nvPicPr>
        <p:blipFill>
          <a:blip r:embed="rId3"/>
          <a:stretch>
            <a:fillRect/>
          </a:stretch>
        </p:blipFill>
        <p:spPr>
          <a:xfrm>
            <a:off x="2345279" y="1475568"/>
            <a:ext cx="7501442" cy="4740097"/>
          </a:xfrm>
          <a:prstGeom prst="rect">
            <a:avLst/>
          </a:prstGeom>
        </p:spPr>
      </p:pic>
    </p:spTree>
    <p:extLst>
      <p:ext uri="{BB962C8B-B14F-4D97-AF65-F5344CB8AC3E}">
        <p14:creationId xmlns:p14="http://schemas.microsoft.com/office/powerpoint/2010/main" val="257394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87829" y="274955"/>
            <a:ext cx="10515600" cy="1347555"/>
          </a:xfrm>
        </p:spPr>
        <p:txBody>
          <a:bodyPr/>
          <a:lstStyle/>
          <a:p>
            <a:r>
              <a:rPr lang="en-US" sz="3400" dirty="0"/>
              <a:t>Number and Duration of Rides by the Hour and Weekday</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p:txBody>
          <a:bodyPr/>
          <a:lstStyle/>
          <a:p>
            <a:r>
              <a:rPr lang="en-US" noProof="0" dirty="0"/>
              <a:t>Cyclistic – Rider Trends</a:t>
            </a:r>
          </a:p>
        </p:txBody>
      </p:sp>
      <p:pic>
        <p:nvPicPr>
          <p:cNvPr id="5" name="Picture 4" descr="A picture containing website&#10;&#10;Description automatically generated">
            <a:extLst>
              <a:ext uri="{FF2B5EF4-FFF2-40B4-BE49-F238E27FC236}">
                <a16:creationId xmlns:a16="http://schemas.microsoft.com/office/drawing/2014/main" id="{69CDBC50-169C-7016-2850-3076EC32427C}"/>
              </a:ext>
            </a:extLst>
          </p:cNvPr>
          <p:cNvPicPr>
            <a:picLocks noChangeAspect="1"/>
          </p:cNvPicPr>
          <p:nvPr/>
        </p:nvPicPr>
        <p:blipFill>
          <a:blip r:embed="rId3"/>
          <a:stretch>
            <a:fillRect/>
          </a:stretch>
        </p:blipFill>
        <p:spPr>
          <a:xfrm>
            <a:off x="242316" y="3855872"/>
            <a:ext cx="11707368" cy="2012517"/>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DC7CF8C8-9B3E-D7BA-79EA-BE9D329C402A}"/>
              </a:ext>
            </a:extLst>
          </p:cNvPr>
          <p:cNvPicPr>
            <a:picLocks noChangeAspect="1"/>
          </p:cNvPicPr>
          <p:nvPr/>
        </p:nvPicPr>
        <p:blipFill>
          <a:blip r:embed="rId4"/>
          <a:stretch>
            <a:fillRect/>
          </a:stretch>
        </p:blipFill>
        <p:spPr>
          <a:xfrm>
            <a:off x="242316" y="1498333"/>
            <a:ext cx="11707369" cy="2012517"/>
          </a:xfrm>
          <a:prstGeom prst="rect">
            <a:avLst/>
          </a:prstGeom>
        </p:spPr>
      </p:pic>
    </p:spTree>
    <p:extLst>
      <p:ext uri="{BB962C8B-B14F-4D97-AF65-F5344CB8AC3E}">
        <p14:creationId xmlns:p14="http://schemas.microsoft.com/office/powerpoint/2010/main" val="981337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Number of Rides by the Hour and Month</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p:txBody>
          <a:bodyPr/>
          <a:lstStyle/>
          <a:p>
            <a:r>
              <a:rPr lang="en-US" noProof="0" dirty="0"/>
              <a:t>Cyclistic – Rider Trends</a:t>
            </a:r>
          </a:p>
        </p:txBody>
      </p:sp>
      <p:pic>
        <p:nvPicPr>
          <p:cNvPr id="7" name="Picture 6">
            <a:extLst>
              <a:ext uri="{FF2B5EF4-FFF2-40B4-BE49-F238E27FC236}">
                <a16:creationId xmlns:a16="http://schemas.microsoft.com/office/drawing/2014/main" id="{DC7CF8C8-9B3E-D7BA-79EA-BE9D329C402A}"/>
              </a:ext>
            </a:extLst>
          </p:cNvPr>
          <p:cNvPicPr>
            <a:picLocks noChangeAspect="1"/>
          </p:cNvPicPr>
          <p:nvPr/>
        </p:nvPicPr>
        <p:blipFill>
          <a:blip r:embed="rId3"/>
          <a:srcRect/>
          <a:stretch/>
        </p:blipFill>
        <p:spPr>
          <a:xfrm>
            <a:off x="242316" y="1754131"/>
            <a:ext cx="11707368" cy="3349738"/>
          </a:xfrm>
          <a:prstGeom prst="rect">
            <a:avLst/>
          </a:prstGeom>
        </p:spPr>
      </p:pic>
    </p:spTree>
    <p:extLst>
      <p:ext uri="{BB962C8B-B14F-4D97-AF65-F5344CB8AC3E}">
        <p14:creationId xmlns:p14="http://schemas.microsoft.com/office/powerpoint/2010/main" val="215363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Duration of Rides by the Hour and Month</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p:txBody>
          <a:bodyPr/>
          <a:lstStyle/>
          <a:p>
            <a:r>
              <a:rPr lang="en-US" noProof="0" dirty="0"/>
              <a:t>Cyclistic – Rider Trends</a:t>
            </a:r>
          </a:p>
        </p:txBody>
      </p:sp>
      <p:pic>
        <p:nvPicPr>
          <p:cNvPr id="7" name="Picture 6">
            <a:extLst>
              <a:ext uri="{FF2B5EF4-FFF2-40B4-BE49-F238E27FC236}">
                <a16:creationId xmlns:a16="http://schemas.microsoft.com/office/drawing/2014/main" id="{DC7CF8C8-9B3E-D7BA-79EA-BE9D329C402A}"/>
              </a:ext>
            </a:extLst>
          </p:cNvPr>
          <p:cNvPicPr>
            <a:picLocks noChangeAspect="1"/>
          </p:cNvPicPr>
          <p:nvPr/>
        </p:nvPicPr>
        <p:blipFill>
          <a:blip r:embed="rId3"/>
          <a:srcRect/>
          <a:stretch/>
        </p:blipFill>
        <p:spPr>
          <a:xfrm>
            <a:off x="242316" y="1754131"/>
            <a:ext cx="11707367" cy="3349738"/>
          </a:xfrm>
          <a:prstGeom prst="rect">
            <a:avLst/>
          </a:prstGeom>
        </p:spPr>
      </p:pic>
    </p:spTree>
    <p:extLst>
      <p:ext uri="{BB962C8B-B14F-4D97-AF65-F5344CB8AC3E}">
        <p14:creationId xmlns:p14="http://schemas.microsoft.com/office/powerpoint/2010/main" val="3700254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Bike Type Utilization</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p:txBody>
          <a:bodyPr/>
          <a:lstStyle/>
          <a:p>
            <a:r>
              <a:rPr lang="en-US" noProof="0" dirty="0"/>
              <a:t>Cyclistic – Rider Trends</a:t>
            </a:r>
          </a:p>
        </p:txBody>
      </p:sp>
      <p:pic>
        <p:nvPicPr>
          <p:cNvPr id="7" name="Picture 6">
            <a:extLst>
              <a:ext uri="{FF2B5EF4-FFF2-40B4-BE49-F238E27FC236}">
                <a16:creationId xmlns:a16="http://schemas.microsoft.com/office/drawing/2014/main" id="{DC7CF8C8-9B3E-D7BA-79EA-BE9D329C402A}"/>
              </a:ext>
            </a:extLst>
          </p:cNvPr>
          <p:cNvPicPr>
            <a:picLocks noChangeAspect="1"/>
          </p:cNvPicPr>
          <p:nvPr/>
        </p:nvPicPr>
        <p:blipFill>
          <a:blip r:embed="rId3"/>
          <a:srcRect/>
          <a:stretch/>
        </p:blipFill>
        <p:spPr>
          <a:xfrm>
            <a:off x="2516220" y="1754131"/>
            <a:ext cx="7159559" cy="3349738"/>
          </a:xfrm>
          <a:prstGeom prst="rect">
            <a:avLst/>
          </a:prstGeom>
        </p:spPr>
      </p:pic>
    </p:spTree>
    <p:extLst>
      <p:ext uri="{BB962C8B-B14F-4D97-AF65-F5344CB8AC3E}">
        <p14:creationId xmlns:p14="http://schemas.microsoft.com/office/powerpoint/2010/main" val="307577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D3B97C-464B-F57D-3911-C55EED307308}"/>
              </a:ext>
            </a:extLst>
          </p:cNvPr>
          <p:cNvSpPr>
            <a:spLocks noGrp="1"/>
          </p:cNvSpPr>
          <p:nvPr>
            <p:ph type="body" sz="quarter" idx="27"/>
          </p:nvPr>
        </p:nvSpPr>
        <p:spPr/>
        <p:txBody>
          <a:bodyPr/>
          <a:lstStyle/>
          <a:p>
            <a:r>
              <a:rPr lang="en-US" dirty="0"/>
              <a:t>Member Riders May Utilize a Schedule</a:t>
            </a:r>
          </a:p>
        </p:txBody>
      </p:sp>
      <p:sp>
        <p:nvSpPr>
          <p:cNvPr id="3" name="Text Placeholder 2">
            <a:extLst>
              <a:ext uri="{FF2B5EF4-FFF2-40B4-BE49-F238E27FC236}">
                <a16:creationId xmlns:a16="http://schemas.microsoft.com/office/drawing/2014/main" id="{0326B13C-8A18-FC03-EBC7-CE9CB8C57021}"/>
              </a:ext>
            </a:extLst>
          </p:cNvPr>
          <p:cNvSpPr>
            <a:spLocks noGrp="1"/>
          </p:cNvSpPr>
          <p:nvPr>
            <p:ph type="body" sz="quarter" idx="28"/>
          </p:nvPr>
        </p:nvSpPr>
        <p:spPr/>
        <p:txBody>
          <a:bodyPr/>
          <a:lstStyle/>
          <a:p>
            <a:r>
              <a:rPr lang="en-US" dirty="0"/>
              <a:t>Member riders appear to utilize bike services during specific hours of the day</a:t>
            </a:r>
          </a:p>
        </p:txBody>
      </p:sp>
      <p:sp>
        <p:nvSpPr>
          <p:cNvPr id="4" name="Text Placeholder 3">
            <a:extLst>
              <a:ext uri="{FF2B5EF4-FFF2-40B4-BE49-F238E27FC236}">
                <a16:creationId xmlns:a16="http://schemas.microsoft.com/office/drawing/2014/main" id="{0CCCAE96-09F9-2CA4-489B-8BDE32C88E09}"/>
              </a:ext>
            </a:extLst>
          </p:cNvPr>
          <p:cNvSpPr>
            <a:spLocks noGrp="1"/>
          </p:cNvSpPr>
          <p:nvPr>
            <p:ph type="body" sz="quarter" idx="29"/>
          </p:nvPr>
        </p:nvSpPr>
        <p:spPr/>
        <p:txBody>
          <a:bodyPr/>
          <a:lstStyle/>
          <a:p>
            <a:r>
              <a:rPr lang="en-US" dirty="0"/>
              <a:t>Casual Riders May Utilize Bikes for Leisure</a:t>
            </a:r>
          </a:p>
        </p:txBody>
      </p:sp>
      <p:sp>
        <p:nvSpPr>
          <p:cNvPr id="5" name="Text Placeholder 4">
            <a:extLst>
              <a:ext uri="{FF2B5EF4-FFF2-40B4-BE49-F238E27FC236}">
                <a16:creationId xmlns:a16="http://schemas.microsoft.com/office/drawing/2014/main" id="{044E6247-8FEF-08EB-923E-91926425ED14}"/>
              </a:ext>
            </a:extLst>
          </p:cNvPr>
          <p:cNvSpPr>
            <a:spLocks noGrp="1"/>
          </p:cNvSpPr>
          <p:nvPr>
            <p:ph type="body" sz="quarter" idx="31"/>
          </p:nvPr>
        </p:nvSpPr>
        <p:spPr/>
        <p:txBody>
          <a:bodyPr/>
          <a:lstStyle/>
          <a:p>
            <a:r>
              <a:rPr lang="en-US" dirty="0"/>
              <a:t>Bike Utilization</a:t>
            </a:r>
          </a:p>
        </p:txBody>
      </p:sp>
      <p:sp>
        <p:nvSpPr>
          <p:cNvPr id="6" name="Text Placeholder 5">
            <a:extLst>
              <a:ext uri="{FF2B5EF4-FFF2-40B4-BE49-F238E27FC236}">
                <a16:creationId xmlns:a16="http://schemas.microsoft.com/office/drawing/2014/main" id="{B62B4C72-9569-05DF-A598-AEE2B6BA9909}"/>
              </a:ext>
            </a:extLst>
          </p:cNvPr>
          <p:cNvSpPr>
            <a:spLocks noGrp="1"/>
          </p:cNvSpPr>
          <p:nvPr>
            <p:ph type="body" sz="quarter" idx="34"/>
          </p:nvPr>
        </p:nvSpPr>
        <p:spPr/>
        <p:txBody>
          <a:bodyPr/>
          <a:lstStyle/>
          <a:p>
            <a:r>
              <a:rPr lang="en-US" dirty="0"/>
              <a:t>Casual riders have increased utilization during weekends compared to weekdays.</a:t>
            </a:r>
          </a:p>
        </p:txBody>
      </p:sp>
      <p:sp>
        <p:nvSpPr>
          <p:cNvPr id="7" name="Text Placeholder 6">
            <a:extLst>
              <a:ext uri="{FF2B5EF4-FFF2-40B4-BE49-F238E27FC236}">
                <a16:creationId xmlns:a16="http://schemas.microsoft.com/office/drawing/2014/main" id="{6D5B5628-0DEA-14E5-89EA-A28A938B9813}"/>
              </a:ext>
            </a:extLst>
          </p:cNvPr>
          <p:cNvSpPr>
            <a:spLocks noGrp="1"/>
          </p:cNvSpPr>
          <p:nvPr>
            <p:ph type="body" sz="quarter" idx="35"/>
          </p:nvPr>
        </p:nvSpPr>
        <p:spPr/>
        <p:txBody>
          <a:bodyPr/>
          <a:lstStyle/>
          <a:p>
            <a:r>
              <a:rPr lang="en-US" dirty="0"/>
              <a:t>While member riders are nearly even between usage of bike types, casual riders appear to favor electric bikes.</a:t>
            </a:r>
          </a:p>
        </p:txBody>
      </p:sp>
      <p:sp>
        <p:nvSpPr>
          <p:cNvPr id="8" name="Title 7">
            <a:extLst>
              <a:ext uri="{FF2B5EF4-FFF2-40B4-BE49-F238E27FC236}">
                <a16:creationId xmlns:a16="http://schemas.microsoft.com/office/drawing/2014/main" id="{C99F3FFF-5851-3557-DC24-AA39D3026BA2}"/>
              </a:ext>
            </a:extLst>
          </p:cNvPr>
          <p:cNvSpPr>
            <a:spLocks noGrp="1"/>
          </p:cNvSpPr>
          <p:nvPr>
            <p:ph type="title"/>
          </p:nvPr>
        </p:nvSpPr>
        <p:spPr/>
        <p:txBody>
          <a:bodyPr/>
          <a:lstStyle/>
          <a:p>
            <a:r>
              <a:rPr lang="en-US" dirty="0"/>
              <a:t>Potential Cause Findings</a:t>
            </a:r>
          </a:p>
        </p:txBody>
      </p:sp>
      <p:sp>
        <p:nvSpPr>
          <p:cNvPr id="9" name="Picture Placeholder 8">
            <a:extLst>
              <a:ext uri="{FF2B5EF4-FFF2-40B4-BE49-F238E27FC236}">
                <a16:creationId xmlns:a16="http://schemas.microsoft.com/office/drawing/2014/main" id="{BF925CD6-8814-3EC0-2FAD-D18ABC8F6C30}"/>
              </a:ext>
            </a:extLst>
          </p:cNvPr>
          <p:cNvSpPr>
            <a:spLocks noGrp="1"/>
          </p:cNvSpPr>
          <p:nvPr>
            <p:ph type="pic" sz="quarter" idx="36"/>
          </p:nvPr>
        </p:nvSpPr>
        <p:spPr/>
      </p:sp>
      <p:sp>
        <p:nvSpPr>
          <p:cNvPr id="10" name="Picture Placeholder 9">
            <a:extLst>
              <a:ext uri="{FF2B5EF4-FFF2-40B4-BE49-F238E27FC236}">
                <a16:creationId xmlns:a16="http://schemas.microsoft.com/office/drawing/2014/main" id="{D972A80F-F155-9647-609E-CAC72D28B2B4}"/>
              </a:ext>
            </a:extLst>
          </p:cNvPr>
          <p:cNvSpPr>
            <a:spLocks noGrp="1"/>
          </p:cNvSpPr>
          <p:nvPr>
            <p:ph type="pic" sz="quarter" idx="37"/>
          </p:nvPr>
        </p:nvSpPr>
        <p:spPr/>
      </p:sp>
      <p:sp>
        <p:nvSpPr>
          <p:cNvPr id="11" name="Picture Placeholder 10">
            <a:extLst>
              <a:ext uri="{FF2B5EF4-FFF2-40B4-BE49-F238E27FC236}">
                <a16:creationId xmlns:a16="http://schemas.microsoft.com/office/drawing/2014/main" id="{B7E47FC3-4293-DA10-26AE-1BFD616FD847}"/>
              </a:ext>
            </a:extLst>
          </p:cNvPr>
          <p:cNvSpPr>
            <a:spLocks noGrp="1"/>
          </p:cNvSpPr>
          <p:nvPr>
            <p:ph type="pic" sz="quarter" idx="38"/>
          </p:nvPr>
        </p:nvSpPr>
        <p:spPr/>
      </p:sp>
    </p:spTree>
    <p:extLst>
      <p:ext uri="{BB962C8B-B14F-4D97-AF65-F5344CB8AC3E}">
        <p14:creationId xmlns:p14="http://schemas.microsoft.com/office/powerpoint/2010/main" val="2935630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7E4634-6FAA-45EA-1D65-2F808DA9CE8A}"/>
              </a:ext>
            </a:extLst>
          </p:cNvPr>
          <p:cNvSpPr>
            <a:spLocks noGrp="1"/>
          </p:cNvSpPr>
          <p:nvPr>
            <p:ph type="body" sz="quarter" idx="27"/>
          </p:nvPr>
        </p:nvSpPr>
        <p:spPr/>
        <p:txBody>
          <a:bodyPr/>
          <a:lstStyle/>
          <a:p>
            <a:r>
              <a:rPr lang="en-US" dirty="0"/>
              <a:t>Member Riders</a:t>
            </a:r>
          </a:p>
        </p:txBody>
      </p:sp>
      <p:sp>
        <p:nvSpPr>
          <p:cNvPr id="3" name="Text Placeholder 2">
            <a:extLst>
              <a:ext uri="{FF2B5EF4-FFF2-40B4-BE49-F238E27FC236}">
                <a16:creationId xmlns:a16="http://schemas.microsoft.com/office/drawing/2014/main" id="{D9AB491C-930C-0417-0EC6-AE3CC41A05B7}"/>
              </a:ext>
            </a:extLst>
          </p:cNvPr>
          <p:cNvSpPr>
            <a:spLocks noGrp="1"/>
          </p:cNvSpPr>
          <p:nvPr>
            <p:ph type="body" sz="quarter" idx="28"/>
          </p:nvPr>
        </p:nvSpPr>
        <p:spPr/>
        <p:txBody>
          <a:bodyPr/>
          <a:lstStyle/>
          <a:p>
            <a:pPr marL="285750" indent="-285750">
              <a:buFont typeface="Arial" panose="020B0604020202020204" pitchFamily="34" charset="0"/>
              <a:buChar char="•"/>
            </a:pPr>
            <a:r>
              <a:rPr lang="en-US" dirty="0"/>
              <a:t>More overall rides</a:t>
            </a:r>
          </a:p>
          <a:p>
            <a:pPr marL="285750" indent="-285750">
              <a:buFont typeface="Arial" panose="020B0604020202020204" pitchFamily="34" charset="0"/>
              <a:buChar char="•"/>
            </a:pPr>
            <a:r>
              <a:rPr lang="en-US" dirty="0"/>
              <a:t>Increased usage during specific hours of the day</a:t>
            </a:r>
          </a:p>
          <a:p>
            <a:pPr marL="285750" indent="-285750">
              <a:buFont typeface="Arial" panose="020B0604020202020204" pitchFamily="34" charset="0"/>
              <a:buChar char="•"/>
            </a:pPr>
            <a:r>
              <a:rPr lang="en-US" dirty="0"/>
              <a:t>More usage throughout the year</a:t>
            </a:r>
          </a:p>
        </p:txBody>
      </p:sp>
      <p:sp>
        <p:nvSpPr>
          <p:cNvPr id="4" name="Picture Placeholder 3">
            <a:extLst>
              <a:ext uri="{FF2B5EF4-FFF2-40B4-BE49-F238E27FC236}">
                <a16:creationId xmlns:a16="http://schemas.microsoft.com/office/drawing/2014/main" id="{9A4B9E09-4ABC-BFBA-3D76-C240D600969D}"/>
              </a:ext>
            </a:extLst>
          </p:cNvPr>
          <p:cNvSpPr>
            <a:spLocks noGrp="1"/>
          </p:cNvSpPr>
          <p:nvPr>
            <p:ph type="pic" sz="quarter" idx="51"/>
          </p:nvPr>
        </p:nvSpPr>
        <p:spPr/>
      </p:sp>
      <p:sp>
        <p:nvSpPr>
          <p:cNvPr id="5" name="Title 4">
            <a:extLst>
              <a:ext uri="{FF2B5EF4-FFF2-40B4-BE49-F238E27FC236}">
                <a16:creationId xmlns:a16="http://schemas.microsoft.com/office/drawing/2014/main" id="{47C1AA79-4C2E-C8C7-2F0F-7D14B1F5C6F7}"/>
              </a:ext>
            </a:extLst>
          </p:cNvPr>
          <p:cNvSpPr>
            <a:spLocks noGrp="1"/>
          </p:cNvSpPr>
          <p:nvPr>
            <p:ph type="title"/>
          </p:nvPr>
        </p:nvSpPr>
        <p:spPr/>
        <p:txBody>
          <a:bodyPr/>
          <a:lstStyle/>
          <a:p>
            <a:r>
              <a:rPr lang="en-US" dirty="0"/>
              <a:t>Summary</a:t>
            </a:r>
          </a:p>
        </p:txBody>
      </p:sp>
      <p:sp>
        <p:nvSpPr>
          <p:cNvPr id="6" name="Text Placeholder 5">
            <a:extLst>
              <a:ext uri="{FF2B5EF4-FFF2-40B4-BE49-F238E27FC236}">
                <a16:creationId xmlns:a16="http://schemas.microsoft.com/office/drawing/2014/main" id="{64D1918D-15EE-CB8D-183E-B276BDDF8A6F}"/>
              </a:ext>
            </a:extLst>
          </p:cNvPr>
          <p:cNvSpPr>
            <a:spLocks noGrp="1"/>
          </p:cNvSpPr>
          <p:nvPr>
            <p:ph type="body" sz="quarter" idx="52"/>
          </p:nvPr>
        </p:nvSpPr>
        <p:spPr/>
        <p:txBody>
          <a:bodyPr/>
          <a:lstStyle/>
          <a:p>
            <a:r>
              <a:rPr lang="en-US" dirty="0"/>
              <a:t>Casual Riders</a:t>
            </a:r>
          </a:p>
        </p:txBody>
      </p:sp>
      <p:sp>
        <p:nvSpPr>
          <p:cNvPr id="7" name="Text Placeholder 6">
            <a:extLst>
              <a:ext uri="{FF2B5EF4-FFF2-40B4-BE49-F238E27FC236}">
                <a16:creationId xmlns:a16="http://schemas.microsoft.com/office/drawing/2014/main" id="{8A319CFF-6AC5-FD61-7400-2711AF8766FE}"/>
              </a:ext>
            </a:extLst>
          </p:cNvPr>
          <p:cNvSpPr>
            <a:spLocks noGrp="1"/>
          </p:cNvSpPr>
          <p:nvPr>
            <p:ph type="body" sz="quarter" idx="53"/>
          </p:nvPr>
        </p:nvSpPr>
        <p:spPr/>
        <p:txBody>
          <a:bodyPr/>
          <a:lstStyle/>
          <a:p>
            <a:pPr marL="285750" indent="-285750">
              <a:buFont typeface="Arial" panose="020B0604020202020204" pitchFamily="34" charset="0"/>
              <a:buChar char="•"/>
            </a:pPr>
            <a:r>
              <a:rPr lang="en-US" dirty="0"/>
              <a:t>Increased duration of rides</a:t>
            </a:r>
          </a:p>
          <a:p>
            <a:pPr marL="285750" indent="-285750">
              <a:buFont typeface="Arial" panose="020B0604020202020204" pitchFamily="34" charset="0"/>
              <a:buChar char="•"/>
            </a:pPr>
            <a:r>
              <a:rPr lang="en-US" dirty="0"/>
              <a:t>Higher weekend utilization</a:t>
            </a:r>
          </a:p>
          <a:p>
            <a:pPr marL="285750" indent="-285750">
              <a:buFont typeface="Arial" panose="020B0604020202020204" pitchFamily="34" charset="0"/>
              <a:buChar char="•"/>
            </a:pPr>
            <a:r>
              <a:rPr lang="en-US" dirty="0"/>
              <a:t>More commonly used during warmer months</a:t>
            </a:r>
          </a:p>
        </p:txBody>
      </p:sp>
    </p:spTree>
    <p:extLst>
      <p:ext uri="{BB962C8B-B14F-4D97-AF65-F5344CB8AC3E}">
        <p14:creationId xmlns:p14="http://schemas.microsoft.com/office/powerpoint/2010/main" val="3101390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3F4E7C-26F2-DCA1-2212-D869F4808E6F}"/>
              </a:ext>
            </a:extLst>
          </p:cNvPr>
          <p:cNvSpPr>
            <a:spLocks noGrp="1"/>
          </p:cNvSpPr>
          <p:nvPr>
            <p:ph type="body" sz="quarter" idx="27"/>
          </p:nvPr>
        </p:nvSpPr>
        <p:spPr/>
        <p:txBody>
          <a:bodyPr/>
          <a:lstStyle/>
          <a:p>
            <a:r>
              <a:rPr lang="en-US" dirty="0"/>
              <a:t>Conduct Further Analysis</a:t>
            </a:r>
          </a:p>
        </p:txBody>
      </p:sp>
      <p:sp>
        <p:nvSpPr>
          <p:cNvPr id="3" name="Text Placeholder 2">
            <a:extLst>
              <a:ext uri="{FF2B5EF4-FFF2-40B4-BE49-F238E27FC236}">
                <a16:creationId xmlns:a16="http://schemas.microsoft.com/office/drawing/2014/main" id="{F8732E5B-734F-0ED6-56B1-8B464D616B44}"/>
              </a:ext>
            </a:extLst>
          </p:cNvPr>
          <p:cNvSpPr>
            <a:spLocks noGrp="1"/>
          </p:cNvSpPr>
          <p:nvPr>
            <p:ph type="body" sz="quarter" idx="28"/>
          </p:nvPr>
        </p:nvSpPr>
        <p:spPr/>
        <p:txBody>
          <a:bodyPr/>
          <a:lstStyle/>
          <a:p>
            <a:r>
              <a:rPr lang="en-US" dirty="0"/>
              <a:t>Continue to work with the data collection team to capture utilization data</a:t>
            </a:r>
          </a:p>
          <a:p>
            <a:r>
              <a:rPr lang="en-US" dirty="0"/>
              <a:t>While some trends are discoverable with the current data set, more information could provide further insight into program usage</a:t>
            </a:r>
          </a:p>
          <a:p>
            <a:endParaRPr lang="en-US" dirty="0"/>
          </a:p>
        </p:txBody>
      </p:sp>
      <p:sp>
        <p:nvSpPr>
          <p:cNvPr id="4" name="Text Placeholder 3">
            <a:extLst>
              <a:ext uri="{FF2B5EF4-FFF2-40B4-BE49-F238E27FC236}">
                <a16:creationId xmlns:a16="http://schemas.microsoft.com/office/drawing/2014/main" id="{FC95CB7F-C680-BA8F-2DBF-10E344FBB0EA}"/>
              </a:ext>
            </a:extLst>
          </p:cNvPr>
          <p:cNvSpPr>
            <a:spLocks noGrp="1"/>
          </p:cNvSpPr>
          <p:nvPr>
            <p:ph type="body" sz="quarter" idx="29"/>
          </p:nvPr>
        </p:nvSpPr>
        <p:spPr/>
        <p:txBody>
          <a:bodyPr/>
          <a:lstStyle/>
          <a:p>
            <a:r>
              <a:rPr lang="en-US" dirty="0"/>
              <a:t>Consider Rider Surveys</a:t>
            </a:r>
          </a:p>
        </p:txBody>
      </p:sp>
      <p:sp>
        <p:nvSpPr>
          <p:cNvPr id="5" name="Text Placeholder 4">
            <a:extLst>
              <a:ext uri="{FF2B5EF4-FFF2-40B4-BE49-F238E27FC236}">
                <a16:creationId xmlns:a16="http://schemas.microsoft.com/office/drawing/2014/main" id="{6287F73E-9C6F-7E4F-6BC6-463515D4FDFA}"/>
              </a:ext>
            </a:extLst>
          </p:cNvPr>
          <p:cNvSpPr>
            <a:spLocks noGrp="1"/>
          </p:cNvSpPr>
          <p:nvPr>
            <p:ph type="body" sz="quarter" idx="31"/>
          </p:nvPr>
        </p:nvSpPr>
        <p:spPr/>
        <p:txBody>
          <a:bodyPr/>
          <a:lstStyle/>
          <a:p>
            <a:r>
              <a:rPr lang="en-US" dirty="0"/>
              <a:t>Implement and Reassess</a:t>
            </a:r>
          </a:p>
        </p:txBody>
      </p:sp>
      <p:sp>
        <p:nvSpPr>
          <p:cNvPr id="6" name="Text Placeholder 5">
            <a:extLst>
              <a:ext uri="{FF2B5EF4-FFF2-40B4-BE49-F238E27FC236}">
                <a16:creationId xmlns:a16="http://schemas.microsoft.com/office/drawing/2014/main" id="{1F7C71D8-C11D-3CA0-C667-858F131269B8}"/>
              </a:ext>
            </a:extLst>
          </p:cNvPr>
          <p:cNvSpPr>
            <a:spLocks noGrp="1"/>
          </p:cNvSpPr>
          <p:nvPr>
            <p:ph type="body" sz="quarter" idx="34"/>
          </p:nvPr>
        </p:nvSpPr>
        <p:spPr/>
        <p:txBody>
          <a:bodyPr/>
          <a:lstStyle/>
          <a:p>
            <a:r>
              <a:rPr lang="en-US" dirty="0"/>
              <a:t>Consider creating a quick and simple survey to collect information regarding why users utilize the service</a:t>
            </a:r>
          </a:p>
        </p:txBody>
      </p:sp>
      <p:sp>
        <p:nvSpPr>
          <p:cNvPr id="7" name="Text Placeholder 6">
            <a:extLst>
              <a:ext uri="{FF2B5EF4-FFF2-40B4-BE49-F238E27FC236}">
                <a16:creationId xmlns:a16="http://schemas.microsoft.com/office/drawing/2014/main" id="{4631BA60-611E-3B32-DE7D-F6639BD10624}"/>
              </a:ext>
            </a:extLst>
          </p:cNvPr>
          <p:cNvSpPr>
            <a:spLocks noGrp="1"/>
          </p:cNvSpPr>
          <p:nvPr>
            <p:ph type="body" sz="quarter" idx="35"/>
          </p:nvPr>
        </p:nvSpPr>
        <p:spPr/>
        <p:txBody>
          <a:bodyPr/>
          <a:lstStyle/>
          <a:p>
            <a:r>
              <a:rPr lang="en-US" dirty="0"/>
              <a:t>Consider implementation of weekend subscriptions to convert casual riders who may utilize the program for weekend leisure but rely on different modes of weekday transportation</a:t>
            </a:r>
          </a:p>
          <a:p>
            <a:r>
              <a:rPr lang="en-US" dirty="0"/>
              <a:t>Consider implementation of summer passes</a:t>
            </a:r>
          </a:p>
          <a:p>
            <a:r>
              <a:rPr lang="en-US" dirty="0"/>
              <a:t>Consider implementation of a reservation system should it not currently exist</a:t>
            </a:r>
          </a:p>
        </p:txBody>
      </p:sp>
      <p:sp>
        <p:nvSpPr>
          <p:cNvPr id="8" name="Title 7">
            <a:extLst>
              <a:ext uri="{FF2B5EF4-FFF2-40B4-BE49-F238E27FC236}">
                <a16:creationId xmlns:a16="http://schemas.microsoft.com/office/drawing/2014/main" id="{72BFEBFC-395C-01CD-DF86-4B3C3AE18B1C}"/>
              </a:ext>
            </a:extLst>
          </p:cNvPr>
          <p:cNvSpPr>
            <a:spLocks noGrp="1"/>
          </p:cNvSpPr>
          <p:nvPr>
            <p:ph type="title"/>
          </p:nvPr>
        </p:nvSpPr>
        <p:spPr/>
        <p:txBody>
          <a:bodyPr/>
          <a:lstStyle/>
          <a:p>
            <a:r>
              <a:rPr lang="en-US" dirty="0"/>
              <a:t>Action Plan</a:t>
            </a:r>
          </a:p>
        </p:txBody>
      </p:sp>
      <p:sp>
        <p:nvSpPr>
          <p:cNvPr id="9" name="Picture Placeholder 8">
            <a:extLst>
              <a:ext uri="{FF2B5EF4-FFF2-40B4-BE49-F238E27FC236}">
                <a16:creationId xmlns:a16="http://schemas.microsoft.com/office/drawing/2014/main" id="{FADB062F-12D3-3479-B036-C06FF4E91A63}"/>
              </a:ext>
            </a:extLst>
          </p:cNvPr>
          <p:cNvSpPr>
            <a:spLocks noGrp="1"/>
          </p:cNvSpPr>
          <p:nvPr>
            <p:ph type="pic" sz="quarter" idx="36"/>
          </p:nvPr>
        </p:nvSpPr>
        <p:spPr/>
      </p:sp>
      <p:sp>
        <p:nvSpPr>
          <p:cNvPr id="10" name="Picture Placeholder 9">
            <a:extLst>
              <a:ext uri="{FF2B5EF4-FFF2-40B4-BE49-F238E27FC236}">
                <a16:creationId xmlns:a16="http://schemas.microsoft.com/office/drawing/2014/main" id="{ED3A5AA1-809E-A869-7A20-A9BB374F3203}"/>
              </a:ext>
            </a:extLst>
          </p:cNvPr>
          <p:cNvSpPr>
            <a:spLocks noGrp="1"/>
          </p:cNvSpPr>
          <p:nvPr>
            <p:ph type="pic" sz="quarter" idx="37"/>
          </p:nvPr>
        </p:nvSpPr>
        <p:spPr/>
      </p:sp>
      <p:sp>
        <p:nvSpPr>
          <p:cNvPr id="11" name="Picture Placeholder 10">
            <a:extLst>
              <a:ext uri="{FF2B5EF4-FFF2-40B4-BE49-F238E27FC236}">
                <a16:creationId xmlns:a16="http://schemas.microsoft.com/office/drawing/2014/main" id="{E1BFE2F0-C436-93F8-C13D-3EB97F5141CD}"/>
              </a:ext>
            </a:extLst>
          </p:cNvPr>
          <p:cNvSpPr>
            <a:spLocks noGrp="1"/>
          </p:cNvSpPr>
          <p:nvPr>
            <p:ph type="pic" sz="quarter" idx="38"/>
          </p:nvPr>
        </p:nvSpPr>
        <p:spPr/>
      </p:sp>
    </p:spTree>
    <p:extLst>
      <p:ext uri="{BB962C8B-B14F-4D97-AF65-F5344CB8AC3E}">
        <p14:creationId xmlns:p14="http://schemas.microsoft.com/office/powerpoint/2010/main" val="2909958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p:txBody>
          <a:bodyPr/>
          <a:lstStyle/>
          <a:p>
            <a:r>
              <a:rPr lang="en-US" dirty="0"/>
              <a:t>Appendix</a:t>
            </a:r>
          </a:p>
        </p:txBody>
      </p:sp>
      <p:pic>
        <p:nvPicPr>
          <p:cNvPr id="26" name="图片占位符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2" cstate="print">
            <a:extLst>
              <a:ext uri="{28A0092B-C50C-407E-A947-70E740481C1C}">
                <a14:useLocalDpi xmlns:a14="http://schemas.microsoft.com/office/drawing/2010/main"/>
              </a:ext>
            </a:extLst>
          </a:blip>
          <a:srcRect/>
          <a:stretch>
            <a:fillRect/>
          </a:stretch>
        </p:blipFill>
        <p:spPr/>
      </p:pic>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p:txBody>
          <a:bodyPr/>
          <a:lstStyle/>
          <a:p>
            <a:r>
              <a:rPr lang="en-US" dirty="0"/>
              <a:t>Coursera</a:t>
            </a:r>
            <a:br>
              <a:rPr lang="en-US" dirty="0"/>
            </a:br>
            <a:r>
              <a:rPr lang="en-US" dirty="0"/>
              <a:t>Google Data Analytics</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p:txBody>
          <a:bodyPr/>
          <a:lstStyle/>
          <a:p>
            <a:r>
              <a:rPr lang="en-US" dirty="0"/>
              <a:t>This case study was created as a result of course assignment during the Coursera Google Data Analytics learning program.</a:t>
            </a:r>
          </a:p>
          <a:p>
            <a:endParaRPr lang="en-US" dirty="0"/>
          </a:p>
        </p:txBody>
      </p:sp>
      <p:sp>
        <p:nvSpPr>
          <p:cNvPr id="35" name="Text Placeholder 34">
            <a:extLst>
              <a:ext uri="{FF2B5EF4-FFF2-40B4-BE49-F238E27FC236}">
                <a16:creationId xmlns:a16="http://schemas.microsoft.com/office/drawing/2014/main" id="{2C8E94EA-2767-D144-C1BB-32AA2C99723B}"/>
              </a:ext>
            </a:extLst>
          </p:cNvPr>
          <p:cNvSpPr>
            <a:spLocks noGrp="1"/>
          </p:cNvSpPr>
          <p:nvPr>
            <p:ph type="body" sz="quarter" idx="52"/>
          </p:nvPr>
        </p:nvSpPr>
        <p:spPr>
          <a:xfrm>
            <a:off x="7811506" y="3625598"/>
            <a:ext cx="3054968" cy="587964"/>
          </a:xfrm>
        </p:spPr>
        <p:txBody>
          <a:bodyPr/>
          <a:lstStyle/>
          <a:p>
            <a:r>
              <a:rPr lang="en-US" dirty="0">
                <a:effectLst/>
              </a:rPr>
              <a:t>Data Source</a:t>
            </a:r>
            <a:endParaRPr lang="en-US" dirty="0"/>
          </a:p>
        </p:txBody>
      </p:sp>
      <p:sp>
        <p:nvSpPr>
          <p:cNvPr id="44" name="Text Placeholder 43">
            <a:extLst>
              <a:ext uri="{FF2B5EF4-FFF2-40B4-BE49-F238E27FC236}">
                <a16:creationId xmlns:a16="http://schemas.microsoft.com/office/drawing/2014/main" id="{78466807-A2DA-EC5D-ACDE-B83D6F7169EA}"/>
              </a:ext>
            </a:extLst>
          </p:cNvPr>
          <p:cNvSpPr>
            <a:spLocks noGrp="1"/>
          </p:cNvSpPr>
          <p:nvPr>
            <p:ph type="body" sz="quarter" idx="53"/>
          </p:nvPr>
        </p:nvSpPr>
        <p:spPr/>
        <p:txBody>
          <a:bodyPr/>
          <a:lstStyle/>
          <a:p>
            <a:r>
              <a:rPr lang="en-US" dirty="0"/>
              <a:t>The data belongs to and originated from Divvy. The data is provided according to the Divvy Data License Agreement. This case study is not affiliated with, endorsed by, or sponsored by Divvy or the Chicago DOT.</a:t>
            </a:r>
          </a:p>
        </p:txBody>
      </p:sp>
    </p:spTree>
    <p:extLst>
      <p:ext uri="{BB962C8B-B14F-4D97-AF65-F5344CB8AC3E}">
        <p14:creationId xmlns:p14="http://schemas.microsoft.com/office/powerpoint/2010/main" val="4182148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512572" y="3435545"/>
            <a:ext cx="4253399" cy="1740114"/>
          </a:xfrm>
        </p:spPr>
        <p:txBody>
          <a:bodyPr anchor="ctr">
            <a:normAutofit/>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a:xfrm>
            <a:off x="6274027" y="1076241"/>
            <a:ext cx="1913128" cy="1054727"/>
          </a:xfrm>
        </p:spPr>
        <p:txBody>
          <a:bodyPr anchor="ctr">
            <a:normAutofit/>
          </a:bodyPr>
          <a:lstStyle/>
          <a:p>
            <a:r>
              <a:rPr lang="en-US" dirty="0"/>
              <a:t>Business Task</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a:xfrm>
            <a:off x="8375472" y="1076241"/>
            <a:ext cx="1904890" cy="1054728"/>
          </a:xfrm>
        </p:spPr>
        <p:txBody>
          <a:bodyPr anchor="ctr">
            <a:normAutofit/>
          </a:bodyPr>
          <a:lstStyle/>
          <a:p>
            <a:r>
              <a:rPr lang="en-US" dirty="0"/>
              <a:t>Analysis</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7321949" y="2844725"/>
            <a:ext cx="1914694" cy="1089194"/>
          </a:xfrm>
        </p:spPr>
        <p:txBody>
          <a:bodyPr anchor="ctr">
            <a:normAutofit/>
          </a:bodyPr>
          <a:lstStyle/>
          <a:p>
            <a:r>
              <a:rPr lang="en-US" dirty="0"/>
              <a:t>Potential Cause Findings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a:xfrm>
            <a:off x="9409651" y="2826795"/>
            <a:ext cx="1913128" cy="1107124"/>
          </a:xfrm>
        </p:spPr>
        <p:txBody>
          <a:bodyPr anchor="ctr">
            <a:normAutofit/>
          </a:bodyPr>
          <a:lstStyle/>
          <a:p>
            <a:r>
              <a:rPr lang="en-US" dirty="0"/>
              <a:t>Summary</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8367234" y="4631270"/>
            <a:ext cx="1913128" cy="1075689"/>
          </a:xfrm>
        </p:spPr>
        <p:txBody>
          <a:bodyPr anchor="ctr">
            <a:normAutofit/>
          </a:bodyPr>
          <a:lstStyle/>
          <a:p>
            <a:r>
              <a:rPr lang="en-US" dirty="0"/>
              <a:t>Action Plan</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a:xfrm>
            <a:off x="484632" y="6217920"/>
            <a:ext cx="4114800" cy="365125"/>
          </a:xfrm>
        </p:spPr>
        <p:txBody>
          <a:bodyPr anchor="ctr">
            <a:normAutofit/>
          </a:bodyPr>
          <a:lstStyle/>
          <a:p>
            <a:pPr>
              <a:spcAft>
                <a:spcPts val="600"/>
              </a:spcAft>
            </a:pPr>
            <a:r>
              <a:rPr lang="en-US" noProof="0" dirty="0"/>
              <a:t>Cyclistic</a:t>
            </a:r>
            <a:r>
              <a:rPr lang="en-US" dirty="0"/>
              <a:t> – Rider Trends</a:t>
            </a:r>
            <a:endParaRPr lang="en-US" noProof="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Business Task</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dirty="0"/>
              <a:t>Analyze rider data from the last 12 months to identify trends in usage between member and casual riders.</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l="26" r="26"/>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noProof="0" dirty="0"/>
              <a:t>Cyclistic – Rider Trends</a:t>
            </a:r>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C7B97D-29CC-8587-C4DE-ECFE004A6DDB}"/>
              </a:ext>
            </a:extLst>
          </p:cNvPr>
          <p:cNvSpPr>
            <a:spLocks noGrp="1"/>
          </p:cNvSpPr>
          <p:nvPr>
            <p:ph type="title"/>
          </p:nvPr>
        </p:nvSpPr>
        <p:spPr>
          <a:xfrm>
            <a:off x="6099079" y="1856195"/>
            <a:ext cx="4518122" cy="1688906"/>
          </a:xfrm>
        </p:spPr>
        <p:txBody>
          <a:bodyPr/>
          <a:lstStyle/>
          <a:p>
            <a:r>
              <a:rPr lang="en-US" sz="4400" dirty="0"/>
              <a:t>Analysis</a:t>
            </a:r>
          </a:p>
        </p:txBody>
      </p:sp>
      <p:sp>
        <p:nvSpPr>
          <p:cNvPr id="4" name="Footer Placeholder 3">
            <a:extLst>
              <a:ext uri="{FF2B5EF4-FFF2-40B4-BE49-F238E27FC236}">
                <a16:creationId xmlns:a16="http://schemas.microsoft.com/office/drawing/2014/main" id="{5C81FE8F-11E2-1F9A-4831-FB7F1CE16539}"/>
              </a:ext>
            </a:extLst>
          </p:cNvPr>
          <p:cNvSpPr>
            <a:spLocks noGrp="1"/>
          </p:cNvSpPr>
          <p:nvPr>
            <p:ph type="ftr" sz="quarter" idx="30"/>
          </p:nvPr>
        </p:nvSpPr>
        <p:spPr>
          <a:xfrm>
            <a:off x="484632" y="6217920"/>
            <a:ext cx="4114800" cy="365125"/>
          </a:xfrm>
        </p:spPr>
        <p:txBody>
          <a:bodyPr anchor="ctr">
            <a:normAutofit/>
          </a:bodyPr>
          <a:lstStyle/>
          <a:p>
            <a:pPr>
              <a:spcAft>
                <a:spcPts val="600"/>
              </a:spcAft>
            </a:pPr>
            <a:r>
              <a:rPr lang="en-US" noProof="0" dirty="0"/>
              <a:t>Cyclistic – Rider Trends</a:t>
            </a:r>
          </a:p>
        </p:txBody>
      </p:sp>
    </p:spTree>
    <p:extLst>
      <p:ext uri="{BB962C8B-B14F-4D97-AF65-F5344CB8AC3E}">
        <p14:creationId xmlns:p14="http://schemas.microsoft.com/office/powerpoint/2010/main" val="1371677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45DC63-31DB-10A3-507A-9E9F732F7F2A}"/>
              </a:ext>
            </a:extLst>
          </p:cNvPr>
          <p:cNvSpPr>
            <a:spLocks noGrp="1"/>
          </p:cNvSpPr>
          <p:nvPr>
            <p:ph type="body" sz="quarter" idx="27"/>
          </p:nvPr>
        </p:nvSpPr>
        <p:spPr>
          <a:xfrm>
            <a:off x="3937618" y="3564562"/>
            <a:ext cx="2653545" cy="587964"/>
          </a:xfrm>
        </p:spPr>
        <p:txBody>
          <a:bodyPr/>
          <a:lstStyle/>
          <a:p>
            <a:r>
              <a:rPr lang="en-US" dirty="0"/>
              <a:t>Removal of PII</a:t>
            </a:r>
          </a:p>
        </p:txBody>
      </p:sp>
      <p:sp>
        <p:nvSpPr>
          <p:cNvPr id="3" name="Text Placeholder 2">
            <a:extLst>
              <a:ext uri="{FF2B5EF4-FFF2-40B4-BE49-F238E27FC236}">
                <a16:creationId xmlns:a16="http://schemas.microsoft.com/office/drawing/2014/main" id="{D6026DE7-1BA3-38A0-B498-2A77131C2204}"/>
              </a:ext>
            </a:extLst>
          </p:cNvPr>
          <p:cNvSpPr>
            <a:spLocks noGrp="1"/>
          </p:cNvSpPr>
          <p:nvPr>
            <p:ph type="body" sz="quarter" idx="28"/>
          </p:nvPr>
        </p:nvSpPr>
        <p:spPr>
          <a:xfrm>
            <a:off x="3937618" y="4185480"/>
            <a:ext cx="2653545" cy="1727103"/>
          </a:xfrm>
        </p:spPr>
        <p:txBody>
          <a:bodyPr/>
          <a:lstStyle/>
          <a:p>
            <a:r>
              <a:rPr lang="en-US" dirty="0"/>
              <a:t>The data set was rightfully pre-filtered of PII. Unfortunately, this does impact trend studies as we are unable to analyze whether casual riders were repeat or unique customers.</a:t>
            </a:r>
          </a:p>
        </p:txBody>
      </p:sp>
      <p:sp>
        <p:nvSpPr>
          <p:cNvPr id="4" name="Picture Placeholder 3">
            <a:extLst>
              <a:ext uri="{FF2B5EF4-FFF2-40B4-BE49-F238E27FC236}">
                <a16:creationId xmlns:a16="http://schemas.microsoft.com/office/drawing/2014/main" id="{3999CA16-DE0E-82B8-D7D0-D88176E2D130}"/>
              </a:ext>
            </a:extLst>
          </p:cNvPr>
          <p:cNvSpPr>
            <a:spLocks noGrp="1"/>
          </p:cNvSpPr>
          <p:nvPr>
            <p:ph type="pic" sz="quarter" idx="51"/>
          </p:nvPr>
        </p:nvSpPr>
        <p:spPr/>
      </p:sp>
      <p:sp>
        <p:nvSpPr>
          <p:cNvPr id="5" name="Title 4">
            <a:extLst>
              <a:ext uri="{FF2B5EF4-FFF2-40B4-BE49-F238E27FC236}">
                <a16:creationId xmlns:a16="http://schemas.microsoft.com/office/drawing/2014/main" id="{23037F3B-098E-C294-1EF3-C74CEF7B2B5C}"/>
              </a:ext>
            </a:extLst>
          </p:cNvPr>
          <p:cNvSpPr>
            <a:spLocks noGrp="1"/>
          </p:cNvSpPr>
          <p:nvPr>
            <p:ph type="title"/>
          </p:nvPr>
        </p:nvSpPr>
        <p:spPr/>
        <p:txBody>
          <a:bodyPr/>
          <a:lstStyle/>
          <a:p>
            <a:r>
              <a:rPr lang="en-US" dirty="0"/>
              <a:t>Analysis Limitations</a:t>
            </a:r>
          </a:p>
        </p:txBody>
      </p:sp>
      <p:sp>
        <p:nvSpPr>
          <p:cNvPr id="6" name="Text Placeholder 5">
            <a:extLst>
              <a:ext uri="{FF2B5EF4-FFF2-40B4-BE49-F238E27FC236}">
                <a16:creationId xmlns:a16="http://schemas.microsoft.com/office/drawing/2014/main" id="{F92F3C33-53B2-F9F8-A71A-498C04BE952B}"/>
              </a:ext>
            </a:extLst>
          </p:cNvPr>
          <p:cNvSpPr>
            <a:spLocks noGrp="1"/>
          </p:cNvSpPr>
          <p:nvPr>
            <p:ph type="body" sz="quarter" idx="52"/>
          </p:nvPr>
        </p:nvSpPr>
        <p:spPr>
          <a:xfrm>
            <a:off x="6736862" y="3559476"/>
            <a:ext cx="2653545" cy="587964"/>
          </a:xfrm>
        </p:spPr>
        <p:txBody>
          <a:bodyPr/>
          <a:lstStyle/>
          <a:p>
            <a:r>
              <a:rPr lang="en-US" dirty="0"/>
              <a:t>Docked Rides</a:t>
            </a:r>
          </a:p>
        </p:txBody>
      </p:sp>
      <p:sp>
        <p:nvSpPr>
          <p:cNvPr id="7" name="Text Placeholder 6">
            <a:extLst>
              <a:ext uri="{FF2B5EF4-FFF2-40B4-BE49-F238E27FC236}">
                <a16:creationId xmlns:a16="http://schemas.microsoft.com/office/drawing/2014/main" id="{CF34BE55-57AE-FC45-1C60-09576452A6E7}"/>
              </a:ext>
            </a:extLst>
          </p:cNvPr>
          <p:cNvSpPr>
            <a:spLocks noGrp="1"/>
          </p:cNvSpPr>
          <p:nvPr>
            <p:ph type="body" sz="quarter" idx="53"/>
          </p:nvPr>
        </p:nvSpPr>
        <p:spPr>
          <a:xfrm>
            <a:off x="6736862" y="4180393"/>
            <a:ext cx="2653545" cy="1727103"/>
          </a:xfrm>
        </p:spPr>
        <p:txBody>
          <a:bodyPr/>
          <a:lstStyle/>
          <a:p>
            <a:r>
              <a:rPr lang="en-US" dirty="0"/>
              <a:t>Docked rides were excluded from charted analysis due to lack of information regarding their usage.</a:t>
            </a:r>
          </a:p>
        </p:txBody>
      </p:sp>
      <p:sp>
        <p:nvSpPr>
          <p:cNvPr id="8" name="Text Placeholder 5">
            <a:extLst>
              <a:ext uri="{FF2B5EF4-FFF2-40B4-BE49-F238E27FC236}">
                <a16:creationId xmlns:a16="http://schemas.microsoft.com/office/drawing/2014/main" id="{C7FE01DD-C19A-2B77-2461-0BA12215B603}"/>
              </a:ext>
            </a:extLst>
          </p:cNvPr>
          <p:cNvSpPr txBox="1">
            <a:spLocks/>
          </p:cNvSpPr>
          <p:nvPr/>
        </p:nvSpPr>
        <p:spPr>
          <a:xfrm>
            <a:off x="9320740" y="3547578"/>
            <a:ext cx="2653545" cy="587964"/>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Utilization Capacity</a:t>
            </a:r>
          </a:p>
        </p:txBody>
      </p:sp>
      <p:sp>
        <p:nvSpPr>
          <p:cNvPr id="9" name="Text Placeholder 6">
            <a:extLst>
              <a:ext uri="{FF2B5EF4-FFF2-40B4-BE49-F238E27FC236}">
                <a16:creationId xmlns:a16="http://schemas.microsoft.com/office/drawing/2014/main" id="{AA45D18A-D014-B4E2-FAF0-41EADAB1A846}"/>
              </a:ext>
            </a:extLst>
          </p:cNvPr>
          <p:cNvSpPr txBox="1">
            <a:spLocks/>
          </p:cNvSpPr>
          <p:nvPr/>
        </p:nvSpPr>
        <p:spPr>
          <a:xfrm>
            <a:off x="9320739" y="4168495"/>
            <a:ext cx="2653545" cy="172710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regarding bike availability and capacity utilization is not available. It is possible that usage between rider types could be influenced by reservation programs or lack of bike availability.</a:t>
            </a:r>
          </a:p>
        </p:txBody>
      </p:sp>
    </p:spTree>
    <p:extLst>
      <p:ext uri="{BB962C8B-B14F-4D97-AF65-F5344CB8AC3E}">
        <p14:creationId xmlns:p14="http://schemas.microsoft.com/office/powerpoint/2010/main" val="201196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BB968C39-6422-B643-B796-BB47CFDC00FB}"/>
              </a:ext>
            </a:extLst>
          </p:cNvPr>
          <p:cNvSpPr>
            <a:spLocks noGrp="1"/>
          </p:cNvSpPr>
          <p:nvPr>
            <p:ph type="body" sz="quarter" idx="27"/>
          </p:nvPr>
        </p:nvSpPr>
        <p:spPr>
          <a:xfrm>
            <a:off x="1507136" y="3865003"/>
            <a:ext cx="1877575" cy="506399"/>
          </a:xfrm>
        </p:spPr>
        <p:txBody>
          <a:bodyPr/>
          <a:lstStyle/>
          <a:p>
            <a:r>
              <a:rPr lang="en-US" dirty="0"/>
              <a:t>Total Rides</a:t>
            </a:r>
          </a:p>
        </p:txBody>
      </p:sp>
      <p:sp>
        <p:nvSpPr>
          <p:cNvPr id="11" name="Text Placeholder 2">
            <a:extLst>
              <a:ext uri="{FF2B5EF4-FFF2-40B4-BE49-F238E27FC236}">
                <a16:creationId xmlns:a16="http://schemas.microsoft.com/office/drawing/2014/main" id="{1D151D00-2EB1-13AB-1228-EC3D22465DFF}"/>
              </a:ext>
            </a:extLst>
          </p:cNvPr>
          <p:cNvSpPr>
            <a:spLocks noGrp="1"/>
          </p:cNvSpPr>
          <p:nvPr>
            <p:ph type="body" sz="quarter" idx="28"/>
          </p:nvPr>
        </p:nvSpPr>
        <p:spPr>
          <a:xfrm>
            <a:off x="1507136" y="4447079"/>
            <a:ext cx="1877575" cy="506399"/>
          </a:xfrm>
        </p:spPr>
        <p:txBody>
          <a:bodyPr/>
          <a:lstStyle/>
          <a:p>
            <a:r>
              <a:rPr lang="en-US" dirty="0"/>
              <a:t>5,828,546</a:t>
            </a:r>
          </a:p>
        </p:txBody>
      </p:sp>
      <p:sp>
        <p:nvSpPr>
          <p:cNvPr id="13" name="Text Placeholder 3">
            <a:extLst>
              <a:ext uri="{FF2B5EF4-FFF2-40B4-BE49-F238E27FC236}">
                <a16:creationId xmlns:a16="http://schemas.microsoft.com/office/drawing/2014/main" id="{6346468F-0F90-CAE7-9A9F-E1D99202B10F}"/>
              </a:ext>
            </a:extLst>
          </p:cNvPr>
          <p:cNvSpPr>
            <a:spLocks noGrp="1"/>
          </p:cNvSpPr>
          <p:nvPr>
            <p:ph type="body" sz="quarter" idx="38"/>
          </p:nvPr>
        </p:nvSpPr>
        <p:spPr>
          <a:xfrm>
            <a:off x="3889942" y="2355643"/>
            <a:ext cx="1877575" cy="506399"/>
          </a:xfrm>
        </p:spPr>
        <p:txBody>
          <a:bodyPr/>
          <a:lstStyle/>
          <a:p>
            <a:r>
              <a:rPr lang="en-US" dirty="0"/>
              <a:t>Member Rides</a:t>
            </a:r>
          </a:p>
        </p:txBody>
      </p:sp>
      <p:sp>
        <p:nvSpPr>
          <p:cNvPr id="15" name="Text Placeholder 4">
            <a:extLst>
              <a:ext uri="{FF2B5EF4-FFF2-40B4-BE49-F238E27FC236}">
                <a16:creationId xmlns:a16="http://schemas.microsoft.com/office/drawing/2014/main" id="{344ECF7D-2B84-2DFF-E0BD-1D83C957CDFC}"/>
              </a:ext>
            </a:extLst>
          </p:cNvPr>
          <p:cNvSpPr>
            <a:spLocks noGrp="1"/>
          </p:cNvSpPr>
          <p:nvPr>
            <p:ph type="body" sz="quarter" idx="39"/>
          </p:nvPr>
        </p:nvSpPr>
        <p:spPr>
          <a:xfrm>
            <a:off x="3889942" y="2937719"/>
            <a:ext cx="1877575" cy="506399"/>
          </a:xfrm>
        </p:spPr>
        <p:txBody>
          <a:bodyPr/>
          <a:lstStyle/>
          <a:p>
            <a:r>
              <a:rPr lang="en-US" dirty="0"/>
              <a:t>3,463,689</a:t>
            </a:r>
          </a:p>
        </p:txBody>
      </p:sp>
      <p:sp>
        <p:nvSpPr>
          <p:cNvPr id="17" name="Text Placeholder 5">
            <a:extLst>
              <a:ext uri="{FF2B5EF4-FFF2-40B4-BE49-F238E27FC236}">
                <a16:creationId xmlns:a16="http://schemas.microsoft.com/office/drawing/2014/main" id="{D88B1189-D263-AECB-2FD0-FAD29396485E}"/>
              </a:ext>
            </a:extLst>
          </p:cNvPr>
          <p:cNvSpPr>
            <a:spLocks noGrp="1"/>
          </p:cNvSpPr>
          <p:nvPr>
            <p:ph type="body" sz="quarter" idx="40"/>
          </p:nvPr>
        </p:nvSpPr>
        <p:spPr>
          <a:xfrm>
            <a:off x="5107230" y="4469081"/>
            <a:ext cx="1877575" cy="506399"/>
          </a:xfrm>
        </p:spPr>
        <p:txBody>
          <a:bodyPr/>
          <a:lstStyle/>
          <a:p>
            <a:r>
              <a:rPr lang="en-US" dirty="0"/>
              <a:t>Casual Rides</a:t>
            </a:r>
          </a:p>
        </p:txBody>
      </p:sp>
      <p:sp>
        <p:nvSpPr>
          <p:cNvPr id="19" name="Text Placeholder 6">
            <a:extLst>
              <a:ext uri="{FF2B5EF4-FFF2-40B4-BE49-F238E27FC236}">
                <a16:creationId xmlns:a16="http://schemas.microsoft.com/office/drawing/2014/main" id="{F9922680-AC27-0DFD-A40C-E5C6A71E6083}"/>
              </a:ext>
            </a:extLst>
          </p:cNvPr>
          <p:cNvSpPr>
            <a:spLocks noGrp="1"/>
          </p:cNvSpPr>
          <p:nvPr>
            <p:ph type="body" sz="quarter" idx="41"/>
          </p:nvPr>
        </p:nvSpPr>
        <p:spPr>
          <a:xfrm>
            <a:off x="5107230" y="5051157"/>
            <a:ext cx="1877575" cy="506399"/>
          </a:xfrm>
        </p:spPr>
        <p:txBody>
          <a:bodyPr/>
          <a:lstStyle/>
          <a:p>
            <a:r>
              <a:rPr lang="en-US" dirty="0"/>
              <a:t>2,364,587</a:t>
            </a:r>
          </a:p>
        </p:txBody>
      </p:sp>
      <p:sp>
        <p:nvSpPr>
          <p:cNvPr id="21" name="Text Placeholder 7">
            <a:extLst>
              <a:ext uri="{FF2B5EF4-FFF2-40B4-BE49-F238E27FC236}">
                <a16:creationId xmlns:a16="http://schemas.microsoft.com/office/drawing/2014/main" id="{D9044A59-98CC-2599-2374-8DC8E83742D4}"/>
              </a:ext>
            </a:extLst>
          </p:cNvPr>
          <p:cNvSpPr>
            <a:spLocks noGrp="1"/>
          </p:cNvSpPr>
          <p:nvPr>
            <p:ph type="body" sz="quarter" idx="42"/>
          </p:nvPr>
        </p:nvSpPr>
        <p:spPr>
          <a:xfrm>
            <a:off x="7501941" y="4469081"/>
            <a:ext cx="1877575" cy="506399"/>
          </a:xfrm>
        </p:spPr>
        <p:txBody>
          <a:bodyPr/>
          <a:lstStyle/>
          <a:p>
            <a:r>
              <a:rPr lang="en-US" dirty="0"/>
              <a:t>Avg. Casual Duration</a:t>
            </a:r>
          </a:p>
        </p:txBody>
      </p:sp>
      <p:sp>
        <p:nvSpPr>
          <p:cNvPr id="23" name="Text Placeholder 8">
            <a:extLst>
              <a:ext uri="{FF2B5EF4-FFF2-40B4-BE49-F238E27FC236}">
                <a16:creationId xmlns:a16="http://schemas.microsoft.com/office/drawing/2014/main" id="{B6BA86D5-26E3-BD7C-4563-397E877C0323}"/>
              </a:ext>
            </a:extLst>
          </p:cNvPr>
          <p:cNvSpPr>
            <a:spLocks noGrp="1"/>
          </p:cNvSpPr>
          <p:nvPr>
            <p:ph type="body" sz="quarter" idx="43"/>
          </p:nvPr>
        </p:nvSpPr>
        <p:spPr>
          <a:xfrm>
            <a:off x="7501941" y="5051157"/>
            <a:ext cx="1877575" cy="506399"/>
          </a:xfrm>
        </p:spPr>
        <p:txBody>
          <a:bodyPr/>
          <a:lstStyle/>
          <a:p>
            <a:r>
              <a:rPr lang="en-US" dirty="0"/>
              <a:t>00:28:56</a:t>
            </a:r>
          </a:p>
        </p:txBody>
      </p:sp>
      <p:sp>
        <p:nvSpPr>
          <p:cNvPr id="25" name="Text Placeholder 9">
            <a:extLst>
              <a:ext uri="{FF2B5EF4-FFF2-40B4-BE49-F238E27FC236}">
                <a16:creationId xmlns:a16="http://schemas.microsoft.com/office/drawing/2014/main" id="{08291F76-C673-221B-69EF-C6B638F63AF6}"/>
              </a:ext>
            </a:extLst>
          </p:cNvPr>
          <p:cNvSpPr>
            <a:spLocks noGrp="1"/>
          </p:cNvSpPr>
          <p:nvPr>
            <p:ph type="body" sz="quarter" idx="44"/>
          </p:nvPr>
        </p:nvSpPr>
        <p:spPr>
          <a:xfrm>
            <a:off x="8734718" y="2355643"/>
            <a:ext cx="1877575" cy="506399"/>
          </a:xfrm>
        </p:spPr>
        <p:txBody>
          <a:bodyPr/>
          <a:lstStyle/>
          <a:p>
            <a:r>
              <a:rPr lang="en-US" dirty="0"/>
              <a:t>Avg. Member Duration</a:t>
            </a:r>
          </a:p>
        </p:txBody>
      </p:sp>
      <p:sp>
        <p:nvSpPr>
          <p:cNvPr id="27" name="Text Placeholder 10">
            <a:extLst>
              <a:ext uri="{FF2B5EF4-FFF2-40B4-BE49-F238E27FC236}">
                <a16:creationId xmlns:a16="http://schemas.microsoft.com/office/drawing/2014/main" id="{83E9D830-F8D1-C8B6-D38F-E83C55ADBD27}"/>
              </a:ext>
            </a:extLst>
          </p:cNvPr>
          <p:cNvSpPr>
            <a:spLocks noGrp="1"/>
          </p:cNvSpPr>
          <p:nvPr>
            <p:ph type="body" sz="quarter" idx="45"/>
          </p:nvPr>
        </p:nvSpPr>
        <p:spPr>
          <a:xfrm>
            <a:off x="8734718" y="2937719"/>
            <a:ext cx="1877575" cy="506399"/>
          </a:xfrm>
        </p:spPr>
        <p:txBody>
          <a:bodyPr/>
          <a:lstStyle/>
          <a:p>
            <a:r>
              <a:rPr lang="en-US" dirty="0"/>
              <a:t>00:12:34</a:t>
            </a:r>
          </a:p>
        </p:txBody>
      </p:sp>
      <p:sp>
        <p:nvSpPr>
          <p:cNvPr id="29" name="Title 11">
            <a:extLst>
              <a:ext uri="{FF2B5EF4-FFF2-40B4-BE49-F238E27FC236}">
                <a16:creationId xmlns:a16="http://schemas.microsoft.com/office/drawing/2014/main" id="{A41D091E-18CE-A581-433A-9AD424CADEA6}"/>
              </a:ext>
            </a:extLst>
          </p:cNvPr>
          <p:cNvSpPr>
            <a:spLocks noGrp="1"/>
          </p:cNvSpPr>
          <p:nvPr>
            <p:ph type="title"/>
          </p:nvPr>
        </p:nvSpPr>
        <p:spPr>
          <a:xfrm>
            <a:off x="578914" y="726705"/>
            <a:ext cx="10515600" cy="1205058"/>
          </a:xfrm>
        </p:spPr>
        <p:txBody>
          <a:bodyPr/>
          <a:lstStyle/>
          <a:p>
            <a:r>
              <a:rPr lang="en-US" dirty="0"/>
              <a:t>Total Number of Rides and Average Duration</a:t>
            </a:r>
          </a:p>
        </p:txBody>
      </p:sp>
      <p:sp>
        <p:nvSpPr>
          <p:cNvPr id="4" name="Footer Placeholder 3">
            <a:extLst>
              <a:ext uri="{FF2B5EF4-FFF2-40B4-BE49-F238E27FC236}">
                <a16:creationId xmlns:a16="http://schemas.microsoft.com/office/drawing/2014/main" id="{66E77084-741D-AEFE-3B58-63662E9541D9}"/>
              </a:ext>
            </a:extLst>
          </p:cNvPr>
          <p:cNvSpPr>
            <a:spLocks noGrp="1"/>
          </p:cNvSpPr>
          <p:nvPr>
            <p:ph type="ftr" sz="quarter" idx="46"/>
          </p:nvPr>
        </p:nvSpPr>
        <p:spPr>
          <a:xfrm>
            <a:off x="484632" y="6217920"/>
            <a:ext cx="4114800" cy="365125"/>
          </a:xfrm>
        </p:spPr>
        <p:txBody>
          <a:bodyPr anchor="ctr">
            <a:normAutofit/>
          </a:bodyPr>
          <a:lstStyle/>
          <a:p>
            <a:pPr>
              <a:spcAft>
                <a:spcPts val="600"/>
              </a:spcAft>
            </a:pPr>
            <a:r>
              <a:rPr lang="en-US" noProof="0" dirty="0"/>
              <a:t>Cyclistic – Rider Trends</a:t>
            </a:r>
          </a:p>
        </p:txBody>
      </p:sp>
    </p:spTree>
    <p:extLst>
      <p:ext uri="{BB962C8B-B14F-4D97-AF65-F5344CB8AC3E}">
        <p14:creationId xmlns:p14="http://schemas.microsoft.com/office/powerpoint/2010/main" val="3548854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Trend – Number of Rides by Rider Type</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p:txBody>
          <a:bodyPr/>
          <a:lstStyle/>
          <a:p>
            <a:r>
              <a:rPr lang="en-US" noProof="0" dirty="0"/>
              <a:t>Cyclistic – Rider Trends</a:t>
            </a:r>
          </a:p>
        </p:txBody>
      </p:sp>
      <p:pic>
        <p:nvPicPr>
          <p:cNvPr id="19" name="Picture 18" descr="Chart, line chart&#10;&#10;Description automatically generated">
            <a:extLst>
              <a:ext uri="{FF2B5EF4-FFF2-40B4-BE49-F238E27FC236}">
                <a16:creationId xmlns:a16="http://schemas.microsoft.com/office/drawing/2014/main" id="{5F0E55F7-79BD-40EB-7A57-6CDF93BA8808}"/>
              </a:ext>
            </a:extLst>
          </p:cNvPr>
          <p:cNvPicPr>
            <a:picLocks noChangeAspect="1"/>
          </p:cNvPicPr>
          <p:nvPr/>
        </p:nvPicPr>
        <p:blipFill>
          <a:blip r:embed="rId3"/>
          <a:stretch>
            <a:fillRect/>
          </a:stretch>
        </p:blipFill>
        <p:spPr>
          <a:xfrm>
            <a:off x="587828" y="1622509"/>
            <a:ext cx="11016343" cy="4593156"/>
          </a:xfrm>
          <a:prstGeom prst="rect">
            <a:avLst/>
          </a:prstGeom>
        </p:spPr>
      </p:pic>
    </p:spTree>
    <p:extLst>
      <p:ext uri="{BB962C8B-B14F-4D97-AF65-F5344CB8AC3E}">
        <p14:creationId xmlns:p14="http://schemas.microsoft.com/office/powerpoint/2010/main" val="164028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Trend – Duration of Rides by Rider Type</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p:txBody>
          <a:bodyPr/>
          <a:lstStyle/>
          <a:p>
            <a:r>
              <a:rPr lang="en-US" noProof="0" dirty="0"/>
              <a:t>Cyclistic – Rider Trends</a:t>
            </a:r>
          </a:p>
        </p:txBody>
      </p:sp>
      <p:pic>
        <p:nvPicPr>
          <p:cNvPr id="6" name="Picture 5" descr="Chart, line chart&#10;&#10;Description automatically generated">
            <a:extLst>
              <a:ext uri="{FF2B5EF4-FFF2-40B4-BE49-F238E27FC236}">
                <a16:creationId xmlns:a16="http://schemas.microsoft.com/office/drawing/2014/main" id="{A76F40CF-775E-ABBD-55E2-E253534B868C}"/>
              </a:ext>
            </a:extLst>
          </p:cNvPr>
          <p:cNvPicPr>
            <a:picLocks noChangeAspect="1"/>
          </p:cNvPicPr>
          <p:nvPr/>
        </p:nvPicPr>
        <p:blipFill>
          <a:blip r:embed="rId3"/>
          <a:stretch>
            <a:fillRect/>
          </a:stretch>
        </p:blipFill>
        <p:spPr>
          <a:xfrm>
            <a:off x="587828" y="1622509"/>
            <a:ext cx="11016343" cy="4593155"/>
          </a:xfrm>
          <a:prstGeom prst="rect">
            <a:avLst/>
          </a:prstGeom>
        </p:spPr>
      </p:pic>
    </p:spTree>
    <p:extLst>
      <p:ext uri="{BB962C8B-B14F-4D97-AF65-F5344CB8AC3E}">
        <p14:creationId xmlns:p14="http://schemas.microsoft.com/office/powerpoint/2010/main" val="322757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Weekday Differences</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p:txBody>
          <a:bodyPr/>
          <a:lstStyle/>
          <a:p>
            <a:r>
              <a:rPr lang="en-US" noProof="0" dirty="0"/>
              <a:t>Cyclistic – Rider Trends</a:t>
            </a:r>
          </a:p>
        </p:txBody>
      </p:sp>
      <p:pic>
        <p:nvPicPr>
          <p:cNvPr id="3" name="Picture 2" descr="Chart, bar chart&#10;&#10;Description automatically generated">
            <a:extLst>
              <a:ext uri="{FF2B5EF4-FFF2-40B4-BE49-F238E27FC236}">
                <a16:creationId xmlns:a16="http://schemas.microsoft.com/office/drawing/2014/main" id="{27AA27E6-0F97-5649-3AAD-5199EBB9DB3F}"/>
              </a:ext>
            </a:extLst>
          </p:cNvPr>
          <p:cNvPicPr>
            <a:picLocks noChangeAspect="1"/>
          </p:cNvPicPr>
          <p:nvPr/>
        </p:nvPicPr>
        <p:blipFill rotWithShape="1">
          <a:blip r:embed="rId3"/>
          <a:srcRect r="13726"/>
          <a:stretch/>
        </p:blipFill>
        <p:spPr>
          <a:xfrm>
            <a:off x="303203" y="1622112"/>
            <a:ext cx="5341916" cy="4355869"/>
          </a:xfrm>
          <a:prstGeom prst="rect">
            <a:avLst/>
          </a:prstGeom>
        </p:spPr>
      </p:pic>
      <p:pic>
        <p:nvPicPr>
          <p:cNvPr id="7" name="Picture 6" descr="Chart, bar chart&#10;&#10;Description automatically generated">
            <a:extLst>
              <a:ext uri="{FF2B5EF4-FFF2-40B4-BE49-F238E27FC236}">
                <a16:creationId xmlns:a16="http://schemas.microsoft.com/office/drawing/2014/main" id="{86FDFAA5-8522-0089-30E5-AF04ED387D61}"/>
              </a:ext>
            </a:extLst>
          </p:cNvPr>
          <p:cNvPicPr>
            <a:picLocks noChangeAspect="1"/>
          </p:cNvPicPr>
          <p:nvPr/>
        </p:nvPicPr>
        <p:blipFill rotWithShape="1">
          <a:blip r:embed="rId4"/>
          <a:srcRect r="5647"/>
          <a:stretch/>
        </p:blipFill>
        <p:spPr>
          <a:xfrm>
            <a:off x="5929745" y="1622112"/>
            <a:ext cx="5959052" cy="4356666"/>
          </a:xfrm>
          <a:prstGeom prst="rect">
            <a:avLst/>
          </a:prstGeom>
        </p:spPr>
      </p:pic>
    </p:spTree>
    <p:extLst>
      <p:ext uri="{BB962C8B-B14F-4D97-AF65-F5344CB8AC3E}">
        <p14:creationId xmlns:p14="http://schemas.microsoft.com/office/powerpoint/2010/main" val="3409328791"/>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A2AE28-B20A-43BD-B938-8C55A179243B}">
  <ds:schemaRefs>
    <ds:schemaRef ds:uri="http://purl.org/dc/elements/1.1/"/>
    <ds:schemaRef ds:uri="http://purl.org/dc/terms/"/>
    <ds:schemaRef ds:uri="http://purl.org/dc/dcmitype/"/>
    <ds:schemaRef ds:uri="230e9df3-be65-4c73-a93b-d1236ebd677e"/>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16c05727-aa75-4e4a-9b5f-8a80a1165891"/>
    <ds:schemaRef ds:uri="71af3243-3dd4-4a8d-8c0d-dd76da1f02a5"/>
    <ds:schemaRef ds:uri="http://schemas.microsoft.com/sharepoint/v3"/>
    <ds:schemaRef ds:uri="http://www.w3.org/XML/1998/namespace"/>
  </ds:schemaRefs>
</ds:datastoreItem>
</file>

<file path=customXml/itemProps2.xml><?xml version="1.0" encoding="utf-8"?>
<ds:datastoreItem xmlns:ds="http://schemas.openxmlformats.org/officeDocument/2006/customXml" ds:itemID="{D19EC099-CA80-4E7D-B4BF-2970B26F4E55}">
  <ds:schemaRefs>
    <ds:schemaRef ds:uri="http://schemas.microsoft.com/sharepoint/v3/contenttype/forms"/>
  </ds:schemaRefs>
</ds:datastoreItem>
</file>

<file path=customXml/itemProps3.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134</TotalTime>
  <Words>967</Words>
  <Application>Microsoft Office PowerPoint</Application>
  <PresentationFormat>Widescreen</PresentationFormat>
  <Paragraphs>111</Paragraphs>
  <Slides>19</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等线</vt:lpstr>
      <vt:lpstr>Abadi</vt:lpstr>
      <vt:lpstr>Arial</vt:lpstr>
      <vt:lpstr>Calibri</vt:lpstr>
      <vt:lpstr>Posterama Text Black</vt:lpstr>
      <vt:lpstr>Posterama Text SemiBold</vt:lpstr>
      <vt:lpstr>Office 主题​​</vt:lpstr>
      <vt:lpstr>Cyclistic Rider Trends</vt:lpstr>
      <vt:lpstr>Agenda</vt:lpstr>
      <vt:lpstr>Business Task</vt:lpstr>
      <vt:lpstr>Analysis</vt:lpstr>
      <vt:lpstr>Analysis Limitations</vt:lpstr>
      <vt:lpstr>Total Number of Rides and Average Duration</vt:lpstr>
      <vt:lpstr>Trend – Number of Rides by Rider Type</vt:lpstr>
      <vt:lpstr>Trend – Duration of Rides by Rider Type</vt:lpstr>
      <vt:lpstr>Weekday Differences</vt:lpstr>
      <vt:lpstr>Number of Rides by the Hour</vt:lpstr>
      <vt:lpstr>Number and Duration of Rides by the Hour and Weekday</vt:lpstr>
      <vt:lpstr>Number of Rides by the Hour and Month</vt:lpstr>
      <vt:lpstr>Duration of Rides by the Hour and Month</vt:lpstr>
      <vt:lpstr>Bike Type Utilization</vt:lpstr>
      <vt:lpstr>Potential Cause Findings</vt:lpstr>
      <vt:lpstr>Summary</vt:lpstr>
      <vt:lpstr>Action Plan</vt:lpstr>
      <vt:lpstr>Appendix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Rider Trends</dc:title>
  <dc:creator>Analusis</dc:creator>
  <cp:lastModifiedBy>Robert Smilie</cp:lastModifiedBy>
  <cp:revision>21</cp:revision>
  <dcterms:created xsi:type="dcterms:W3CDTF">2023-04-10T03:19:34Z</dcterms:created>
  <dcterms:modified xsi:type="dcterms:W3CDTF">2023-04-10T05:33:36Z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