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90307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f490307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sz="5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fr-FR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Élaboration d’un Portfolio </a:t>
            </a:r>
          </a:p>
        </p:txBody>
      </p:sp>
      <p:sp>
        <p:nvSpPr>
          <p:cNvPr id="9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4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b="1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KPI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à suivre pour vérifier le bon déroulé du projet.</a:t>
            </a:r>
            <a:b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1 au minimum dans chaque catégorie : </a:t>
            </a:r>
          </a:p>
          <a:p>
            <a:pPr marL="914400" lvl="0" indent="-317500" rtl="0">
              <a:spcBef>
                <a:spcPts val="0"/>
              </a:spcBef>
              <a:spcAft>
                <a:spcPts val="600"/>
              </a:spcAft>
              <a:buSzPts val="1400"/>
              <a:buFont typeface="Montserrat"/>
              <a:buAutoNum type="arabicPeriod"/>
            </a:pP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17500" rtl="0">
              <a:spcBef>
                <a:spcPts val="0"/>
              </a:spcBef>
              <a:spcAft>
                <a:spcPts val="600"/>
              </a:spcAft>
              <a:buSzPts val="1400"/>
              <a:buFont typeface="Montserrat"/>
              <a:buAutoNum type="arabi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 délivrer avant le 15 mars.</a:t>
            </a:r>
          </a:p>
          <a:p>
            <a:pPr marL="914400" lvl="0" indent="-317500" rtl="0">
              <a:spcBef>
                <a:spcPts val="0"/>
              </a:spcBef>
              <a:spcAft>
                <a:spcPts val="600"/>
              </a:spcAft>
              <a:buSzPts val="1400"/>
              <a:buFont typeface="Montserrat"/>
              <a:buAutoNum type="arabi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Respect des attentes client. </a:t>
            </a:r>
          </a:p>
          <a:p>
            <a:pPr marL="914400" lvl="0" indent="-317500" rtl="0">
              <a:spcBef>
                <a:spcPts val="0"/>
              </a:spcBef>
              <a:spcAft>
                <a:spcPts val="600"/>
              </a:spcAft>
              <a:buSzPts val="1400"/>
              <a:buFont typeface="Montserrat"/>
              <a:buAutoNum type="arabi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Travail régulier sur le projet</a:t>
            </a:r>
          </a:p>
          <a:p>
            <a:pPr marL="914400" lvl="0" indent="-317500" rtl="0">
              <a:spcBef>
                <a:spcPts val="0"/>
              </a:spcBef>
              <a:spcAft>
                <a:spcPts val="600"/>
              </a:spcAft>
              <a:buSzPts val="1400"/>
              <a:buFont typeface="Montserrat"/>
              <a:buAutoNum type="arabicPeriod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Abonnement annuel à Windows 365 (99€ par ans)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80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Montserrat"/>
              </a:rPr>
              <a:t>Rétroplanning</a:t>
            </a: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1208228" y="5972174"/>
            <a:ext cx="8578699" cy="50482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"/>
              </a:rPr>
              <a:t>Liste synthétique des dates clés du projet</a:t>
            </a:r>
          </a:p>
        </p:txBody>
      </p:sp>
      <p:sp>
        <p:nvSpPr>
          <p:cNvPr id="15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Image 2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3AA34A22-297C-4108-FA70-28180FDA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23" y="2182673"/>
            <a:ext cx="10054068" cy="2929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5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Devis</a:t>
            </a:r>
          </a:p>
        </p:txBody>
      </p:sp>
      <p:sp>
        <p:nvSpPr>
          <p:cNvPr id="16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sz="2000" b="1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Liste synthétique et coût des différentes catégories du devis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Matériel nécessaire et à entretenir : ordinateur</a:t>
            </a:r>
          </a:p>
          <a:p>
            <a:pPr marL="508000"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Aucun entretien n’a été nécessaire durant la réalisation du projet.</a:t>
            </a:r>
            <a:b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4,15€ (projet effectué sur 15 jours, unique coût étant un abonnement Windows 365 à 99€ par ans).</a:t>
            </a:r>
          </a:p>
          <a:p>
            <a:pPr marL="45720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</a:p>
        </p:txBody>
      </p:sp>
      <p:sp>
        <p:nvSpPr>
          <p:cNvPr id="10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97233" y="518400"/>
            <a:ext cx="5288929" cy="583794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605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8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8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8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8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8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8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8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Contraintes techniques et réglementaires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8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8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8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Devis</a:t>
            </a:r>
          </a:p>
        </p:txBody>
      </p:sp>
      <p:sp>
        <p:nvSpPr>
          <p:cNvPr id="10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0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Etant postulant au poste de chef de projet pour l’entreprise </a:t>
            </a:r>
            <a:r>
              <a:rPr lang="fr-FR" sz="2000" b="1" dirty="0" err="1">
                <a:solidFill>
                  <a:srgbClr val="FF7C80"/>
                </a:solidFill>
                <a:latin typeface="Montserrat"/>
                <a:ea typeface="Montserrat"/>
                <a:cs typeface="Montserrat"/>
                <a:sym typeface="Montserrat"/>
              </a:rPr>
              <a:t>Aéroworld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un portfolio réflexif et visuel est requis.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Ce portfolio doit comporter 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Le profil candidat</a:t>
            </a:r>
          </a:p>
          <a:p>
            <a:pPr marL="342900"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Une démonstration de sa maitrise technique et des « soft </a:t>
            </a:r>
            <a:r>
              <a:rPr lang="fr-FR" sz="2000" dirty="0" err="1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skills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 » adaptés.</a:t>
            </a:r>
          </a:p>
          <a:p>
            <a:pPr marL="342900" lvl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Centré autours de la data et de son analyse, la gestion projet et doit mettre en avant </a:t>
            </a:r>
            <a:r>
              <a:rPr lang="fr-FR" sz="2000" dirty="0">
                <a:solidFill>
                  <a:srgbClr val="FF7C80"/>
                </a:solidFill>
                <a:latin typeface="Montserrat"/>
                <a:ea typeface="Montserrat"/>
                <a:cs typeface="Montserrat"/>
                <a:sym typeface="Montserrat"/>
              </a:rPr>
              <a:t>la posture professionnelle du consultant Data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5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</a:p>
        </p:txBody>
      </p:sp>
      <p:sp>
        <p:nvSpPr>
          <p:cNvPr id="1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297233" y="141514"/>
            <a:ext cx="5023910" cy="656408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lnSpcReduction="10000"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sz="1600" b="1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Besoins de l’entreprise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sz="1600" b="1" dirty="0">
              <a:solidFill>
                <a:srgbClr val="FF7C80">
                  <a:alpha val="80000"/>
                </a:srgb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16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 la recherche d’un Data </a:t>
            </a:r>
            <a:r>
              <a:rPr lang="fr-FR" sz="1600" dirty="0" err="1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r>
              <a:rPr lang="fr-FR" sz="16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chef de projet expérimenté polyvalent.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sz="16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sz="1600" b="1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Raisons du besoin 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16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L’entreprise collecte et génère une quantité massive de données provenant de sources variées.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16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La gestion efficace et optimal de ces données est un défi majeur.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sz="16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sz="1600" b="1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Objectifs SMART d’élaboration d’un portfolio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sz="1600" b="1" dirty="0">
              <a:solidFill>
                <a:srgbClr val="FF7C80">
                  <a:alpha val="80000"/>
                </a:srgb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sz="1600" b="1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fr-FR" sz="16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pécifique : présenter mes compétences en tant que Data </a:t>
            </a:r>
            <a:r>
              <a:rPr lang="fr-FR" sz="1600" dirty="0" err="1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endParaRPr lang="fr-FR" sz="16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sz="1600" b="1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fr-FR" sz="16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esurable : avoir a disposition les projets réels démontrant mes capacités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sz="1600" b="1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fr-FR" sz="16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tteignable : Le portfolio est digeste et ergonomique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sz="1600" b="1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fr-FR" sz="16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éaliste : Il ne doit pas être trop long à lire ou trop complexe.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sz="1600" b="1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fr-FR" sz="16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emporel : Le portfolio doit être près à temps</a:t>
            </a:r>
          </a:p>
        </p:txBody>
      </p:sp>
      <p:sp>
        <p:nvSpPr>
          <p:cNvPr id="1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8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1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000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Composition de l’équipe projet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Gouesmat Loïc </a:t>
            </a:r>
          </a:p>
          <a:p>
            <a:pPr marL="508000" lvl="1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conception du portfolio.</a:t>
            </a:r>
          </a:p>
          <a:p>
            <a:pPr marL="914400" lvl="1" indent="-406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Hani </a:t>
            </a:r>
            <a:r>
              <a:rPr lang="fr-FR" sz="2000" dirty="0" err="1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Cherid</a:t>
            </a: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08000" lvl="1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Mentor, contrôle l’avancé du projet.</a:t>
            </a:r>
            <a:b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2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6163404" y="518400"/>
            <a:ext cx="5146853" cy="583794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sz="2000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Principes ergonomiques du portfolio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2000" dirty="0">
              <a:solidFill>
                <a:srgbClr val="FF7C80">
                  <a:alpha val="80000"/>
                </a:srgb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- Le portfolio doit être ergonomique, digeste, visuellement agréable et adapté au public cible.</a:t>
            </a:r>
            <a:br>
              <a:rPr lang="fr-FR" sz="2000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fr-FR" sz="2000" dirty="0">
              <a:solidFill>
                <a:srgbClr val="FF7C80">
                  <a:alpha val="80000"/>
                </a:srgb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3500" lvl="0" indent="0" algn="ctr" rtl="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fr-FR" sz="2000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Principes de navigation et UX design</a:t>
            </a:r>
          </a:p>
          <a:p>
            <a:pPr marL="63500" lvl="0" indent="0" algn="ctr" rtl="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fr-FR" sz="2000" dirty="0">
              <a:solidFill>
                <a:srgbClr val="FF7C80">
                  <a:alpha val="80000"/>
                </a:srgb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3500" lvl="0" indent="0" rtl="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- Une interface intuitive et facile à prendre en main,</a:t>
            </a:r>
          </a:p>
          <a:p>
            <a:pPr marL="63500" lvl="0" indent="0" rtl="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Accessible et efficace.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5892337" y="518400"/>
            <a:ext cx="5526777" cy="583794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sz="1600" b="1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Liste des fonctionnalités qui vont être mises en place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sz="1600" b="1" dirty="0">
              <a:solidFill>
                <a:srgbClr val="FF7C80">
                  <a:alpha val="80000"/>
                </a:srgb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sz="16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Prise en compte du besoin client et de ses potentielles évolutions</a:t>
            </a:r>
          </a:p>
          <a:p>
            <a:pPr marL="685800" lvl="1" indent="-228600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sz="16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Liste des compétences et du parcours académique et professionnel, programmes maitrisés et langues parlées</a:t>
            </a:r>
          </a:p>
          <a:p>
            <a:pPr marL="685800" lvl="1" indent="-228600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sz="16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Présentation ergonomique, claire et navigation facile. Utilisation de graphiques pour présenter les informations.</a:t>
            </a:r>
          </a:p>
          <a:p>
            <a:pPr marL="685800" lvl="1" indent="-228600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endParaRPr lang="fr-FR" sz="16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sz="16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Prise en compte de la législation française et européenne (RGPD)</a:t>
            </a:r>
          </a:p>
          <a:p>
            <a:pPr marL="228600" lvl="0" indent="0" rtl="0"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lang="fr-FR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Contraintes et spécificités techniques et réglementaires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685800" marR="0" lvl="1" indent="-228600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Portfolio hébergé sur GitHub</a:t>
            </a:r>
          </a:p>
          <a:p>
            <a:pPr marL="685800" marR="0" lvl="1" indent="-228600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Portfolio compatible avec tablettes et téléphones. Bien que l’ordinateur soit la cible.</a:t>
            </a:r>
          </a:p>
          <a:p>
            <a:pPr marL="685800" marR="0" lvl="1" indent="-228600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Portfolio sécurisé ou sur une plateforme sécurisée et mis à jour régulièrement</a:t>
            </a:r>
          </a:p>
          <a:p>
            <a:pPr marL="685800" marR="0" lvl="1" indent="-228600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Respect du RGPD</a:t>
            </a:r>
          </a:p>
          <a:p>
            <a:pPr marL="228600" lvl="0" indent="0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fr-FR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4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334327" rtl="0">
              <a:spcBef>
                <a:spcPts val="0"/>
              </a:spcBef>
              <a:spcAft>
                <a:spcPts val="600"/>
              </a:spcAft>
              <a:buSzPct val="64285"/>
              <a:buFont typeface="Montserrat"/>
              <a:buChar char="•"/>
            </a:pPr>
            <a:r>
              <a:rPr lang="fr-FR" sz="2000" b="1" dirty="0">
                <a:solidFill>
                  <a:srgbClr val="FF7C80">
                    <a:alpha val="8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Contraintes à prendre en compte : </a:t>
            </a:r>
          </a:p>
          <a:p>
            <a:pPr marL="457200" lvl="0" indent="-334327" rtl="0">
              <a:spcBef>
                <a:spcPts val="0"/>
              </a:spcBef>
              <a:spcAft>
                <a:spcPts val="600"/>
              </a:spcAft>
              <a:buSzPct val="64285"/>
              <a:buFont typeface="Montserrat"/>
              <a:buChar char="•"/>
            </a:pP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4327" rtl="0">
              <a:spcBef>
                <a:spcPts val="0"/>
              </a:spcBef>
              <a:spcAft>
                <a:spcPts val="600"/>
              </a:spcAft>
              <a:buSzPct val="64285"/>
              <a:buFont typeface="Montserrat"/>
              <a:buChar char="•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Portfolio à finir et présenter avant la mi-mars.</a:t>
            </a:r>
          </a:p>
          <a:p>
            <a:pPr marL="457200" lvl="0" indent="-334327" rtl="0">
              <a:spcBef>
                <a:spcPts val="0"/>
              </a:spcBef>
              <a:spcAft>
                <a:spcPts val="600"/>
              </a:spcAft>
              <a:buSzPct val="64285"/>
              <a:buFont typeface="Montserrat"/>
              <a:buChar char="•"/>
            </a:pP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4327" rtl="0">
              <a:spcBef>
                <a:spcPts val="0"/>
              </a:spcBef>
              <a:spcAft>
                <a:spcPts val="600"/>
              </a:spcAft>
              <a:buSzPct val="64285"/>
              <a:buFont typeface="Montserrat"/>
              <a:buChar char="•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Budget limité au nécessaire (abonnement à Windows 365) afin de se centrer sur l’essentiel.</a:t>
            </a:r>
          </a:p>
          <a:p>
            <a:pPr marL="457200" lvl="0" indent="-334327" rtl="0">
              <a:spcBef>
                <a:spcPts val="0"/>
              </a:spcBef>
              <a:spcAft>
                <a:spcPts val="600"/>
              </a:spcAft>
              <a:buSzPct val="64285"/>
              <a:buFont typeface="Montserrat"/>
              <a:buChar char="•"/>
            </a:pP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4327" rtl="0">
              <a:spcBef>
                <a:spcPts val="0"/>
              </a:spcBef>
              <a:spcAft>
                <a:spcPts val="600"/>
              </a:spcAft>
              <a:buSzPct val="64285"/>
              <a:buFont typeface="Montserrat"/>
              <a:buChar char="•"/>
            </a:pP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Référentiels qualité (</a:t>
            </a:r>
            <a:r>
              <a:rPr lang="fr-FR" sz="2000" dirty="0" err="1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Opquast</a:t>
            </a:r>
            <a:r>
              <a:rPr lang="fr-FR" sz="2000" dirty="0">
                <a:solidFill>
                  <a:schemeClr val="tx1">
                    <a:alpha val="8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W3C...) pour assurer la conformité aux standards et garantir une expérience optimale. 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fr-FR" sz="2000" dirty="0">
              <a:solidFill>
                <a:schemeClr val="tx1">
                  <a:alpha val="8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541</Words>
  <Application>Microsoft Office PowerPoint</Application>
  <PresentationFormat>Grand écran</PresentationFormat>
  <Paragraphs>90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Montserrat</vt:lpstr>
      <vt:lpstr>Calibri</vt:lpstr>
      <vt:lpstr>Thème Office</vt:lpstr>
      <vt:lpstr>Cahier des charges</vt:lpstr>
      <vt:lpstr>Sommaire</vt:lpstr>
      <vt:lpstr>Présentation du projet</vt:lpstr>
      <vt:lpstr>Enjeux et objectifs</vt:lpstr>
      <vt:lpstr>Équipe projet</vt:lpstr>
      <vt:lpstr>Spécifications ergonomiques</vt:lpstr>
      <vt:lpstr>Spécifications fonctionnelles</vt:lpstr>
      <vt:lpstr>Contraintes et spécificités techniques et réglementaires</vt:lpstr>
      <vt:lpstr>Qualité et performance</vt:lpstr>
      <vt:lpstr>Qualité et performance</vt:lpstr>
      <vt:lpstr>Rétroplanning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Utilisateur</dc:creator>
  <cp:lastModifiedBy>Loïc Gouesmat</cp:lastModifiedBy>
  <cp:revision>11</cp:revision>
  <dcterms:modified xsi:type="dcterms:W3CDTF">2025-03-07T12:09:25Z</dcterms:modified>
</cp:coreProperties>
</file>