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57" r:id="rId6"/>
    <p:sldId id="297" r:id="rId7"/>
    <p:sldId id="290" r:id="rId8"/>
    <p:sldId id="300" r:id="rId9"/>
    <p:sldId id="295" r:id="rId10"/>
    <p:sldId id="303" r:id="rId11"/>
    <p:sldId id="304" r:id="rId12"/>
    <p:sldId id="301" r:id="rId13"/>
    <p:sldId id="29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05" r:id="rId26"/>
    <p:sldId id="309" r:id="rId27"/>
    <p:sldId id="321" r:id="rId28"/>
    <p:sldId id="322" r:id="rId29"/>
    <p:sldId id="324" r:id="rId30"/>
    <p:sldId id="325" r:id="rId31"/>
    <p:sldId id="323" r:id="rId32"/>
    <p:sldId id="327" r:id="rId33"/>
    <p:sldId id="296" r:id="rId3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5E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52A714CA-BB23-4F17-A1E5-A7E59E550005}" type="datetime1">
              <a:rPr lang="fr-FR" smtClean="0"/>
              <a:t>15/11/2024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AFF3A6F-DEFA-45E0-9496-BEE7C2C6F3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D9FD98B-ABAD-47D0-AEF3-E7E088603B18}" type="datetime1">
              <a:rPr lang="fr-FR" smtClean="0"/>
              <a:t>15/11/2024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F97DC217-DF71-1A49-B3EA-559F1F43B0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2D8E7-704B-4F37-30F5-E7D14183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876C35F-8C75-4489-DB19-7DA262684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A242E93-C96A-6F25-D65A-CDF7672EF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67B95A-BE53-113B-F88C-A3F6E36C4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8853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67CEA-5378-0C46-C23A-3098310B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3C430FE-81F4-9261-BD2B-D14623D29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8D12623-0AD1-D406-66C8-08F4C7312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E463A1-A989-2E74-4B3C-4A0219A22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333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34EC-2C3A-394B-05EF-1CE0FEA4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B0C9EA6-740C-A214-3BF8-83832B7ED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701A09E-5881-1C91-98DE-03F033A70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CB8F0-AFAC-5863-22DF-AE9A93FE0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41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96536-1D2A-35A0-1656-945DD2F83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9F0D352-71C0-04A8-602C-07E6BE6A7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FC310C9-26A1-2578-92BE-942CBC6D2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52030D-AECF-ADC5-FB84-068113A3A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183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20E86-E5A2-32D2-3A07-45741374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6FD2818-3A18-322E-9205-014D18C1A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112CE49-04F6-7A48-CFC7-AF605D320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654CDC-593E-363E-0D28-A47B0FF5C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208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AF2F-F731-7CF4-899F-B7D5B3E0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0A7D888-B805-4ADA-C614-2F32491DD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FD2D645-A714-DBC6-7271-699E680D2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A5BB72-1E6A-47BE-1252-D5A0B0084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42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527CE-25C6-BA2D-1ABC-5F52F91C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24B0558-A8AF-9EFA-8302-01326D253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1D5082F-9433-E0D5-4E21-4DA04860C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AD29D7-D41B-BB4F-240E-3E652830F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535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EC0D-7111-80DD-D7DA-95F48D87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7249811-5E96-EF6D-F3DD-2B31A7EE3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C11FF85-01D0-D2DA-CD72-731E61F53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D4BB9-6D2A-014A-C80C-8642BA7F5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490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D0A7-6F25-E5DA-1046-03E287A50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C797A03-C78A-D0DA-4ECB-92181A339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C852A8F-BAB2-FCA7-F873-B3418402B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51D498-E4A9-3DD7-56E9-92F3841D2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601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E963-3BC0-9296-A5BA-089776D0C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B8888E1-C2AA-15D4-3699-D835F4093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0BC3FB-1DDC-EDF0-7FDF-8F74BD950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CBEFDE-EC7A-952F-A478-9115F6B2C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7B98-05D6-5D84-7CD6-6BDC9958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A5B157D-CDAB-F171-C78D-28CFCD3B09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3396D0B-47EB-BFE4-50E8-92598B76E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FFE20-1B33-561E-DF5B-ACB36E3C0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455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876F-BD06-49A7-C0F2-15AE2EBF6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9537B33-25D2-68A3-FF97-46B4B7A40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2ADD438-66FE-F9A3-02FF-85DC1501D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33007C-8E38-DA50-94D4-38335F7BC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001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090AC-AE1C-C890-A759-B884ACA16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6E6859F-2D0F-10CB-3E84-B778DA838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6AD60E5-B276-01DC-B9F4-4CEE49D3C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1D0445-F1A8-68CF-8206-F0CAE8FBE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4498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85F9E-0FA3-C3D1-29B3-F76562741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8738E93-85D6-3FB3-8C77-F1659C4B7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DA25459-9B06-AB8E-2BBC-78E2C645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4E0F63-8AF4-4ABF-5814-DAF05A320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4105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1606-4718-D3C5-22D4-800A22BC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2AAD1A5-DEC0-827B-5119-B6343D112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2868B81-0FBF-A5EA-0A95-6B4D07132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9A11B5-DE64-F3E6-7F38-F6188F8C8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9643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4B6F6-41A7-585A-6BAE-19A42074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BC62B54-E7FD-08C1-C650-6F308878D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5BD06C-BE6E-C10F-E367-A0EC82593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FA02F-D7F2-AF24-15A1-D77826C43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615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93AD4-7B11-B283-66C3-574CBA209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20F5DB7-315D-5A33-19BB-CB794409A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3F291D-4708-DC5C-78CB-E68D55DE6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03E29-05FA-DC4E-6F8A-2CCD337FD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188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0397E-7FD9-EA49-0B87-E442D1FC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7CB542D-2483-B237-2C7F-ACBE4319D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F59589A-E5EF-A669-C2E6-2900FB13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BD1B7D-BAE5-CA85-581A-F3CB589F9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606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BA56-95E8-F7EA-10E5-6B29EFF5D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3EF9017-942B-27AC-DF60-6A26E2C3F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D7F3585-67A8-D1F1-78D6-C98627E0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6B0DD2-C7C3-883C-0507-E8DF9D9E7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7294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C416-4B16-0601-0DAF-4BD27025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C39737B-543D-E229-6EF0-CDBB427EF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AA31A55-E892-7DF9-8872-88529B545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9C9836-7AB3-C5C5-3D3A-C2248EDB7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61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6416B-4DA5-14F7-ED10-9CEEF785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C931F63-9A90-4936-92EA-F452F373F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E25A1BD-4F8A-99F2-8F48-27F7D5939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39A6BE-C073-ECAF-39B8-748A4460B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975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8E71-62E1-94DD-CB16-2126FE08C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C7330D5-4AC1-D8F4-C85C-4A8ADFFAB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A45203B-8F30-1803-9AB7-3922B2713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230DCA-32CD-0D95-9258-12F3FAD5F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96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F302-5421-F835-2CB3-6A4D9B0D2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291C10D-4C54-394C-AAF4-A80C99627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6FAF118-3E77-2C03-47AE-242B649F6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785AB-4536-FC74-B3D2-94AA04DE9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095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732ED-33E0-9DC6-0ACA-8E64CFEC5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A881C82-CA4F-CA5F-F346-C4934933C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FC1D72F-B272-097E-9306-9DE2899D3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3DBAC8-BFE0-A219-BE1E-3DB9CA6B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08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8" name="Forme libre 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fr-FR" sz="2800"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fr-FR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fr-FR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 rtlCol="0">
            <a:noAutofit/>
          </a:bodyPr>
          <a:lstStyle>
            <a:lvl1pPr marL="0" indent="0">
              <a:buNone/>
              <a:defRPr lang="fr-FR" sz="2000">
                <a:latin typeface="+mn-lt"/>
              </a:defRPr>
            </a:lvl1pPr>
            <a:lvl2pPr marL="457200" indent="0">
              <a:buNone/>
              <a:defRPr lang="fr-FR" sz="2000">
                <a:latin typeface="+mn-lt"/>
              </a:defRPr>
            </a:lvl2pPr>
            <a:lvl3pPr marL="914400" indent="0">
              <a:buNone/>
              <a:defRPr lang="fr-FR" sz="2000">
                <a:latin typeface="+mn-lt"/>
              </a:defRPr>
            </a:lvl3pPr>
            <a:lvl4pPr marL="1371600" indent="0">
              <a:buNone/>
              <a:defRPr lang="fr-FR" sz="2000">
                <a:latin typeface="+mn-lt"/>
              </a:defRPr>
            </a:lvl4pPr>
            <a:lvl5pPr marL="1828800" indent="0">
              <a:buNone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 rtlCol="0">
            <a:no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7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595" y="1229032"/>
            <a:ext cx="5486400" cy="3864078"/>
          </a:xfrm>
        </p:spPr>
        <p:txBody>
          <a:bodyPr rtlCol="0" anchor="ctr">
            <a:normAutofit fontScale="9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Analyse des ventes</a:t>
            </a:r>
            <a:br>
              <a:rPr lang="fr-FR" dirty="0"/>
            </a:br>
            <a:br>
              <a:rPr lang="fr-FR" dirty="0"/>
            </a:b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LaPage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sz="2400" dirty="0"/>
              <a:t>Gouesmat Loïc</a:t>
            </a:r>
          </a:p>
        </p:txBody>
      </p:sp>
      <p:pic>
        <p:nvPicPr>
          <p:cNvPr id="4" name="Image 3" descr="Une image contenant bibliothèque, intérieur, scène, Rayonnage&#10;&#10;Description générée automatiquement">
            <a:extLst>
              <a:ext uri="{FF2B5EF4-FFF2-40B4-BE49-F238E27FC236}">
                <a16:creationId xmlns:a16="http://schemas.microsoft.com/office/drawing/2014/main" id="{9F1947B9-8B3C-A85F-DE49-989A2E03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25" r="16819" b="2"/>
          <a:stretch/>
        </p:blipFill>
        <p:spPr>
          <a:xfrm>
            <a:off x="6350591" y="734925"/>
            <a:ext cx="5363554" cy="5388149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4BC3-9204-B079-6CB1-3965228C6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4CC36FF-27C2-8E23-19E0-C9EB82F3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Chiffre d'affaires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00DB9-6208-447A-E9E9-FC0B3B86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878865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Quelques chiffres et tableaux.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747D2D8-3E61-BA95-6A26-E4B52076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60175"/>
              </p:ext>
            </p:extLst>
          </p:nvPr>
        </p:nvGraphicFramePr>
        <p:xfrm>
          <a:off x="481780" y="1460430"/>
          <a:ext cx="4965288" cy="4754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322">
                  <a:extLst>
                    <a:ext uri="{9D8B030D-6E8A-4147-A177-3AD203B41FA5}">
                      <a16:colId xmlns:a16="http://schemas.microsoft.com/office/drawing/2014/main" val="1373775173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963363933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458221310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3016522050"/>
                    </a:ext>
                  </a:extLst>
                </a:gridCol>
              </a:tblGrid>
              <a:tr h="354153">
                <a:tc>
                  <a:txBody>
                    <a:bodyPr/>
                    <a:lstStyle/>
                    <a:p>
                      <a:r>
                        <a:rPr lang="fr-FR" dirty="0"/>
                        <a:t>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87675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525338.99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517540.55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91680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Fév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535571.50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456679.76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61549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482440.61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515456.53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87804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Avril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476106.30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492998.94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8974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492943.47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517132.60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9727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484088.56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496016.12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136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Juill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482835.40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510783.12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81064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Août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482284.79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506467.27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3949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507240.68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494114.53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29314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Oct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494733.16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507917.77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9379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Nov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516167.73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496664.94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86420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Déc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525917.28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510219.50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71076"/>
                  </a:ext>
                </a:extLst>
              </a:tr>
            </a:tbl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5AC8C2AC-791C-C9BF-F2C1-66EC1CC6D2D8}"/>
              </a:ext>
            </a:extLst>
          </p:cNvPr>
          <p:cNvSpPr/>
          <p:nvPr/>
        </p:nvSpPr>
        <p:spPr>
          <a:xfrm>
            <a:off x="7502013" y="5063613"/>
            <a:ext cx="2576052" cy="17943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1981E2-E87D-A729-3EBC-F3921D06A8B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52702" y="1130710"/>
            <a:ext cx="5061974" cy="5451901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lnSpc>
                <a:spcPct val="70000"/>
              </a:lnSpc>
            </a:pPr>
            <a:r>
              <a:rPr lang="fr-FR" dirty="0"/>
              <a:t>Chiffre d’affaires Total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12027663</a:t>
            </a:r>
            <a:r>
              <a:rPr lang="fr-FR" dirty="0"/>
              <a:t> €</a:t>
            </a:r>
          </a:p>
          <a:p>
            <a:pPr lvl="1" rtl="0">
              <a:lnSpc>
                <a:spcPct val="70000"/>
              </a:lnSpc>
            </a:pPr>
            <a:r>
              <a:rPr lang="fr-FR" dirty="0"/>
              <a:t>Par année :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2021 :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4944760.98</a:t>
            </a:r>
            <a:r>
              <a:rPr lang="fr-FR" dirty="0"/>
              <a:t> € (à partir de mars)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2022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6108681.91</a:t>
            </a:r>
            <a:r>
              <a:rPr lang="fr-FR" dirty="0"/>
              <a:t> € (année complète)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2023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974220.31</a:t>
            </a:r>
            <a:r>
              <a:rPr lang="fr-FR" dirty="0"/>
              <a:t> € (terminé en février)</a:t>
            </a:r>
          </a:p>
          <a:p>
            <a:pPr lvl="1" rtl="0">
              <a:lnSpc>
                <a:spcPct val="70000"/>
              </a:lnSpc>
            </a:pPr>
            <a:r>
              <a:rPr lang="fr-FR" dirty="0"/>
              <a:t>Par mois :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Minimum :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456679.76</a:t>
            </a:r>
            <a:r>
              <a:rPr lang="fr-FR" dirty="0"/>
              <a:t> €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Maximum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535571.5</a:t>
            </a:r>
            <a:r>
              <a:rPr lang="fr-FR" dirty="0"/>
              <a:t> €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Médiane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501566.105</a:t>
            </a:r>
            <a:r>
              <a:rPr lang="fr-FR" dirty="0"/>
              <a:t> €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Moyenne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501152.63</a:t>
            </a:r>
            <a:r>
              <a:rPr lang="fr-FR" dirty="0"/>
              <a:t> €</a:t>
            </a:r>
          </a:p>
          <a:p>
            <a:pPr lvl="1" rtl="0">
              <a:lnSpc>
                <a:spcPct val="70000"/>
              </a:lnSpc>
            </a:pPr>
            <a:endParaRPr lang="fr-FR" dirty="0"/>
          </a:p>
          <a:p>
            <a:pPr lvl="1" rtl="0">
              <a:lnSpc>
                <a:spcPct val="70000"/>
              </a:lnSpc>
            </a:pPr>
            <a:r>
              <a:rPr lang="fr-FR" dirty="0"/>
              <a:t>Par Catégorie :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0 :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4419730.97</a:t>
            </a:r>
            <a:r>
              <a:rPr lang="fr-FR" dirty="0"/>
              <a:t> €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1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44827657.11</a:t>
            </a:r>
            <a:r>
              <a:rPr lang="fr-FR" dirty="0"/>
              <a:t> €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2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2780275.02</a:t>
            </a:r>
            <a:r>
              <a:rPr lang="fr-FR" dirty="0"/>
              <a:t> €</a:t>
            </a:r>
          </a:p>
          <a:p>
            <a:pPr marL="283464" lvl="2" indent="0">
              <a:buNone/>
            </a:pP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42A70C8-A0E7-C4FF-F657-95F4F38196F5}"/>
              </a:ext>
            </a:extLst>
          </p:cNvPr>
          <p:cNvSpPr txBox="1">
            <a:spLocks/>
          </p:cNvSpPr>
          <p:nvPr/>
        </p:nvSpPr>
        <p:spPr>
          <a:xfrm>
            <a:off x="481780" y="6291828"/>
            <a:ext cx="5351294" cy="58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Chiffre d’affaires par mois.</a:t>
            </a:r>
          </a:p>
        </p:txBody>
      </p:sp>
    </p:spTree>
    <p:extLst>
      <p:ext uri="{BB962C8B-B14F-4D97-AF65-F5344CB8AC3E}">
        <p14:creationId xmlns:p14="http://schemas.microsoft.com/office/powerpoint/2010/main" val="138319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4C054-3CD0-1CC6-7DC6-392AFBEB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F689E6A-46D3-785A-C40A-FDD17FE2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Chiffre d'affaires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F19EDA-5A15-DAB2-81C6-910D2E93C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95894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Moyenne mobile</a:t>
            </a:r>
          </a:p>
        </p:txBody>
      </p:sp>
      <p:pic>
        <p:nvPicPr>
          <p:cNvPr id="14" name="Image 1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2AC0AB49-6047-8560-22CC-B0B991E1B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76" y="1647570"/>
            <a:ext cx="10753714" cy="3562860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EE65860-DC42-2DBB-5A3D-E94A1F2EB317}"/>
              </a:ext>
            </a:extLst>
          </p:cNvPr>
          <p:cNvSpPr txBox="1">
            <a:spLocks/>
          </p:cNvSpPr>
          <p:nvPr/>
        </p:nvSpPr>
        <p:spPr>
          <a:xfrm>
            <a:off x="629265" y="5397570"/>
            <a:ext cx="6862916" cy="120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Une moyenne mobile permet de voir plus clairement les tendances en éliminant les fluctuations temporaires ou "bruits" dans les données.</a:t>
            </a:r>
          </a:p>
        </p:txBody>
      </p:sp>
    </p:spTree>
    <p:extLst>
      <p:ext uri="{BB962C8B-B14F-4D97-AF65-F5344CB8AC3E}">
        <p14:creationId xmlns:p14="http://schemas.microsoft.com/office/powerpoint/2010/main" val="37497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97275-8E2E-4619-0F81-0189921A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605D23C-D1FC-3F3C-A875-D1576762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3295140"/>
            <a:ext cx="9745469" cy="356286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C55CB6C-D0C7-1D17-6CB8-223CC81170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9745469" cy="3094172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E8EDDDF-2510-6E9F-C4F9-67CFA11F6EB9}"/>
              </a:ext>
            </a:extLst>
          </p:cNvPr>
          <p:cNvSpPr txBox="1">
            <a:spLocks/>
          </p:cNvSpPr>
          <p:nvPr/>
        </p:nvSpPr>
        <p:spPr>
          <a:xfrm>
            <a:off x="9391507" y="2364723"/>
            <a:ext cx="3018502" cy="2711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Petit zoom sur la</a:t>
            </a:r>
          </a:p>
          <a:p>
            <a:pPr algn="ctr"/>
            <a:r>
              <a:rPr lang="fr-FR" dirty="0"/>
              <a:t>Chute des ventes</a:t>
            </a:r>
          </a:p>
          <a:p>
            <a:pPr algn="ctr"/>
            <a:r>
              <a:rPr lang="fr-FR" dirty="0"/>
              <a:t>fin 2021 visible avec</a:t>
            </a:r>
          </a:p>
          <a:p>
            <a:pPr algn="ctr"/>
            <a:r>
              <a:rPr lang="fr-FR" dirty="0"/>
              <a:t>Les ventes </a:t>
            </a:r>
          </a:p>
          <a:p>
            <a:pPr algn="ctr"/>
            <a:r>
              <a:rPr lang="fr-FR" dirty="0"/>
              <a:t>journalières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3A1FE45C-D1EA-9DE1-ED41-A6426EA6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1419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83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8D2E-8276-483D-363D-251042EF5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2AE27A1-2C56-9260-6453-F3C24614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Chiffre d'affaires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06320-9EED-ADEB-9B33-B4291FFC7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95894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6C7629E-7688-BEF2-531A-1D0BF543AF01}"/>
              </a:ext>
            </a:extLst>
          </p:cNvPr>
          <p:cNvSpPr txBox="1">
            <a:spLocks/>
          </p:cNvSpPr>
          <p:nvPr/>
        </p:nvSpPr>
        <p:spPr>
          <a:xfrm>
            <a:off x="629265" y="5397570"/>
            <a:ext cx="6862916" cy="120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74F85-36E0-C7A4-FBE8-3FAB98521899}"/>
              </a:ext>
            </a:extLst>
          </p:cNvPr>
          <p:cNvSpPr/>
          <p:nvPr/>
        </p:nvSpPr>
        <p:spPr>
          <a:xfrm>
            <a:off x="7836310" y="5476568"/>
            <a:ext cx="1022555" cy="138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exte, diagramme, cercle, capture d’écran&#10;&#10;Description générée automatiquement">
            <a:extLst>
              <a:ext uri="{FF2B5EF4-FFF2-40B4-BE49-F238E27FC236}">
                <a16:creationId xmlns:a16="http://schemas.microsoft.com/office/drawing/2014/main" id="{7A29F60F-7A2F-5DA5-73ED-548EE360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3" y="1109695"/>
            <a:ext cx="10497395" cy="51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68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50C2-9E1A-C5CA-9A67-86D0B553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2FD571B-D50D-0E1E-77E5-D282332E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Chiffre d'affaires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FF2B7-7442-EA2A-C500-53769585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95894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6313915-F180-2D27-7519-6AAA55F3E3D8}"/>
              </a:ext>
            </a:extLst>
          </p:cNvPr>
          <p:cNvSpPr txBox="1">
            <a:spLocks/>
          </p:cNvSpPr>
          <p:nvPr/>
        </p:nvSpPr>
        <p:spPr>
          <a:xfrm>
            <a:off x="629265" y="5397570"/>
            <a:ext cx="6862916" cy="120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B3F73C-D05B-5E8A-52CE-B3006F040376}"/>
              </a:ext>
            </a:extLst>
          </p:cNvPr>
          <p:cNvSpPr/>
          <p:nvPr/>
        </p:nvSpPr>
        <p:spPr>
          <a:xfrm>
            <a:off x="7724047" y="4647362"/>
            <a:ext cx="2210638" cy="2210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exte, Tracé, diagramme, ligne&#10;&#10;Description générée automatiquement">
            <a:extLst>
              <a:ext uri="{FF2B5EF4-FFF2-40B4-BE49-F238E27FC236}">
                <a16:creationId xmlns:a16="http://schemas.microsoft.com/office/drawing/2014/main" id="{910CF67B-4322-1F23-6660-90A98FB62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1139763"/>
            <a:ext cx="8295554" cy="534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848D5-450D-E6C4-5326-81327CB1A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CC67A84-3266-9150-1FD4-61BEFB48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Chiffre d'affaires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EBCB8-895E-C83D-E53B-8BBED878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95894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pic>
        <p:nvPicPr>
          <p:cNvPr id="4" name="Image 3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1DF8E391-FC64-B4D6-5BBF-180FD047B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0" y="905252"/>
            <a:ext cx="7215834" cy="5763911"/>
          </a:xfrm>
          <a:prstGeom prst="rect">
            <a:avLst/>
          </a:prstGeom>
        </p:spPr>
      </p:pic>
      <p:pic>
        <p:nvPicPr>
          <p:cNvPr id="10" name="Image 9" descr="Une image contenant clipart, Graphique, logo, conception&#10;&#10;Description générée automatiquement">
            <a:extLst>
              <a:ext uri="{FF2B5EF4-FFF2-40B4-BE49-F238E27FC236}">
                <a16:creationId xmlns:a16="http://schemas.microsoft.com/office/drawing/2014/main" id="{4935E6A0-3B2D-23AA-AF96-61D9A7BC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366" y="2290603"/>
            <a:ext cx="2848373" cy="2276793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BA2A32E-DD29-6F05-D5F6-58434359B5D9}"/>
              </a:ext>
            </a:extLst>
          </p:cNvPr>
          <p:cNvSpPr txBox="1">
            <a:spLocks/>
          </p:cNvSpPr>
          <p:nvPr/>
        </p:nvSpPr>
        <p:spPr>
          <a:xfrm>
            <a:off x="7724047" y="1762001"/>
            <a:ext cx="1862405" cy="202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Les chiffres présents sur l’axe des ordonnées sont les identifiants produits</a:t>
            </a:r>
          </a:p>
        </p:txBody>
      </p:sp>
    </p:spTree>
    <p:extLst>
      <p:ext uri="{BB962C8B-B14F-4D97-AF65-F5344CB8AC3E}">
        <p14:creationId xmlns:p14="http://schemas.microsoft.com/office/powerpoint/2010/main" val="160822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6AEAE-E0C0-0B1A-3036-77F87A20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A0FB8FE-654D-A712-606F-97E9E74F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Chiffre d'affaires et 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06F526-7D84-9271-2204-B8200CB7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95894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0F506F0-7B9C-1B67-5ECA-35A1E30701A1}"/>
              </a:ext>
            </a:extLst>
          </p:cNvPr>
          <p:cNvSpPr/>
          <p:nvPr/>
        </p:nvSpPr>
        <p:spPr>
          <a:xfrm>
            <a:off x="7724047" y="4647362"/>
            <a:ext cx="2210638" cy="2210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FFE802D5-1DEA-0A57-080F-81ED153F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89" y="1195538"/>
            <a:ext cx="9280481" cy="49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36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D52A-72A4-D643-B047-19F60E19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DAB1678-1883-BD31-2AD8-DD4161CD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8036F-18E2-072D-DF5E-65F2B5C4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878865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Quelques chiffres et tableaux.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EFB8203-213C-EF44-96EC-D16342D65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33433"/>
              </p:ext>
            </p:extLst>
          </p:nvPr>
        </p:nvGraphicFramePr>
        <p:xfrm>
          <a:off x="867786" y="1460430"/>
          <a:ext cx="4965288" cy="4754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322">
                  <a:extLst>
                    <a:ext uri="{9D8B030D-6E8A-4147-A177-3AD203B41FA5}">
                      <a16:colId xmlns:a16="http://schemas.microsoft.com/office/drawing/2014/main" val="1373775173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963363933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458221310"/>
                    </a:ext>
                  </a:extLst>
                </a:gridCol>
                <a:gridCol w="1241322">
                  <a:extLst>
                    <a:ext uri="{9D8B030D-6E8A-4147-A177-3AD203B41FA5}">
                      <a16:colId xmlns:a16="http://schemas.microsoft.com/office/drawing/2014/main" val="3016522050"/>
                    </a:ext>
                  </a:extLst>
                </a:gridCol>
              </a:tblGrid>
              <a:tr h="354153">
                <a:tc>
                  <a:txBody>
                    <a:bodyPr/>
                    <a:lstStyle/>
                    <a:p>
                      <a:r>
                        <a:rPr lang="fr-FR" dirty="0"/>
                        <a:t>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787675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5828.0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91680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Fév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5729.0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5587.0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61549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Mars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5676.0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87804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Avril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5674.0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8974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Mai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5644.0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5843.0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9727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5659.0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5717.0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8136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Juill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5672.0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5778.0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381064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Août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5642.0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3949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Sept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5693.0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5738.0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529314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Oct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6190.0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5755.0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93791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 err="1"/>
                        <a:t>Nov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5875.0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5749.0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86420"/>
                  </a:ext>
                </a:extLst>
              </a:tr>
              <a:tr h="363712">
                <a:tc>
                  <a:txBody>
                    <a:bodyPr/>
                    <a:lstStyle/>
                    <a:p>
                      <a:r>
                        <a:rPr lang="fr-FR" dirty="0"/>
                        <a:t>Déc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5867.0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5765.0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71076"/>
                  </a:ext>
                </a:extLst>
              </a:tr>
            </a:tbl>
          </a:graphicData>
        </a:graphic>
      </p:graphicFrame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4B13CA-865E-92B8-35E2-816182BC29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645782"/>
            <a:ext cx="5061974" cy="376049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lvl="1" rtl="0">
              <a:lnSpc>
                <a:spcPct val="70000"/>
              </a:lnSpc>
            </a:pPr>
            <a:r>
              <a:rPr lang="fr-FR" dirty="0"/>
              <a:t>Nombre de clients unique: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8600</a:t>
            </a:r>
          </a:p>
          <a:p>
            <a:pPr lvl="1" rtl="0">
              <a:lnSpc>
                <a:spcPct val="70000"/>
              </a:lnSpc>
            </a:pPr>
            <a:endParaRPr lang="fr-FR" dirty="0"/>
          </a:p>
          <a:p>
            <a:pPr lvl="1" rtl="0">
              <a:lnSpc>
                <a:spcPct val="70000"/>
              </a:lnSpc>
            </a:pPr>
            <a:r>
              <a:rPr lang="fr-FR" dirty="0"/>
              <a:t>Par mois :</a:t>
            </a:r>
          </a:p>
          <a:p>
            <a:pPr lvl="2">
              <a:lnSpc>
                <a:spcPct val="70000"/>
              </a:lnSpc>
            </a:pPr>
            <a:r>
              <a:rPr lang="fr-FR" dirty="0"/>
              <a:t>Minimum :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5587</a:t>
            </a:r>
            <a:endParaRPr lang="fr-FR" dirty="0"/>
          </a:p>
          <a:p>
            <a:pPr lvl="2">
              <a:lnSpc>
                <a:spcPct val="70000"/>
              </a:lnSpc>
            </a:pPr>
            <a:r>
              <a:rPr lang="fr-FR" dirty="0"/>
              <a:t>Maximum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6190</a:t>
            </a:r>
            <a:endParaRPr lang="fr-FR" dirty="0"/>
          </a:p>
          <a:p>
            <a:pPr lvl="2">
              <a:lnSpc>
                <a:spcPct val="70000"/>
              </a:lnSpc>
            </a:pPr>
            <a:r>
              <a:rPr lang="fr-FR" dirty="0"/>
              <a:t>Médiane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5743.5</a:t>
            </a:r>
            <a:endParaRPr lang="fr-FR" dirty="0"/>
          </a:p>
          <a:p>
            <a:pPr lvl="2">
              <a:lnSpc>
                <a:spcPct val="70000"/>
              </a:lnSpc>
            </a:pPr>
            <a:r>
              <a:rPr lang="fr-FR" dirty="0"/>
              <a:t>Moyenne :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5759.375</a:t>
            </a:r>
          </a:p>
          <a:p>
            <a:pPr marL="283464" lvl="2" indent="0">
              <a:lnSpc>
                <a:spcPct val="70000"/>
              </a:lnSpc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283464" lvl="2" indent="0">
              <a:lnSpc>
                <a:spcPct val="100000"/>
              </a:lnSpc>
              <a:buNone/>
            </a:pP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Certains graphiques ont été reportés au chapitre suivant (corrélations) pour éviter les répétitions.</a:t>
            </a:r>
            <a:endParaRPr lang="fr-FR" dirty="0"/>
          </a:p>
          <a:p>
            <a:pPr lvl="1" rtl="0">
              <a:lnSpc>
                <a:spcPct val="70000"/>
              </a:lnSpc>
            </a:pPr>
            <a:endParaRPr lang="fr-FR" dirty="0"/>
          </a:p>
          <a:p>
            <a:pPr marL="283464" lvl="2" indent="0">
              <a:buNone/>
            </a:pP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D795BEEE-37D7-2C5F-0353-64D48454324F}"/>
              </a:ext>
            </a:extLst>
          </p:cNvPr>
          <p:cNvSpPr txBox="1">
            <a:spLocks/>
          </p:cNvSpPr>
          <p:nvPr/>
        </p:nvSpPr>
        <p:spPr>
          <a:xfrm>
            <a:off x="867786" y="6276435"/>
            <a:ext cx="5351294" cy="58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Nombre des clients par mois.</a:t>
            </a:r>
          </a:p>
        </p:txBody>
      </p:sp>
    </p:spTree>
    <p:extLst>
      <p:ext uri="{BB962C8B-B14F-4D97-AF65-F5344CB8AC3E}">
        <p14:creationId xmlns:p14="http://schemas.microsoft.com/office/powerpoint/2010/main" val="210019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0E9AE-99C9-5CC3-F120-D2094B24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35A2818-8028-938A-F977-D6F91EBF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11948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7B6736-4593-E368-102E-D024E1E8C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740095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Top 10 des clients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2AB6C6-F42A-510F-253B-3AE09235DACA}"/>
              </a:ext>
            </a:extLst>
          </p:cNvPr>
          <p:cNvSpPr/>
          <p:nvPr/>
        </p:nvSpPr>
        <p:spPr>
          <a:xfrm>
            <a:off x="7724047" y="4647362"/>
            <a:ext cx="2210638" cy="2210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, capture d’écran, Tracé, Police&#10;&#10;Description générée automatiquement">
            <a:extLst>
              <a:ext uri="{FF2B5EF4-FFF2-40B4-BE49-F238E27FC236}">
                <a16:creationId xmlns:a16="http://schemas.microsoft.com/office/drawing/2014/main" id="{5ED42AFC-3142-DE7A-3CA9-370F13AF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5" y="1227123"/>
            <a:ext cx="9029464" cy="5381196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F42786B-245C-CBCC-F349-800AA56111CD}"/>
              </a:ext>
            </a:extLst>
          </p:cNvPr>
          <p:cNvSpPr txBox="1">
            <a:spLocks/>
          </p:cNvSpPr>
          <p:nvPr/>
        </p:nvSpPr>
        <p:spPr>
          <a:xfrm>
            <a:off x="9360309" y="2436795"/>
            <a:ext cx="2500846" cy="2646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Ici on peut constater que les 4 premiers clients ne sont pas des particuliers.</a:t>
            </a:r>
          </a:p>
          <a:p>
            <a:r>
              <a:rPr lang="fr-FR" dirty="0"/>
              <a:t>Les bons clients consomment entre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220€ </a:t>
            </a:r>
            <a:r>
              <a:rPr lang="fr-FR" dirty="0"/>
              <a:t>et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210€ </a:t>
            </a:r>
            <a:r>
              <a:rPr lang="fr-FR" dirty="0"/>
              <a:t>par mois</a:t>
            </a:r>
          </a:p>
        </p:txBody>
      </p:sp>
    </p:spTree>
    <p:extLst>
      <p:ext uri="{BB962C8B-B14F-4D97-AF65-F5344CB8AC3E}">
        <p14:creationId xmlns:p14="http://schemas.microsoft.com/office/powerpoint/2010/main" val="79154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C1B0E-43E3-C199-C4FB-D2DEC7955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8EC0C7E-C351-E3E3-24BE-7DA0D45C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27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504085-59E0-07C3-5608-FB1C533D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641774"/>
            <a:ext cx="5351294" cy="58156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sexes et distribution de l’âge.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A4DA919-4477-DB77-7046-C88C145F92EB}"/>
              </a:ext>
            </a:extLst>
          </p:cNvPr>
          <p:cNvSpPr/>
          <p:nvPr/>
        </p:nvSpPr>
        <p:spPr>
          <a:xfrm>
            <a:off x="7724047" y="4647362"/>
            <a:ext cx="2210638" cy="2210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capture d’écran, cercle, Police&#10;&#10;Description générée automatiquement">
            <a:extLst>
              <a:ext uri="{FF2B5EF4-FFF2-40B4-BE49-F238E27FC236}">
                <a16:creationId xmlns:a16="http://schemas.microsoft.com/office/drawing/2014/main" id="{6C01B01C-1716-E305-9840-6A4E2A8C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047" y="1552537"/>
            <a:ext cx="3694183" cy="3904496"/>
          </a:xfrm>
          <a:prstGeom prst="rect">
            <a:avLst/>
          </a:prstGeom>
        </p:spPr>
      </p:pic>
      <p:pic>
        <p:nvPicPr>
          <p:cNvPr id="12" name="Image 11" descr="Une image contenant diagramme, Tracé, origami&#10;&#10;Description générée automatiquement">
            <a:extLst>
              <a:ext uri="{FF2B5EF4-FFF2-40B4-BE49-F238E27FC236}">
                <a16:creationId xmlns:a16="http://schemas.microsoft.com/office/drawing/2014/main" id="{A3407F41-3C76-340C-53B8-75435C66B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9" y="1064212"/>
            <a:ext cx="7799847" cy="5010922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4D536B0-A327-6838-E20E-5432F8F0BB12}"/>
              </a:ext>
            </a:extLst>
          </p:cNvPr>
          <p:cNvSpPr txBox="1">
            <a:spLocks/>
          </p:cNvSpPr>
          <p:nvPr/>
        </p:nvSpPr>
        <p:spPr>
          <a:xfrm>
            <a:off x="346497" y="6179580"/>
            <a:ext cx="6860547" cy="58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On peut constater une répartition assez égalitaire.</a:t>
            </a:r>
          </a:p>
        </p:txBody>
      </p:sp>
    </p:spTree>
    <p:extLst>
      <p:ext uri="{BB962C8B-B14F-4D97-AF65-F5344CB8AC3E}">
        <p14:creationId xmlns:p14="http://schemas.microsoft.com/office/powerpoint/2010/main" val="49387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619" y="102022"/>
            <a:ext cx="8981428" cy="108768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Sommaire.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7" y="1425677"/>
            <a:ext cx="9689350" cy="450317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I.    Introduction</a:t>
            </a:r>
          </a:p>
          <a:p>
            <a:pPr rtl="0"/>
            <a:endParaRPr lang="fr-FR" sz="2400" dirty="0"/>
          </a:p>
          <a:p>
            <a:pPr rtl="0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II.    Présentation des données</a:t>
            </a:r>
          </a:p>
          <a:p>
            <a:pPr marL="800100" lvl="1" indent="-342900">
              <a:buFontTx/>
              <a:buChar char="-"/>
            </a:pP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</a:t>
            </a:r>
          </a:p>
          <a:p>
            <a:pPr lvl="1"/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pPr rtl="0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III.   Analyse</a:t>
            </a:r>
          </a:p>
          <a:p>
            <a:pPr marL="800100" lvl="1" indent="-342900">
              <a:buFontTx/>
              <a:buChar char="-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Chiffre d'affaires et références</a:t>
            </a:r>
          </a:p>
          <a:p>
            <a:pPr marL="800100" lvl="1" indent="-342900">
              <a:buFontTx/>
              <a:buChar char="-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</a:t>
            </a:r>
          </a:p>
          <a:p>
            <a:pPr lvl="1"/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  <a:p>
            <a:pPr rtl="0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IV.  Quelques corrélations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164C671-C767-A5B9-64A6-2F5EB87F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0" r="4180"/>
          <a:stretch/>
        </p:blipFill>
        <p:spPr>
          <a:xfrm>
            <a:off x="6754761" y="1189704"/>
            <a:ext cx="4368333" cy="4074509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370E8-551B-1294-8E9D-9534FEF56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FFC0F46-77B3-CD79-8BBC-A20AF111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27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A30E5-EBA5-019A-22D1-8C04737C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720432"/>
            <a:ext cx="8104327" cy="58156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 err="1"/>
              <a:t>Heatmap</a:t>
            </a:r>
            <a:r>
              <a:rPr lang="fr-FR" dirty="0"/>
              <a:t> du nombre de sessions par jour de la semaine et par mois.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DCFCC36-B702-150E-568B-143466C6C469}"/>
              </a:ext>
            </a:extLst>
          </p:cNvPr>
          <p:cNvSpPr/>
          <p:nvPr/>
        </p:nvSpPr>
        <p:spPr>
          <a:xfrm>
            <a:off x="7724047" y="4647362"/>
            <a:ext cx="2210638" cy="2210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capture d’écran, carré, Rectangle&#10;&#10;Description générée automatiquement">
            <a:extLst>
              <a:ext uri="{FF2B5EF4-FFF2-40B4-BE49-F238E27FC236}">
                <a16:creationId xmlns:a16="http://schemas.microsoft.com/office/drawing/2014/main" id="{E881EDF1-6CB5-9565-E83C-4E1F74CE9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00" y="1223339"/>
            <a:ext cx="8729994" cy="52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950C2-DD87-BF20-D860-C0035720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A89DF05-0411-A260-D535-CBA54E59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27"/>
            <a:ext cx="9601200" cy="76691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5B964-D72E-16EB-7303-6BA5C840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641774"/>
            <a:ext cx="8104327" cy="58156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Courbe de Lorenz.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AA783CA-B4DF-361C-D078-355EA855AAC8}"/>
              </a:ext>
            </a:extLst>
          </p:cNvPr>
          <p:cNvSpPr/>
          <p:nvPr/>
        </p:nvSpPr>
        <p:spPr>
          <a:xfrm>
            <a:off x="7724047" y="4647362"/>
            <a:ext cx="2210638" cy="22106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88913749-559B-9840-6316-941C062E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6" y="1338902"/>
            <a:ext cx="6652119" cy="5182729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3075C89-A188-B263-9E29-678CB6500FC4}"/>
              </a:ext>
            </a:extLst>
          </p:cNvPr>
          <p:cNvSpPr txBox="1">
            <a:spLocks/>
          </p:cNvSpPr>
          <p:nvPr/>
        </p:nvSpPr>
        <p:spPr>
          <a:xfrm>
            <a:off x="7207045" y="1910990"/>
            <a:ext cx="3637935" cy="37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 L'axe horizontal : </a:t>
            </a:r>
            <a:r>
              <a:rPr lang="fr-FR" dirty="0"/>
              <a:t>pourcentage cumulatif des clients.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- L'axe vertical : </a:t>
            </a:r>
            <a:r>
              <a:rPr lang="fr-FR" dirty="0"/>
              <a:t>pourcentage cumulatif du chiffre d'affaires. </a:t>
            </a:r>
          </a:p>
          <a:p>
            <a:endParaRPr lang="fr-FR" dirty="0"/>
          </a:p>
          <a:p>
            <a:r>
              <a:rPr lang="fr-FR" dirty="0"/>
              <a:t>- La courbe de Lorenz trace alors la progression de la part du chiffre d’affaires générée à mesure qu’on accumule les clients.</a:t>
            </a:r>
          </a:p>
        </p:txBody>
      </p:sp>
    </p:spTree>
    <p:extLst>
      <p:ext uri="{BB962C8B-B14F-4D97-AF65-F5344CB8AC3E}">
        <p14:creationId xmlns:p14="http://schemas.microsoft.com/office/powerpoint/2010/main" val="3345488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839CB-26B9-E242-4035-07702DF18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BC02D-8A9E-C960-E283-922F67BC4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77553"/>
            <a:ext cx="6130454" cy="326944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IV. Quelques</a:t>
            </a:r>
            <a:br>
              <a:rPr lang="fr-FR" dirty="0"/>
            </a:br>
            <a:r>
              <a:rPr lang="fr-FR" dirty="0"/>
              <a:t>Corrélations.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43F16D-1D66-9302-D751-B2468FD4E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221964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Quelques corrélations en rapport avec des tests statistiques spécifique.</a:t>
            </a:r>
          </a:p>
        </p:txBody>
      </p:sp>
    </p:spTree>
    <p:extLst>
      <p:ext uri="{BB962C8B-B14F-4D97-AF65-F5344CB8AC3E}">
        <p14:creationId xmlns:p14="http://schemas.microsoft.com/office/powerpoint/2010/main" val="429067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12CB1-8A4D-774B-D84E-EC146601A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EE81B7C-E33A-3277-1BF3-C5C04003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Avant de commencer les tests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66346-F77B-B42D-2740-99E2713E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19" y="1360305"/>
            <a:ext cx="9077720" cy="5173230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just">
              <a:lnSpc>
                <a:spcPct val="70000"/>
              </a:lnSpc>
            </a:pPr>
            <a:r>
              <a:rPr lang="fr-FR" sz="1800" dirty="0"/>
              <a:t>Des 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tests de normalité </a:t>
            </a:r>
            <a:r>
              <a:rPr lang="fr-FR" sz="1800" dirty="0"/>
              <a:t>ont été effectués sur les prix et les âges pour vérifier s’ils suivent une distribution normale.</a:t>
            </a:r>
          </a:p>
          <a:p>
            <a:pPr algn="just">
              <a:lnSpc>
                <a:spcPct val="70000"/>
              </a:lnSpc>
            </a:pPr>
            <a:endParaRPr lang="fr-FR" sz="1800" dirty="0"/>
          </a:p>
          <a:p>
            <a:pPr algn="just">
              <a:lnSpc>
                <a:spcPct val="70000"/>
              </a:lnSpc>
            </a:pPr>
            <a:r>
              <a:rPr lang="fr-FR" sz="1800" dirty="0"/>
              <a:t>Dans ces tests, deux valeurs principales ressortent : la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statistique du test</a:t>
            </a:r>
            <a:r>
              <a:rPr lang="fr-F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800" dirty="0"/>
              <a:t>et la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p-value</a:t>
            </a:r>
            <a:r>
              <a:rPr lang="fr-FR" sz="1800" dirty="0"/>
              <a:t>.</a:t>
            </a:r>
          </a:p>
          <a:p>
            <a:pPr algn="just">
              <a:lnSpc>
                <a:spcPct val="70000"/>
              </a:lnSpc>
            </a:pPr>
            <a:endParaRPr lang="fr-FR" sz="1800" dirty="0"/>
          </a:p>
          <a:p>
            <a:pPr algn="just">
              <a:lnSpc>
                <a:spcPct val="70000"/>
              </a:lnSpc>
              <a:buFont typeface="+mj-lt"/>
              <a:buAutoNum type="arabicPeriod"/>
            </a:pP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Prix</a:t>
            </a:r>
            <a:r>
              <a:rPr lang="fr-FR" sz="1800" dirty="0"/>
              <a:t> : La </a:t>
            </a:r>
            <a:r>
              <a:rPr lang="fr-FR" sz="1800" b="1" dirty="0">
                <a:solidFill>
                  <a:srgbClr val="FF0000"/>
                </a:solidFill>
              </a:rPr>
              <a:t>statistique</a:t>
            </a:r>
            <a:r>
              <a:rPr lang="fr-FR" sz="1800" dirty="0"/>
              <a:t> du test est de </a:t>
            </a:r>
            <a:r>
              <a:rPr lang="fr-FR" sz="1800" b="1" dirty="0">
                <a:solidFill>
                  <a:srgbClr val="FF0000"/>
                </a:solidFill>
              </a:rPr>
              <a:t>0,996</a:t>
            </a:r>
            <a:r>
              <a:rPr lang="fr-FR" sz="1800" dirty="0"/>
              <a:t> et la </a:t>
            </a:r>
            <a:r>
              <a:rPr lang="fr-FR" sz="1800" b="1" dirty="0">
                <a:solidFill>
                  <a:srgbClr val="FF0000"/>
                </a:solidFill>
              </a:rPr>
              <a:t>p-value</a:t>
            </a:r>
            <a:r>
              <a:rPr lang="fr-FR" sz="1800" dirty="0"/>
              <a:t> de </a:t>
            </a:r>
            <a:r>
              <a:rPr lang="fr-FR" sz="1800" b="1" dirty="0">
                <a:solidFill>
                  <a:srgbClr val="FF0000"/>
                </a:solidFill>
              </a:rPr>
              <a:t>0,0</a:t>
            </a:r>
            <a:r>
              <a:rPr lang="fr-FR" sz="1800" dirty="0"/>
              <a:t>.</a:t>
            </a:r>
          </a:p>
          <a:p>
            <a:pPr algn="just">
              <a:lnSpc>
                <a:spcPct val="70000"/>
              </a:lnSpc>
              <a:buFont typeface="+mj-lt"/>
              <a:buAutoNum type="arabicPeriod"/>
            </a:pP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 Âge</a:t>
            </a:r>
            <a:r>
              <a:rPr lang="fr-FR" sz="1800" dirty="0"/>
              <a:t> : La </a:t>
            </a:r>
            <a:r>
              <a:rPr lang="fr-FR" sz="1800" b="1" dirty="0">
                <a:solidFill>
                  <a:srgbClr val="FF0000"/>
                </a:solidFill>
              </a:rPr>
              <a:t>statistique</a:t>
            </a:r>
            <a:r>
              <a:rPr lang="fr-FR" sz="1800" dirty="0"/>
              <a:t> du test est de </a:t>
            </a:r>
            <a:r>
              <a:rPr lang="fr-FR" sz="1800" b="1" dirty="0">
                <a:solidFill>
                  <a:srgbClr val="FF0000"/>
                </a:solidFill>
              </a:rPr>
              <a:t>1,0</a:t>
            </a:r>
            <a:r>
              <a:rPr lang="fr-FR" sz="1800" dirty="0"/>
              <a:t> et la </a:t>
            </a:r>
            <a:r>
              <a:rPr lang="fr-FR" sz="1800" b="1" dirty="0">
                <a:solidFill>
                  <a:srgbClr val="FF0000"/>
                </a:solidFill>
              </a:rPr>
              <a:t>p-value</a:t>
            </a:r>
            <a:r>
              <a:rPr lang="fr-FR" sz="1800" dirty="0"/>
              <a:t> de </a:t>
            </a:r>
            <a:r>
              <a:rPr lang="fr-FR" sz="1800" b="1" dirty="0">
                <a:solidFill>
                  <a:srgbClr val="FF0000"/>
                </a:solidFill>
              </a:rPr>
              <a:t>0,0</a:t>
            </a:r>
            <a:r>
              <a:rPr lang="fr-FR" sz="1800" dirty="0"/>
              <a:t>.</a:t>
            </a:r>
          </a:p>
          <a:p>
            <a:pPr algn="just">
              <a:lnSpc>
                <a:spcPct val="70000"/>
              </a:lnSpc>
              <a:buFont typeface="+mj-lt"/>
              <a:buAutoNum type="arabicPeriod"/>
            </a:pPr>
            <a:endParaRPr lang="fr-F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Pour les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prix</a:t>
            </a:r>
            <a:r>
              <a:rPr lang="fr-FR" sz="1800" dirty="0"/>
              <a:t> : la p-value est de 0, ce qui indique une distribution non normale.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Pour les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âges</a:t>
            </a:r>
            <a:r>
              <a:rPr lang="fr-FR" sz="1800" dirty="0"/>
              <a:t> : la p-value est également de 0, donc la distribution n’est pas normale non plus.</a:t>
            </a:r>
          </a:p>
          <a:p>
            <a:r>
              <a:rPr lang="fr-FR" sz="1800" dirty="0"/>
              <a:t>En résumé, </a:t>
            </a:r>
            <a:r>
              <a:rPr lang="fr-FR" sz="1800" b="1" dirty="0">
                <a:solidFill>
                  <a:schemeClr val="accent1">
                    <a:lumMod val="75000"/>
                  </a:schemeClr>
                </a:solidFill>
              </a:rPr>
              <a:t>ni les prix ni les âges ne suivent une distribution normale</a:t>
            </a:r>
            <a:r>
              <a:rPr lang="fr-FR" sz="1800" dirty="0"/>
              <a:t>. Cela implique que des tests statistiques non paramétriques, qui ne nécessitent pas de normalité, pourraient être plus adaptés pour ces données.</a:t>
            </a:r>
          </a:p>
        </p:txBody>
      </p:sp>
    </p:spTree>
    <p:extLst>
      <p:ext uri="{BB962C8B-B14F-4D97-AF65-F5344CB8AC3E}">
        <p14:creationId xmlns:p14="http://schemas.microsoft.com/office/powerpoint/2010/main" val="222143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CE245-A350-7FCF-4EE6-6A71686F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D60EEF2-A6F1-65FE-EF37-37E62E32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Sexe et catégorie de livres achetés</a:t>
            </a:r>
          </a:p>
        </p:txBody>
      </p:sp>
      <p:pic>
        <p:nvPicPr>
          <p:cNvPr id="12" name="Espace réservé du contenu 1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4A6903B4-7FE6-2458-D17F-83B77E044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316" y="1256908"/>
            <a:ext cx="7745781" cy="5250237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EFB80D2-382F-D45F-88F1-7ED6140FC047}"/>
              </a:ext>
            </a:extLst>
          </p:cNvPr>
          <p:cNvSpPr txBox="1"/>
          <p:nvPr/>
        </p:nvSpPr>
        <p:spPr>
          <a:xfrm>
            <a:off x="8398415" y="1802878"/>
            <a:ext cx="33837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Test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Chi2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valeur P : 4.32×10−35</a:t>
            </a:r>
          </a:p>
          <a:p>
            <a:endParaRPr lang="fr-FR" dirty="0"/>
          </a:p>
          <a:p>
            <a:r>
              <a:rPr lang="fr-FR" dirty="0"/>
              <a:t>Faible probabilité que des différences entre les effectifs soient dues au hasard.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Et sont donc probablement associés.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089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56E1A-212D-9CA0-92B6-DFCB0EB84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894EB0C-786B-088D-E664-53B63688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Age et montant des achats</a:t>
            </a:r>
          </a:p>
        </p:txBody>
      </p:sp>
      <p:pic>
        <p:nvPicPr>
          <p:cNvPr id="5" name="Espace réservé du contenu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8CC0200-24E0-CF44-8386-82CD724F7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705" y="1477108"/>
            <a:ext cx="7655929" cy="4953837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80C0184-68F2-6A6F-C74A-519A982117ED}"/>
              </a:ext>
            </a:extLst>
          </p:cNvPr>
          <p:cNvSpPr txBox="1"/>
          <p:nvPr/>
        </p:nvSpPr>
        <p:spPr>
          <a:xfrm>
            <a:off x="7862242" y="1941689"/>
            <a:ext cx="33837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Test 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Sprearman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valeur P : 0.0</a:t>
            </a:r>
          </a:p>
          <a:p>
            <a:endParaRPr lang="fr-FR" dirty="0"/>
          </a:p>
          <a:p>
            <a:r>
              <a:rPr lang="fr-FR" dirty="0"/>
              <a:t>Il n’y a une différence significative entre les groupes.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109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E93BA-116E-D366-015B-6E69C39D3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DD44D7C-79DF-B271-CAAF-E3227D05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Age et panier moyen</a:t>
            </a:r>
          </a:p>
        </p:txBody>
      </p:sp>
      <p:pic>
        <p:nvPicPr>
          <p:cNvPr id="5" name="Espace réservé du contenu 4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1E896AD3-AE5A-00EB-6E14-B3C613FF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4530" y="1376624"/>
            <a:ext cx="6680574" cy="5358499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7BB02B4-F9BA-DE5B-0114-90E5E483E013}"/>
              </a:ext>
            </a:extLst>
          </p:cNvPr>
          <p:cNvSpPr txBox="1"/>
          <p:nvPr/>
        </p:nvSpPr>
        <p:spPr>
          <a:xfrm>
            <a:off x="7406905" y="2274838"/>
            <a:ext cx="3383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Kruskal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-Wallis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valeur P : 0.0</a:t>
            </a:r>
          </a:p>
          <a:p>
            <a:endParaRPr lang="fr-FR" dirty="0"/>
          </a:p>
          <a:p>
            <a:r>
              <a:rPr lang="fr-FR" dirty="0"/>
              <a:t>Il n’y a une différence significative entre les groupes.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33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658F7-2B20-17C0-362B-48F02911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325A5AF-479F-7117-8C3B-36F8AF0C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Age et fréquence d’achat</a:t>
            </a:r>
          </a:p>
        </p:txBody>
      </p:sp>
      <p:pic>
        <p:nvPicPr>
          <p:cNvPr id="5" name="Espace réservé du contenu 4" descr="Une image contenant diagramme,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697FC7A7-8935-B782-8460-9A02568F0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982" y="1259678"/>
            <a:ext cx="7003702" cy="5514409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7000D34-9701-27A6-4D15-4CF437039AEC}"/>
              </a:ext>
            </a:extLst>
          </p:cNvPr>
          <p:cNvSpPr txBox="1"/>
          <p:nvPr/>
        </p:nvSpPr>
        <p:spPr>
          <a:xfrm>
            <a:off x="7636100" y="1861883"/>
            <a:ext cx="33837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Dans ce test les vendeurs pros ont été retirés.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Test 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Kruskal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-Wallis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valeur P : 1.54×10−235</a:t>
            </a:r>
          </a:p>
          <a:p>
            <a:endParaRPr lang="fr-FR" dirty="0"/>
          </a:p>
          <a:p>
            <a:r>
              <a:rPr lang="fr-FR" dirty="0"/>
              <a:t>Il n’y a une différence significative entre les groupes.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006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0575-2A4F-D70B-F9A4-F1A92A2E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0FA9073-3616-416A-6FEC-F42D080C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Age et catégorie de livre achetés</a:t>
            </a:r>
          </a:p>
        </p:txBody>
      </p:sp>
      <p:pic>
        <p:nvPicPr>
          <p:cNvPr id="5" name="Espace réservé du contenu 4" descr="Une image contenant diagramme, Tracé, ligne, origami&#10;&#10;Description générée automatiquement">
            <a:extLst>
              <a:ext uri="{FF2B5EF4-FFF2-40B4-BE49-F238E27FC236}">
                <a16:creationId xmlns:a16="http://schemas.microsoft.com/office/drawing/2014/main" id="{4FEFE519-A25A-F86C-9D4C-99D43F08A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07" y="1477109"/>
            <a:ext cx="7652979" cy="4916568"/>
          </a:xfr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7646E9-C193-7B96-8371-ECE706E681AE}"/>
              </a:ext>
            </a:extLst>
          </p:cNvPr>
          <p:cNvSpPr txBox="1"/>
          <p:nvPr/>
        </p:nvSpPr>
        <p:spPr>
          <a:xfrm>
            <a:off x="7923395" y="2274838"/>
            <a:ext cx="3383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Kruskal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-Wallis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valeur P </a:t>
            </a:r>
            <a:r>
              <a:rPr lang="fr-FR" dirty="0"/>
              <a:t>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0.0</a:t>
            </a:r>
            <a:endParaRPr lang="fr-FR" dirty="0"/>
          </a:p>
          <a:p>
            <a:endParaRPr lang="fr-FR" dirty="0"/>
          </a:p>
          <a:p>
            <a:r>
              <a:rPr lang="fr-FR" dirty="0"/>
              <a:t>Il n’y a une différence significative entre les groupes.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9223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D831-F1B3-A794-64E7-47FAFBDE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68D5649-BB74-3BA2-83DE-A8DC29B8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351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Distribution en prix et sexe</a:t>
            </a:r>
          </a:p>
        </p:txBody>
      </p:sp>
      <p:pic>
        <p:nvPicPr>
          <p:cNvPr id="13" name="Espace réservé du contenu 1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7A9CBDA1-F623-CD69-4D92-AF30E4F42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659" y="1521337"/>
            <a:ext cx="7367587" cy="4741258"/>
          </a:xfr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7272D45-781A-C71D-DB64-E4D4D3E48FED}"/>
              </a:ext>
            </a:extLst>
          </p:cNvPr>
          <p:cNvSpPr txBox="1"/>
          <p:nvPr/>
        </p:nvSpPr>
        <p:spPr>
          <a:xfrm>
            <a:off x="7766079" y="2480187"/>
            <a:ext cx="3383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Test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Mann-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whitney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valeur P </a:t>
            </a:r>
            <a:r>
              <a:rPr lang="fr-FR" dirty="0"/>
              <a:t>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0.427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Il n’y a pas de différence significative entre les groupes.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09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77553"/>
            <a:ext cx="6130454" cy="326944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I. Introduction.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 la mission et des objectifs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 bientôt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444181"/>
            <a:ext cx="6220277" cy="216127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Gouesmat Loïc​</a:t>
            </a:r>
          </a:p>
          <a:p>
            <a:pPr rtl="0"/>
            <a:r>
              <a:rPr lang="fr-FR" dirty="0"/>
              <a:t>502-555-0152</a:t>
            </a:r>
          </a:p>
          <a:p>
            <a:pPr rtl="0"/>
            <a:r>
              <a:rPr lang="fr-FR" dirty="0"/>
              <a:t>gl@firstupconsultants.com</a:t>
            </a:r>
          </a:p>
          <a:p>
            <a:pPr rtl="0"/>
            <a:r>
              <a:rPr lang="fr-FR" dirty="0"/>
              <a:t>www.firstupconsultants.com</a:t>
            </a:r>
          </a:p>
        </p:txBody>
      </p:sp>
      <p:pic>
        <p:nvPicPr>
          <p:cNvPr id="3" name="Image 2" descr="Une image contenant habits, personne, capture d’écran, chaussures&#10;&#10;Description générée automatiquement">
            <a:extLst>
              <a:ext uri="{FF2B5EF4-FFF2-40B4-BE49-F238E27FC236}">
                <a16:creationId xmlns:a16="http://schemas.microsoft.com/office/drawing/2014/main" id="{C6A200C0-379B-0088-338D-67B0285C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307" y="111766"/>
            <a:ext cx="3464277" cy="354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129898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Mission et objectifs.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12" y="1700980"/>
            <a:ext cx="9601200" cy="469981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Le service de vente en ligne a été ouvert il y a deux ans et un bilan sur les indicateurs et chiffre clés semble être une démarche pertinente.</a:t>
            </a:r>
          </a:p>
          <a:p>
            <a:pPr rtl="0"/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Une analyse des ventes et performances a été effectué.</a:t>
            </a:r>
          </a:p>
          <a:p>
            <a:pPr rtl="0"/>
            <a:r>
              <a:rPr lang="fr-FR" dirty="0"/>
              <a:t>Elle permet de voir les périodes et produits les plus lucratifs, les tendances et fréquence.</a:t>
            </a:r>
          </a:p>
          <a:p>
            <a:pPr marL="342900" indent="-342900" rtl="0">
              <a:buFontTx/>
              <a:buChar char="-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Une seconde analyse est-elle, ciblé sur les clients.</a:t>
            </a:r>
          </a:p>
          <a:p>
            <a:pPr rtl="0"/>
            <a:r>
              <a:rPr lang="fr-FR" dirty="0"/>
              <a:t>Donnant une vue sur les habitudes, et le profil des clients les plus fidèle.</a:t>
            </a:r>
          </a:p>
          <a:p>
            <a:pPr marL="342900" indent="-342900" rtl="0">
              <a:buFontTx/>
              <a:buChar char="-"/>
            </a:pP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Des tests de corrélations ont été effectué.</a:t>
            </a:r>
          </a:p>
          <a:p>
            <a:pPr rtl="0"/>
            <a:r>
              <a:rPr lang="fr-FR" dirty="0"/>
              <a:t>Afin de savoir quelles données sont liées et influent entre-elles.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4FC34-C552-030A-5676-75888A0FC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AE431-8531-880F-F911-C5DCE2A67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77553"/>
            <a:ext cx="6130454" cy="326944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II. Présentation des données.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337C62-CF0D-CD20-756B-95ED9988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221964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des fichiers fournis :</a:t>
            </a:r>
          </a:p>
          <a:p>
            <a:pPr rtl="0"/>
            <a:r>
              <a:rPr lang="fr-FR" dirty="0"/>
              <a:t>Customer, </a:t>
            </a:r>
            <a:r>
              <a:rPr lang="fr-FR" dirty="0" err="1"/>
              <a:t>products</a:t>
            </a:r>
            <a:r>
              <a:rPr lang="fr-FR" dirty="0"/>
              <a:t> et transactions</a:t>
            </a:r>
          </a:p>
        </p:txBody>
      </p:sp>
    </p:spTree>
    <p:extLst>
      <p:ext uri="{BB962C8B-B14F-4D97-AF65-F5344CB8AC3E}">
        <p14:creationId xmlns:p14="http://schemas.microsoft.com/office/powerpoint/2010/main" val="380702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87998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55407" y="1425677"/>
            <a:ext cx="4572000" cy="455242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 CSV </a:t>
            </a:r>
            <a:r>
              <a:rPr lang="fr-FR" dirty="0" err="1"/>
              <a:t>customers</a:t>
            </a:r>
            <a:r>
              <a:rPr lang="fr-FR" dirty="0"/>
              <a:t> contient 3 colonnes :</a:t>
            </a:r>
          </a:p>
          <a:p>
            <a:pPr rtl="0"/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Client_id</a:t>
            </a:r>
            <a:r>
              <a:rPr lang="fr-FR" dirty="0"/>
              <a:t> : L’identifiant client.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Sex</a:t>
            </a:r>
            <a:r>
              <a:rPr lang="fr-FR" dirty="0"/>
              <a:t> : le sexe (f pour femelle, m pour mâle).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/>
              <a:t>Birth : L’année de naissance.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rtl="0"/>
            <a:r>
              <a:rPr lang="fr-FR" dirty="0"/>
              <a:t>Le tableau s’étend sur 8621 lignes. Une colonne donnant l’âge sera ajoutée dans le cadre des analyses.</a:t>
            </a:r>
          </a:p>
          <a:p>
            <a:pPr rtl="0"/>
            <a:endParaRPr lang="fr-FR" dirty="0"/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76390CDF-3624-5293-D5F0-5B607C26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57862"/>
              </p:ext>
            </p:extLst>
          </p:nvPr>
        </p:nvGraphicFramePr>
        <p:xfrm>
          <a:off x="6180991" y="1425677"/>
          <a:ext cx="3505620" cy="4552425"/>
        </p:xfrm>
        <a:graphic>
          <a:graphicData uri="http://schemas.openxmlformats.org/drawingml/2006/table">
            <a:tbl>
              <a:tblPr/>
              <a:tblGrid>
                <a:gridCol w="1168540">
                  <a:extLst>
                    <a:ext uri="{9D8B030D-6E8A-4147-A177-3AD203B41FA5}">
                      <a16:colId xmlns:a16="http://schemas.microsoft.com/office/drawing/2014/main" val="3307255747"/>
                    </a:ext>
                  </a:extLst>
                </a:gridCol>
                <a:gridCol w="1168540">
                  <a:extLst>
                    <a:ext uri="{9D8B030D-6E8A-4147-A177-3AD203B41FA5}">
                      <a16:colId xmlns:a16="http://schemas.microsoft.com/office/drawing/2014/main" val="1784650058"/>
                    </a:ext>
                  </a:extLst>
                </a:gridCol>
                <a:gridCol w="1168540">
                  <a:extLst>
                    <a:ext uri="{9D8B030D-6E8A-4147-A177-3AD203B41FA5}">
                      <a16:colId xmlns:a16="http://schemas.microsoft.com/office/drawing/2014/main" val="922337412"/>
                    </a:ext>
                  </a:extLst>
                </a:gridCol>
              </a:tblGrid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client_id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birth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56726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c_4410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1967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40029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c_7839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1975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473219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c_1699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1984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05357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c_5961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1962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117360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c_5320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1943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72483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c_415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1993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989746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c_285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1967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98912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c_160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1978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225172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c_6446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1971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84234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c_6866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1993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848093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c_1013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1982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46154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c_4389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1984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597238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c_1375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1945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48336"/>
                  </a:ext>
                </a:extLst>
              </a:tr>
              <a:tr h="303495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c_2998</a:t>
                      </a:r>
                    </a:p>
                  </a:txBody>
                  <a:tcPr marL="11308" marR="11308" marT="11308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2003</a:t>
                      </a:r>
                    </a:p>
                  </a:txBody>
                  <a:tcPr marL="11308" marR="11308" marT="11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5020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23FD672-037B-62D5-2C9E-BA35A6B9F885}"/>
              </a:ext>
            </a:extLst>
          </p:cNvPr>
          <p:cNvSpPr/>
          <p:nvPr/>
        </p:nvSpPr>
        <p:spPr>
          <a:xfrm>
            <a:off x="6011010" y="4383637"/>
            <a:ext cx="4060723" cy="15944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rgbClr val="DAE5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889B-A1C7-C08D-D460-72D12D0BC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2CB33-FFFD-1086-EDD0-A003B556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87998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Products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93DE55-9DA5-B4C0-4CF4-393A357C49E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12723" y="1425677"/>
            <a:ext cx="4414683" cy="455242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 CSV </a:t>
            </a:r>
            <a:r>
              <a:rPr lang="fr-FR" dirty="0" err="1"/>
              <a:t>Products</a:t>
            </a:r>
            <a:r>
              <a:rPr lang="fr-FR" dirty="0"/>
              <a:t> contient 3 colonnes :</a:t>
            </a:r>
          </a:p>
          <a:p>
            <a:pPr rtl="0"/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Id_prod</a:t>
            </a:r>
            <a:r>
              <a:rPr lang="fr-FR" dirty="0"/>
              <a:t> : L’identifiant produit.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/>
              <a:t>Price : Le prix du produit.</a:t>
            </a:r>
          </a:p>
          <a:p>
            <a:pPr rtl="0"/>
            <a:r>
              <a:rPr lang="fr-FR" dirty="0"/>
              <a:t>Prix maximum relevé : 300 </a:t>
            </a:r>
          </a:p>
          <a:p>
            <a:pPr rtl="0"/>
            <a:r>
              <a:rPr lang="fr-FR" dirty="0"/>
              <a:t>Prix minimum relevé  : 0,62 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Categ</a:t>
            </a:r>
            <a:r>
              <a:rPr lang="fr-FR" dirty="0"/>
              <a:t> : La catégorie du produit (0, 1 et 2).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rtl="0"/>
            <a:r>
              <a:rPr lang="fr-FR" dirty="0"/>
              <a:t>Le tableau s’</a:t>
            </a:r>
            <a:r>
              <a:rPr lang="fr-FR" dirty="0" err="1"/>
              <a:t>éttend</a:t>
            </a:r>
            <a:r>
              <a:rPr lang="fr-FR" dirty="0"/>
              <a:t> sur 3286 lignes. 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44131E4-6438-9FC7-C049-D817F8D8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45619"/>
              </p:ext>
            </p:extLst>
          </p:nvPr>
        </p:nvGraphicFramePr>
        <p:xfrm>
          <a:off x="5917790" y="1337187"/>
          <a:ext cx="3698158" cy="4552436"/>
        </p:xfrm>
        <a:graphic>
          <a:graphicData uri="http://schemas.openxmlformats.org/drawingml/2006/table">
            <a:tbl>
              <a:tblPr/>
              <a:tblGrid>
                <a:gridCol w="1232719">
                  <a:extLst>
                    <a:ext uri="{9D8B030D-6E8A-4147-A177-3AD203B41FA5}">
                      <a16:colId xmlns:a16="http://schemas.microsoft.com/office/drawing/2014/main" val="177611695"/>
                    </a:ext>
                  </a:extLst>
                </a:gridCol>
                <a:gridCol w="908826">
                  <a:extLst>
                    <a:ext uri="{9D8B030D-6E8A-4147-A177-3AD203B41FA5}">
                      <a16:colId xmlns:a16="http://schemas.microsoft.com/office/drawing/2014/main" val="4215036320"/>
                    </a:ext>
                  </a:extLst>
                </a:gridCol>
                <a:gridCol w="1556613">
                  <a:extLst>
                    <a:ext uri="{9D8B030D-6E8A-4147-A177-3AD203B41FA5}">
                      <a16:colId xmlns:a16="http://schemas.microsoft.com/office/drawing/2014/main" val="2439887597"/>
                    </a:ext>
                  </a:extLst>
                </a:gridCol>
              </a:tblGrid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id_prod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categ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889214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0_1421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454685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0_1368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788801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0_731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33724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1_587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37047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0_1507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88898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0_1163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407086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1_463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875239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0_2157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042270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0_1915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33227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068584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2_228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225.17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554382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1_178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853514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1_143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27117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1_314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52872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0_1938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89182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0_1232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2716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0_2254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662786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0_1713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50974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0_835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20280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0_1389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3298905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0_853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16508"/>
                  </a:ext>
                </a:extLst>
              </a:tr>
              <a:tr h="197932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0_2131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1134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2A6A9F-F1AC-8559-FA4C-93641D5194AC}"/>
              </a:ext>
            </a:extLst>
          </p:cNvPr>
          <p:cNvSpPr/>
          <p:nvPr/>
        </p:nvSpPr>
        <p:spPr>
          <a:xfrm>
            <a:off x="5712542" y="4521200"/>
            <a:ext cx="4060723" cy="15944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rgbClr val="DAE5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4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A2877-CB60-89A9-BF4F-4415F62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49665-8E81-C632-B1CA-15218479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1"/>
            <a:ext cx="9692640" cy="54569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0A56F0-0752-2C72-1C84-4E1E350CDA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83458" y="1150374"/>
            <a:ext cx="6076336" cy="532908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Le CSV </a:t>
            </a:r>
            <a:r>
              <a:rPr lang="fr-FR" dirty="0" err="1"/>
              <a:t>Products</a:t>
            </a:r>
            <a:r>
              <a:rPr lang="fr-FR" dirty="0"/>
              <a:t> contient 3 colonnes :</a:t>
            </a:r>
          </a:p>
          <a:p>
            <a:pPr rtl="0"/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Id_prod</a:t>
            </a:r>
            <a:r>
              <a:rPr lang="fr-FR" dirty="0"/>
              <a:t> : L’identifiant produit.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/>
              <a:t>Date : format YYYY-MM-DD. Date de la transaction.</a:t>
            </a:r>
          </a:p>
          <a:p>
            <a:pPr marL="342900" indent="-342900" rtl="0">
              <a:buFontTx/>
              <a:buChar char="-"/>
            </a:pPr>
            <a:endParaRPr lang="fr-FR" dirty="0"/>
          </a:p>
          <a:p>
            <a:pPr marL="342900" indent="-342900" rtl="0">
              <a:buFontTx/>
              <a:buChar char="-"/>
            </a:pPr>
            <a:r>
              <a:rPr lang="fr-FR" dirty="0" err="1"/>
              <a:t>Session_id</a:t>
            </a:r>
            <a:r>
              <a:rPr lang="fr-FR" dirty="0"/>
              <a:t>  : Identifiant de session les prix renseigné autours du même identifiant correspondent à un panier.</a:t>
            </a:r>
          </a:p>
          <a:p>
            <a:pPr marL="342900" indent="-342900" rtl="0">
              <a:buFontTx/>
              <a:buChar char="-"/>
            </a:pPr>
            <a:r>
              <a:rPr lang="fr-FR" dirty="0" err="1"/>
              <a:t>Client_id</a:t>
            </a:r>
            <a:r>
              <a:rPr lang="fr-FR" dirty="0"/>
              <a:t> : identifiant du client.</a:t>
            </a:r>
          </a:p>
          <a:p>
            <a:pPr rtl="0"/>
            <a:r>
              <a:rPr lang="fr-FR" dirty="0"/>
              <a:t>Le tableau s’</a:t>
            </a:r>
            <a:r>
              <a:rPr lang="fr-FR" dirty="0" err="1"/>
              <a:t>éttend</a:t>
            </a:r>
            <a:r>
              <a:rPr lang="fr-FR" dirty="0"/>
              <a:t> sur 1048575 lignes. </a:t>
            </a:r>
          </a:p>
          <a:p>
            <a:pPr rtl="0"/>
            <a:endParaRPr lang="fr-FR" dirty="0"/>
          </a:p>
          <a:p>
            <a:pPr rtl="0"/>
            <a:r>
              <a:rPr lang="fr-FR" sz="2400" b="1" dirty="0"/>
              <a:t>Ces 3 tableaux ont été fusionnés en 1 seul.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3A8B6845-197D-17FE-2F59-00E29BFB2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49548"/>
              </p:ext>
            </p:extLst>
          </p:nvPr>
        </p:nvGraphicFramePr>
        <p:xfrm>
          <a:off x="6276833" y="1425677"/>
          <a:ext cx="3947633" cy="4237704"/>
        </p:xfrm>
        <a:graphic>
          <a:graphicData uri="http://schemas.openxmlformats.org/drawingml/2006/table">
            <a:tbl>
              <a:tblPr/>
              <a:tblGrid>
                <a:gridCol w="971243">
                  <a:extLst>
                    <a:ext uri="{9D8B030D-6E8A-4147-A177-3AD203B41FA5}">
                      <a16:colId xmlns:a16="http://schemas.microsoft.com/office/drawing/2014/main" val="4275929862"/>
                    </a:ext>
                  </a:extLst>
                </a:gridCol>
                <a:gridCol w="971243">
                  <a:extLst>
                    <a:ext uri="{9D8B030D-6E8A-4147-A177-3AD203B41FA5}">
                      <a16:colId xmlns:a16="http://schemas.microsoft.com/office/drawing/2014/main" val="3575669407"/>
                    </a:ext>
                  </a:extLst>
                </a:gridCol>
                <a:gridCol w="1033904">
                  <a:extLst>
                    <a:ext uri="{9D8B030D-6E8A-4147-A177-3AD203B41FA5}">
                      <a16:colId xmlns:a16="http://schemas.microsoft.com/office/drawing/2014/main" val="177452263"/>
                    </a:ext>
                  </a:extLst>
                </a:gridCol>
                <a:gridCol w="971243">
                  <a:extLst>
                    <a:ext uri="{9D8B030D-6E8A-4147-A177-3AD203B41FA5}">
                      <a16:colId xmlns:a16="http://schemas.microsoft.com/office/drawing/2014/main" val="3220919975"/>
                    </a:ext>
                  </a:extLst>
                </a:gridCol>
              </a:tblGrid>
              <a:tr h="126143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id_prod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session_id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client_id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254895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0_1259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00:01:07.843138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s_1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c_329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18421"/>
                  </a:ext>
                </a:extLst>
              </a:tr>
              <a:tr h="247155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0_1390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00:02:26.047414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s_2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c_664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400227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0_1352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00:02:38.311413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s_3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c_580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19159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0_1458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00:04:54.559692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s_4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c_7912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514186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0_1358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00:05:18.801198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s_5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c_2033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64319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0_1073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00:05:44.999018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s_6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c_4908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493973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0_1304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00:07:04.371179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s_7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c_1609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32372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0_279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00:07:48.507530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s_6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c_4908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005130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1_445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00:09:11.523122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c_7991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15678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1_556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00:10:20.265265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s_9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c_6171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912711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1_635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00:10:33.163037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s_10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c_2218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243468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0_1638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00:10:37.223732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s_3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c_580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05328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0_1154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00:11:07.595697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s_11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c_7439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91216"/>
                  </a:ext>
                </a:extLst>
              </a:tr>
              <a:tr h="297262"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0_1159</a:t>
                      </a:r>
                    </a:p>
                  </a:txBody>
                  <a:tcPr marL="4523" marR="4523" marT="45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2021-03-01 00:11:57.832228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s_7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c_1609</a:t>
                      </a:r>
                    </a:p>
                  </a:txBody>
                  <a:tcPr marL="4523" marR="4523" marT="45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8964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335B31C-F5B5-30EB-5414-25DFD947BEC8}"/>
              </a:ext>
            </a:extLst>
          </p:cNvPr>
          <p:cNvSpPr/>
          <p:nvPr/>
        </p:nvSpPr>
        <p:spPr>
          <a:xfrm>
            <a:off x="6220287" y="4113161"/>
            <a:ext cx="4060723" cy="15944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0000">
                <a:srgbClr val="DAE5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77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2CA68-6271-45FD-1203-6B3E6F4F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6C070-7C99-457D-D0C4-C0EC6B2CD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806244"/>
            <a:ext cx="6130454" cy="220242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III. Analyses.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31080E-8728-E313-FCB2-A33BC8291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264310"/>
            <a:ext cx="6245912" cy="244823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Analyses et commentaires des résultats.</a:t>
            </a:r>
          </a:p>
          <a:p>
            <a:pPr rtl="0"/>
            <a:r>
              <a:rPr lang="fr-FR" dirty="0"/>
              <a:t>Chaque graphique sera expliqué et justifié. </a:t>
            </a:r>
          </a:p>
        </p:txBody>
      </p:sp>
    </p:spTree>
    <p:extLst>
      <p:ext uri="{BB962C8B-B14F-4D97-AF65-F5344CB8AC3E}">
        <p14:creationId xmlns:p14="http://schemas.microsoft.com/office/powerpoint/2010/main" val="3499929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4_TF45331398_Win32" id="{C5EE15C2-F5A4-4765-8CC2-D658FE393FBC}" vid="{03207F67-BCF6-498B-8870-4FA7CB04C4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1434</Words>
  <Application>Microsoft Office PowerPoint</Application>
  <PresentationFormat>Grand écran</PresentationFormat>
  <Paragraphs>497</Paragraphs>
  <Slides>30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Aptos Narrow</vt:lpstr>
      <vt:lpstr>Arial</vt:lpstr>
      <vt:lpstr>Calibri</vt:lpstr>
      <vt:lpstr>Tenorite</vt:lpstr>
      <vt:lpstr>Personnalisé</vt:lpstr>
      <vt:lpstr>Analyse des ventes  LaPage   Gouesmat Loïc</vt:lpstr>
      <vt:lpstr>Sommaire.</vt:lpstr>
      <vt:lpstr>I. Introduction.</vt:lpstr>
      <vt:lpstr>Mission et objectifs.</vt:lpstr>
      <vt:lpstr>II. Présentation des données.</vt:lpstr>
      <vt:lpstr>Customers</vt:lpstr>
      <vt:lpstr>Products</vt:lpstr>
      <vt:lpstr>Transactions</vt:lpstr>
      <vt:lpstr>III. Analyses.</vt:lpstr>
      <vt:lpstr>Chiffre d'affaires</vt:lpstr>
      <vt:lpstr>Chiffre d'affaires et références</vt:lpstr>
      <vt:lpstr> </vt:lpstr>
      <vt:lpstr>Chiffre d'affaires et références</vt:lpstr>
      <vt:lpstr>Chiffre d'affaires et références</vt:lpstr>
      <vt:lpstr>Chiffre d'affaires et références</vt:lpstr>
      <vt:lpstr>Chiffre d'affaires et références</vt:lpstr>
      <vt:lpstr>Clients</vt:lpstr>
      <vt:lpstr>Clients</vt:lpstr>
      <vt:lpstr>Clients</vt:lpstr>
      <vt:lpstr>Clients</vt:lpstr>
      <vt:lpstr>Clients</vt:lpstr>
      <vt:lpstr>IV. Quelques Corrélations.</vt:lpstr>
      <vt:lpstr>Avant de commencer les tests</vt:lpstr>
      <vt:lpstr>Sexe et catégorie de livres achetés</vt:lpstr>
      <vt:lpstr>Age et montant des achats</vt:lpstr>
      <vt:lpstr>Age et panier moyen</vt:lpstr>
      <vt:lpstr>Age et fréquence d’achat</vt:lpstr>
      <vt:lpstr>Age et catégorie de livre achetés</vt:lpstr>
      <vt:lpstr>Distribution en prix et sexe</vt:lpstr>
      <vt:lpstr>A bientôt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Loïc Gouesmat</dc:creator>
  <cp:lastModifiedBy>Loïc Gouesmat</cp:lastModifiedBy>
  <cp:revision>63</cp:revision>
  <dcterms:created xsi:type="dcterms:W3CDTF">2024-11-12T09:16:36Z</dcterms:created>
  <dcterms:modified xsi:type="dcterms:W3CDTF">2024-11-15T09:12:29Z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