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55" r:id="rId1"/>
  </p:sldMasterIdLst>
  <p:notesMasterIdLst>
    <p:notesMasterId r:id="rId16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73" r:id="rId10"/>
    <p:sldId id="281" r:id="rId11"/>
    <p:sldId id="283" r:id="rId12"/>
    <p:sldId id="290" r:id="rId13"/>
    <p:sldId id="291" r:id="rId14"/>
    <p:sldId id="29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018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Cliquez pour déplacer la diapo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Cliquez pour modifier le format des notes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&lt;en-tête&gt;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F1E5CBD-DED2-4150-B357-74FEBC202A5D}" type="slidenum"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fr-FR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B511834-A271-4BCB-BBF0-0746A15C947C}" type="slidenum"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fr-F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indent="0" algn="r">
              <a:buNone/>
            </a:pPr>
            <a:fld id="{CF1E5CBD-DED2-4150-B357-74FEBC202A5D}" type="slidenum">
              <a:rPr lang="fr-FR" sz="1400" b="0" strike="noStrike" spc="-1" smtClean="0">
                <a:solidFill>
                  <a:srgbClr val="000000"/>
                </a:solidFill>
                <a:latin typeface="Times New Roman"/>
              </a:rPr>
              <a:t>12</a:t>
            </a:fld>
            <a:endParaRPr lang="fr-F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936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indent="0" algn="r">
              <a:buNone/>
            </a:pPr>
            <a:fld id="{CF1E5CBD-DED2-4150-B357-74FEBC202A5D}" type="slidenum">
              <a:rPr lang="fr-FR" sz="1400" b="0" strike="noStrike" spc="-1" smtClean="0">
                <a:solidFill>
                  <a:srgbClr val="000000"/>
                </a:solidFill>
                <a:latin typeface="Times New Roman"/>
              </a:rPr>
              <a:t>13</a:t>
            </a:fld>
            <a:endParaRPr lang="fr-F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5792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indent="0" algn="r">
              <a:buNone/>
            </a:pPr>
            <a:fld id="{CF1E5CBD-DED2-4150-B357-74FEBC202A5D}" type="slidenum">
              <a:rPr lang="fr-FR" sz="1400" b="0" strike="noStrike" spc="-1" smtClean="0">
                <a:solidFill>
                  <a:srgbClr val="000000"/>
                </a:solidFill>
                <a:latin typeface="Times New Roman"/>
              </a:rPr>
              <a:t>14</a:t>
            </a:fld>
            <a:endParaRPr lang="fr-F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075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835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784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969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396CBD0-8D8A-4E7A-8DC2-C1ADDC0BD051}" type="slidenum">
              <a:t>‹N°›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187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243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209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867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765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217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53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489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638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616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gapro.travail.gouv.f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laceHolder 2"/>
          <p:cNvSpPr>
            <a:spLocks noGrp="1"/>
          </p:cNvSpPr>
          <p:nvPr>
            <p:ph type="title"/>
          </p:nvPr>
        </p:nvSpPr>
        <p:spPr>
          <a:xfrm>
            <a:off x="-69002" y="420624"/>
            <a:ext cx="5335929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0" algn="ctr">
              <a:tabLst>
                <a:tab pos="0" algn="l"/>
              </a:tabLst>
            </a:pPr>
            <a:r>
              <a:rPr lang="en-US" sz="5400" strike="noStrike" spc="-1" dirty="0"/>
              <a:t>Diagnostic </a:t>
            </a:r>
            <a:br>
              <a:rPr lang="en-US" sz="5400" strike="noStrike" spc="-1" dirty="0"/>
            </a:br>
            <a:r>
              <a:rPr lang="en-US" sz="5400" strike="noStrike" spc="-1" dirty="0"/>
              <a:t>égalité </a:t>
            </a:r>
            <a:br>
              <a:rPr lang="en-US" sz="5400" strike="noStrike" spc="-1" dirty="0"/>
            </a:br>
            <a:r>
              <a:rPr lang="en-US" sz="5400" strike="noStrike" spc="-1" dirty="0"/>
              <a:t>femmes-hommes</a:t>
            </a:r>
          </a:p>
        </p:txBody>
      </p:sp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tabLst>
                <a:tab pos="0" algn="l"/>
              </a:tabLst>
            </a:pPr>
            <a:r>
              <a:rPr lang="en-US" sz="2400" strike="noStrike" cap="all" spc="-1">
                <a:latin typeface="+mn-lt"/>
                <a:ea typeface="+mn-ea"/>
                <a:cs typeface="+mn-cs"/>
              </a:rPr>
              <a:t>Gouesmat LOÏC</a:t>
            </a:r>
          </a:p>
        </p:txBody>
      </p:sp>
      <p:sp>
        <p:nvSpPr>
          <p:cNvPr id="6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habits, Condition physique, chaussures, Coude&#10;&#10;Description générée automatiquement">
            <a:extLst>
              <a:ext uri="{FF2B5EF4-FFF2-40B4-BE49-F238E27FC236}">
                <a16:creationId xmlns:a16="http://schemas.microsoft.com/office/drawing/2014/main" id="{8456E0F0-97A4-A46B-384F-EEAB49E88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7" r="5597" b="1"/>
          <a:stretch/>
        </p:blipFill>
        <p:spPr>
          <a:xfrm>
            <a:off x="528855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81543" y="92600"/>
            <a:ext cx="5517373" cy="834630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Century Gothic"/>
              </a:rPr>
              <a:t>Traitement des données</a:t>
            </a:r>
            <a:endParaRPr lang="fr-FR" sz="3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567423" y="1243701"/>
            <a:ext cx="6493397" cy="2405906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marL="0" indent="0">
              <a:spcBef>
                <a:spcPts val="1417"/>
              </a:spcBef>
              <a:buNone/>
            </a:pPr>
            <a:r>
              <a:rPr lang="fr-FR" sz="2000" dirty="0">
                <a:solidFill>
                  <a:schemeClr val="tx1"/>
                </a:solidFill>
              </a:rPr>
              <a:t>Ensuite les erreurs, manquants et étrangetés sont corrigées.</a:t>
            </a:r>
          </a:p>
          <a:p>
            <a:pPr marL="0" indent="0">
              <a:spcBef>
                <a:spcPts val="1417"/>
              </a:spcBef>
              <a:buNone/>
            </a:pPr>
            <a:r>
              <a:rPr lang="fr-FR" sz="2000" dirty="0">
                <a:solidFill>
                  <a:schemeClr val="tx1"/>
                </a:solidFill>
              </a:rPr>
              <a:t>Les colonnes pou</a:t>
            </a:r>
            <a:r>
              <a:rPr lang="fr-FR" sz="2000" dirty="0"/>
              <a:t>vant permettre d’identifier des individus sont retirées (ne correspondant pas au RGPD).</a:t>
            </a:r>
          </a:p>
          <a:p>
            <a:pPr marL="0" indent="0">
              <a:spcBef>
                <a:spcPts val="1417"/>
              </a:spcBef>
              <a:buNone/>
            </a:pPr>
            <a:r>
              <a:rPr lang="fr-FR" sz="2000" dirty="0"/>
              <a:t>Les colonnes écartées sont : </a:t>
            </a:r>
            <a:r>
              <a:rPr lang="fr-FR" sz="2000" b="1" dirty="0"/>
              <a:t>Distance domicile/Travail, Prénom/Nom, </a:t>
            </a:r>
            <a:r>
              <a:rPr lang="fr-FR" sz="2000" b="1" dirty="0" err="1"/>
              <a:t>Telephone</a:t>
            </a:r>
            <a:endParaRPr lang="fr-FR" sz="20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A2C7E1-B240-2F27-D3B6-04B285C76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23" y="1184830"/>
            <a:ext cx="5064603" cy="260330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247749-5046-009D-83DE-07DED51F8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24" y="4042774"/>
            <a:ext cx="6640010" cy="2405906"/>
          </a:xfrm>
          <a:prstGeom prst="rect">
            <a:avLst/>
          </a:prstGeom>
        </p:spPr>
      </p:pic>
      <p:sp>
        <p:nvSpPr>
          <p:cNvPr id="6" name="PlaceHolder 2">
            <a:extLst>
              <a:ext uri="{FF2B5EF4-FFF2-40B4-BE49-F238E27FC236}">
                <a16:creationId xmlns:a16="http://schemas.microsoft.com/office/drawing/2014/main" id="{E8F571D9-7488-84C8-1AFA-87226FF2D9B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53154" y="4143737"/>
            <a:ext cx="4653024" cy="2222340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marL="0" indent="0">
              <a:spcBef>
                <a:spcPts val="1417"/>
              </a:spcBef>
              <a:buNone/>
            </a:pPr>
            <a:r>
              <a:rPr lang="fr-FR" sz="2000" dirty="0"/>
              <a:t>Afin de pouvoir exploiter pleinement les fichiers certaines colonnes voient certains de leurs éléments changés afin de les rendre lisible. Une nouvelle colonne est créée : tranches d’âge.</a:t>
            </a:r>
          </a:p>
          <a:p>
            <a:pPr marL="0" indent="0">
              <a:spcBef>
                <a:spcPts val="1417"/>
              </a:spcBef>
              <a:buNone/>
            </a:pPr>
            <a:r>
              <a:rPr lang="fr-FR" sz="2000" dirty="0"/>
              <a:t>Elle permet de compartimenter des groupes d’employés par générations.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25E6A4B-AB0F-149D-0F31-7D4BE5DD1E71}"/>
              </a:ext>
            </a:extLst>
          </p:cNvPr>
          <p:cNvCxnSpPr/>
          <p:nvPr/>
        </p:nvCxnSpPr>
        <p:spPr>
          <a:xfrm>
            <a:off x="358815" y="1030147"/>
            <a:ext cx="1102294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01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09772" y="-73738"/>
            <a:ext cx="10571760" cy="970200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Century Gothic"/>
              </a:rPr>
              <a:t>Exploitation des données</a:t>
            </a:r>
            <a:endParaRPr lang="fr-FR" sz="3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16690" y="3610794"/>
            <a:ext cx="6065134" cy="3101027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marL="0" indent="0">
              <a:spcBef>
                <a:spcPts val="1417"/>
              </a:spcBef>
              <a:buNone/>
            </a:pPr>
            <a:r>
              <a:rPr lang="fr-FR" sz="2000" dirty="0"/>
              <a:t>Puisque les données sont prêtes on peut les utiliser pour comparer l’égalité femme-homme au sein de l’entreprise.</a:t>
            </a:r>
          </a:p>
          <a:p>
            <a:pPr marL="0" indent="0">
              <a:spcBef>
                <a:spcPts val="1417"/>
              </a:spcBef>
              <a:buNone/>
            </a:pPr>
            <a:r>
              <a:rPr lang="fr-FR" sz="2000" dirty="0"/>
              <a:t>En général ce modèle est suivi. On change l'orientation des donnés après sélection des colonnes intéressante.</a:t>
            </a:r>
          </a:p>
          <a:p>
            <a:pPr marL="0" indent="0">
              <a:spcBef>
                <a:spcPts val="1417"/>
              </a:spcBef>
              <a:buNone/>
            </a:pPr>
            <a:r>
              <a:rPr lang="fr-FR" sz="2000" dirty="0"/>
              <a:t>Ensuite cette nouvelle table est convertie en graphique.</a:t>
            </a:r>
          </a:p>
          <a:p>
            <a:pPr marL="0" indent="0">
              <a:spcBef>
                <a:spcPts val="1417"/>
              </a:spcBef>
              <a:buNone/>
            </a:pPr>
            <a:r>
              <a:rPr lang="fr-FR" sz="2000" dirty="0"/>
              <a:t>Bien sûre en fonction des besoins cette formule peut intégrer des calculs et autres </a:t>
            </a:r>
            <a:r>
              <a:rPr lang="fr-FR" sz="2000" dirty="0" err="1"/>
              <a:t>nodes</a:t>
            </a:r>
            <a:r>
              <a:rPr lang="fr-FR" sz="2000" dirty="0"/>
              <a:t>.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86A9660-F58F-4A57-D031-6035E5453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516" y="1372107"/>
            <a:ext cx="2372056" cy="223868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2B09246-32A2-A082-C9D0-A2BF995A1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72" y="1443555"/>
            <a:ext cx="4639322" cy="2095792"/>
          </a:xfrm>
          <a:prstGeom prst="rect">
            <a:avLst/>
          </a:prstGeom>
        </p:spPr>
      </p:pic>
      <p:sp>
        <p:nvSpPr>
          <p:cNvPr id="7" name="PlaceHolder 2">
            <a:extLst>
              <a:ext uri="{FF2B5EF4-FFF2-40B4-BE49-F238E27FC236}">
                <a16:creationId xmlns:a16="http://schemas.microsoft.com/office/drawing/2014/main" id="{F2D80C7C-FBBD-5A9F-4D45-7FF291DA6CB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68168" y="3623792"/>
            <a:ext cx="4702343" cy="1862102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marL="0" indent="0">
              <a:spcBef>
                <a:spcPts val="1417"/>
              </a:spcBef>
              <a:buNone/>
            </a:pPr>
            <a:r>
              <a:rPr lang="fr-FR" sz="2000" dirty="0"/>
              <a:t>Les données on été exporté en un nouveau fichier CSV propre à l’utilisation. </a:t>
            </a:r>
          </a:p>
          <a:p>
            <a:pPr marL="0" indent="0">
              <a:spcBef>
                <a:spcPts val="1417"/>
              </a:spcBef>
              <a:buNone/>
            </a:pPr>
            <a:r>
              <a:rPr lang="fr-FR" sz="2000" dirty="0"/>
              <a:t>Respectant le RGPD et comprenant les 3 fichiers initialement donné.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7C4F9D4-E0D8-B438-5155-D4CE7C5CBF62}"/>
              </a:ext>
            </a:extLst>
          </p:cNvPr>
          <p:cNvCxnSpPr/>
          <p:nvPr/>
        </p:nvCxnSpPr>
        <p:spPr>
          <a:xfrm>
            <a:off x="358815" y="1030147"/>
            <a:ext cx="1102294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940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A426081D-26CE-D694-175F-67DF80BA8684}"/>
              </a:ext>
            </a:extLst>
          </p:cNvPr>
          <p:cNvSpPr/>
          <p:nvPr/>
        </p:nvSpPr>
        <p:spPr>
          <a:xfrm>
            <a:off x="5212164" y="4234534"/>
            <a:ext cx="2247284" cy="2247284"/>
          </a:xfrm>
          <a:prstGeom prst="ellipse">
            <a:avLst/>
          </a:prstGeom>
          <a:noFill/>
          <a:ln w="254000">
            <a:solidFill>
              <a:schemeClr val="accent6">
                <a:lumMod val="60000"/>
                <a:lumOff val="40000"/>
                <a:alpha val="7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09772" y="-4292"/>
            <a:ext cx="8068010" cy="970200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Century Gothic"/>
              </a:rPr>
              <a:t>Score d’égalité femme/homme</a:t>
            </a:r>
            <a:endParaRPr lang="fr-FR" sz="3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A7C0808-8FF3-F353-F959-C992C9EE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-1069162"/>
            <a:ext cx="10571760" cy="97020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9F93658C-D5D8-745B-5CFA-2627FA4A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20"/>
            <a:ext cx="4896319" cy="97020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9" name="PlaceHolder 2">
            <a:extLst>
              <a:ext uri="{FF2B5EF4-FFF2-40B4-BE49-F238E27FC236}">
                <a16:creationId xmlns:a16="http://schemas.microsoft.com/office/drawing/2014/main" id="{79059FE6-9A92-3DF8-579D-A4047CB9A7E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9919" y="1134316"/>
            <a:ext cx="7554582" cy="5347502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marL="0" indent="0">
              <a:spcBef>
                <a:spcPts val="1417"/>
              </a:spcBef>
              <a:buNone/>
            </a:pPr>
            <a:r>
              <a:rPr lang="fr-FR" sz="2000" dirty="0"/>
              <a:t>Bien que le score ait été calculé sur : 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https://egapro.travail.gouv.fr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000" dirty="0"/>
              <a:t>, les calculs nécessaires ont été conservé dans le fichier</a:t>
            </a:r>
            <a:r>
              <a:rPr lang="fr-FR" sz="2000" b="1" dirty="0"/>
              <a:t> </a:t>
            </a:r>
            <a:r>
              <a:rPr lang="fr-FR" sz="2000" b="1" dirty="0" err="1"/>
              <a:t>Knime</a:t>
            </a:r>
            <a:r>
              <a:rPr lang="fr-FR" sz="2000" dirty="0"/>
              <a:t>. </a:t>
            </a:r>
          </a:p>
          <a:p>
            <a:pPr marL="0" indent="0">
              <a:spcBef>
                <a:spcPts val="1417"/>
              </a:spcBef>
              <a:buNone/>
            </a:pPr>
            <a:endParaRPr lang="fr-FR" sz="2000" dirty="0"/>
          </a:p>
          <a:p>
            <a:pPr marL="0" indent="0">
              <a:spcBef>
                <a:spcPts val="1417"/>
              </a:spcBef>
              <a:buNone/>
            </a:pPr>
            <a:r>
              <a:rPr lang="fr-FR" sz="2000" dirty="0"/>
              <a:t>- Le score de l’indicateur écart de </a:t>
            </a:r>
            <a:r>
              <a:rPr lang="fr-FR" sz="2000" dirty="0" err="1"/>
              <a:t>rénumération</a:t>
            </a:r>
            <a:r>
              <a:rPr lang="fr-FR" sz="2000" dirty="0"/>
              <a:t> est de 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37/40</a:t>
            </a:r>
          </a:p>
          <a:p>
            <a:pPr>
              <a:spcBef>
                <a:spcPts val="1417"/>
              </a:spcBef>
              <a:buFontTx/>
              <a:buChar char="-"/>
            </a:pPr>
            <a:r>
              <a:rPr lang="fr-FR" sz="2000" dirty="0"/>
              <a:t>Celui du taux d’augmentations individuelles est de 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20/20</a:t>
            </a:r>
          </a:p>
          <a:p>
            <a:pPr>
              <a:spcBef>
                <a:spcPts val="1417"/>
              </a:spcBef>
              <a:buFontTx/>
              <a:buChar char="-"/>
            </a:pPr>
            <a:r>
              <a:rPr lang="fr-FR" sz="2000" dirty="0"/>
              <a:t>Le taux de promotions à eu 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15/15</a:t>
            </a:r>
          </a:p>
          <a:p>
            <a:pPr>
              <a:spcBef>
                <a:spcPts val="1417"/>
              </a:spcBef>
              <a:buFontTx/>
              <a:buChar char="-"/>
            </a:pPr>
            <a:r>
              <a:rPr lang="fr-FR" sz="2000" dirty="0"/>
              <a:t>Et les hautes </a:t>
            </a:r>
            <a:r>
              <a:rPr lang="fr-FR" sz="2000" dirty="0" err="1"/>
              <a:t>rénumérations</a:t>
            </a:r>
            <a:r>
              <a:rPr lang="fr-FR" sz="2000" dirty="0"/>
              <a:t> ont eu 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5/10</a:t>
            </a:r>
          </a:p>
          <a:p>
            <a:pPr>
              <a:spcBef>
                <a:spcPts val="1417"/>
              </a:spcBef>
              <a:buFontTx/>
              <a:buChar char="-"/>
            </a:pPr>
            <a:endParaRPr lang="fr-F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spcBef>
                <a:spcPts val="1417"/>
              </a:spcBef>
              <a:buNone/>
            </a:pP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Index égalité professionnelle est :</a:t>
            </a:r>
            <a:endParaRPr lang="fr-FR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0588AA8-C15C-4E61-9199-F116E13BF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582" y="1417320"/>
            <a:ext cx="3433639" cy="4935401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8906A3D-CFF7-E2A0-11FE-3AA81E3B3B33}"/>
              </a:ext>
            </a:extLst>
          </p:cNvPr>
          <p:cNvCxnSpPr/>
          <p:nvPr/>
        </p:nvCxnSpPr>
        <p:spPr>
          <a:xfrm>
            <a:off x="358815" y="1030147"/>
            <a:ext cx="1102294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5957E72C-8536-A418-8865-BC4760174B23}"/>
              </a:ext>
            </a:extLst>
          </p:cNvPr>
          <p:cNvSpPr txBox="1"/>
          <p:nvPr/>
        </p:nvSpPr>
        <p:spPr>
          <a:xfrm>
            <a:off x="5016720" y="4804178"/>
            <a:ext cx="305282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600" b="1" dirty="0">
                <a:solidFill>
                  <a:schemeClr val="accent6">
                    <a:lumMod val="75000"/>
                  </a:schemeClr>
                </a:solidFill>
              </a:rPr>
              <a:t>91/100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305381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09772" y="-4292"/>
            <a:ext cx="8068010" cy="970200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Century Gothic"/>
              </a:rPr>
              <a:t>Recommandations</a:t>
            </a:r>
            <a:endParaRPr lang="fr-FR" sz="3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A7C0808-8FF3-F353-F959-C992C9EE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-1069162"/>
            <a:ext cx="10571760" cy="97020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9F93658C-D5D8-745B-5CFA-2627FA4A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20"/>
            <a:ext cx="4896319" cy="97020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9" name="PlaceHolder 2">
            <a:extLst>
              <a:ext uri="{FF2B5EF4-FFF2-40B4-BE49-F238E27FC236}">
                <a16:creationId xmlns:a16="http://schemas.microsoft.com/office/drawing/2014/main" id="{79059FE6-9A92-3DF8-579D-A4047CB9A7E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9919" y="1134315"/>
            <a:ext cx="5875961" cy="5276565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 fontScale="92500" lnSpcReduction="20000"/>
          </a:bodyPr>
          <a:lstStyle/>
          <a:p>
            <a:pPr marL="0" indent="0">
              <a:spcBef>
                <a:spcPts val="1417"/>
              </a:spcBef>
              <a:buNone/>
            </a:pPr>
            <a:r>
              <a:rPr lang="fr-FR" sz="1800" b="1" dirty="0"/>
              <a:t>Bien que le score global soit extrêmement positif on peut noter un manque de disparité dans certains services.</a:t>
            </a:r>
          </a:p>
          <a:p>
            <a:pPr marL="0" indent="0">
              <a:spcBef>
                <a:spcPts val="1417"/>
              </a:spcBef>
              <a:buNone/>
            </a:pPr>
            <a:endParaRPr lang="fr-FR" sz="1800" b="1" dirty="0"/>
          </a:p>
          <a:p>
            <a:pPr marL="0" indent="0">
              <a:spcBef>
                <a:spcPts val="1417"/>
              </a:spcBef>
              <a:buNone/>
            </a:pPr>
            <a:r>
              <a:rPr lang="fr-FR" sz="1800" dirty="0"/>
              <a:t>Bien que juste équilibrer les services semble être la bonne solution il faut aussi penser à trouver des membres qui s’intégrerons bien et qui ont les bonnes compétences pour qu’ils restent en poste et ne déséquilibre le service.</a:t>
            </a:r>
          </a:p>
          <a:p>
            <a:pPr marL="0" indent="0">
              <a:spcBef>
                <a:spcPts val="1417"/>
              </a:spcBef>
              <a:buNone/>
            </a:pPr>
            <a:r>
              <a:rPr lang="fr-FR" sz="1800" dirty="0"/>
              <a:t>Faire attentions aux petits chiffres qui peuvent déséquilibrer les résultats.</a:t>
            </a:r>
          </a:p>
          <a:p>
            <a:pPr marL="0" indent="0">
              <a:spcBef>
                <a:spcPts val="1417"/>
              </a:spcBef>
              <a:buNone/>
            </a:pPr>
            <a:r>
              <a:rPr lang="fr-FR" sz="1800" dirty="0"/>
              <a:t>Le service consultant les le plus grand et comporte plus d’hommes, mais les femmes ont un salaire moyen plus élevé, elles sont donc des éléments compétents et bien intégrés.</a:t>
            </a:r>
          </a:p>
          <a:p>
            <a:pPr marL="0" indent="0">
              <a:spcBef>
                <a:spcPts val="1417"/>
              </a:spcBef>
              <a:buNone/>
            </a:pPr>
            <a:r>
              <a:rPr lang="fr-FR" sz="1800" dirty="0"/>
              <a:t>Il y a beaucoup moins de femmes au service informatique mais on eut autant que promotions que les hommes.</a:t>
            </a:r>
          </a:p>
          <a:p>
            <a:pPr marL="0" indent="0">
              <a:spcBef>
                <a:spcPts val="1417"/>
              </a:spcBef>
              <a:buNone/>
            </a:pPr>
            <a:endParaRPr lang="fr-FR" sz="1800" dirty="0"/>
          </a:p>
          <a:p>
            <a:pPr marL="0" indent="0">
              <a:spcBef>
                <a:spcPts val="1417"/>
              </a:spcBef>
              <a:buNone/>
            </a:pPr>
            <a:r>
              <a:rPr lang="fr-FR" sz="1800" dirty="0"/>
              <a:t>Pour garantir l’équilibre et l’équitabilité dans un service il ne faut pas seulement prendre avoir un nombre similaire d’hommes et de femmes mais aussi des éléments qui aide à la stabilité du service. Donc des hommes et des femmes compétents qui répondent aux problématiques du service.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8906A3D-CFF7-E2A0-11FE-3AA81E3B3B33}"/>
              </a:ext>
            </a:extLst>
          </p:cNvPr>
          <p:cNvCxnSpPr/>
          <p:nvPr/>
        </p:nvCxnSpPr>
        <p:spPr>
          <a:xfrm>
            <a:off x="358815" y="1030147"/>
            <a:ext cx="1102294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Image 1" descr="Une image contenant habits, Condition physique, chaussures, Coude&#10;&#10;Description générée automatiquement">
            <a:extLst>
              <a:ext uri="{FF2B5EF4-FFF2-40B4-BE49-F238E27FC236}">
                <a16:creationId xmlns:a16="http://schemas.microsoft.com/office/drawing/2014/main" id="{438E842B-AD73-A186-5413-9B14C7434A7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" r="7405" b="1"/>
          <a:stretch/>
        </p:blipFill>
        <p:spPr>
          <a:xfrm>
            <a:off x="6095880" y="447120"/>
            <a:ext cx="6187122" cy="643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29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A7C0808-8FF3-F353-F959-C992C9EE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-1069162"/>
            <a:ext cx="10571760" cy="97020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9F93658C-D5D8-745B-5CFA-2627FA4A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20"/>
            <a:ext cx="4896319" cy="97020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BFCBCE1-B0D0-0864-0E1F-7D154C00C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19" y="-1309900"/>
            <a:ext cx="10571760" cy="97020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751CD89-6E3C-BB77-62AD-9A7556C65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39" y="285502"/>
            <a:ext cx="11351122" cy="628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6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07655" y="173619"/>
            <a:ext cx="3731910" cy="3842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0" algn="ctr">
              <a:tabLst>
                <a:tab pos="0" algn="l"/>
              </a:tabLst>
            </a:pPr>
            <a:r>
              <a:rPr lang="en-US" sz="5400" b="1" strike="noStrike" kern="1200" spc="-1" dirty="0" err="1">
                <a:latin typeface="+mj-lt"/>
                <a:ea typeface="+mj-ea"/>
                <a:cs typeface="+mj-cs"/>
              </a:rPr>
              <a:t>Contexte</a:t>
            </a:r>
            <a:r>
              <a:rPr lang="en-US" sz="5400" b="1" strike="noStrike" kern="1200" spc="-1" dirty="0">
                <a:latin typeface="+mj-lt"/>
                <a:ea typeface="+mj-ea"/>
                <a:cs typeface="+mj-cs"/>
              </a:rPr>
              <a:t> </a:t>
            </a:r>
            <a:br>
              <a:rPr lang="en-US" sz="5400" b="1" strike="noStrike" kern="1200" spc="-1" dirty="0">
                <a:latin typeface="+mj-lt"/>
                <a:ea typeface="+mj-ea"/>
                <a:cs typeface="+mj-cs"/>
              </a:rPr>
            </a:br>
            <a:r>
              <a:rPr lang="en-US" sz="5400" b="1" strike="noStrike" kern="1200" spc="-1" dirty="0">
                <a:latin typeface="+mj-lt"/>
                <a:ea typeface="+mj-ea"/>
                <a:cs typeface="+mj-cs"/>
              </a:rPr>
              <a:t>et </a:t>
            </a:r>
            <a:r>
              <a:rPr lang="en-US" sz="5400" b="1" strike="noStrike" kern="1200" spc="-1" dirty="0" err="1">
                <a:latin typeface="+mj-lt"/>
                <a:ea typeface="+mj-ea"/>
                <a:cs typeface="+mj-cs"/>
              </a:rPr>
              <a:t>présentation</a:t>
            </a:r>
            <a:r>
              <a:rPr lang="en-US" sz="5400" b="1" strike="noStrike" kern="1200" spc="-1" dirty="0">
                <a:latin typeface="+mj-lt"/>
                <a:ea typeface="+mj-ea"/>
                <a:cs typeface="+mj-cs"/>
              </a:rPr>
              <a:t> des données</a:t>
            </a:r>
            <a:endParaRPr lang="en-US" sz="5400" b="0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68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011838" y="552090"/>
            <a:ext cx="6338916" cy="6161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1417"/>
              </a:spcBef>
              <a:buNone/>
            </a:pPr>
            <a:r>
              <a:rPr lang="fr-FR" sz="1600"/>
              <a:t>	Avant le 1er mars, les entreprises d’au moins 50 salariés doivent calculer et publier sur leur site Internet leur index de l’égalité femmes-hommes. </a:t>
            </a:r>
          </a:p>
          <a:p>
            <a:pPr marL="0" indent="0">
              <a:spcBef>
                <a:spcPts val="1417"/>
              </a:spcBef>
              <a:buNone/>
            </a:pPr>
            <a:r>
              <a:rPr lang="fr-FR" sz="1600"/>
              <a:t>L’entreprise étant en phase de croissance importante, il semble important d’avoir une politique volontariste pour développer l’égalité femmes-hommes dans le cabinet. Cela permettra d’améliorer la marque employeur et d’attirer plus facilement des talents. </a:t>
            </a:r>
          </a:p>
          <a:p>
            <a:pPr marL="0" indent="0">
              <a:spcBef>
                <a:spcPts val="1417"/>
              </a:spcBef>
              <a:buNone/>
            </a:pPr>
            <a:endParaRPr lang="fr-FR" sz="1600" spc="-1">
              <a:latin typeface="+mn-lt"/>
              <a:ea typeface="+mn-ea"/>
              <a:cs typeface="+mn-cs"/>
            </a:endParaRPr>
          </a:p>
          <a:p>
            <a:pPr>
              <a:spcBef>
                <a:spcPts val="1417"/>
              </a:spcBef>
            </a:pPr>
            <a:r>
              <a:rPr lang="en-US" sz="1600" spc="-1">
                <a:latin typeface="+mn-lt"/>
                <a:ea typeface="+mn-ea"/>
                <a:cs typeface="+mn-cs"/>
              </a:rPr>
              <a:t>Le diagnostic est basée sur 3 fichiers CSV  </a:t>
            </a:r>
            <a:r>
              <a:rPr lang="en-US" sz="1600" b="1" spc="-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Info_Pro</a:t>
            </a:r>
            <a:r>
              <a:rPr lang="en-US" sz="1600" b="1" spc="-1">
                <a:latin typeface="+mn-lt"/>
                <a:ea typeface="+mn-ea"/>
                <a:cs typeface="+mn-cs"/>
              </a:rPr>
              <a:t>, </a:t>
            </a:r>
            <a:r>
              <a:rPr lang="en-US" sz="1600" b="1" spc="-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enumerations</a:t>
            </a:r>
            <a:r>
              <a:rPr lang="en-US" sz="1600" b="1" spc="-1">
                <a:latin typeface="+mn-lt"/>
                <a:ea typeface="+mn-ea"/>
                <a:cs typeface="+mn-cs"/>
              </a:rPr>
              <a:t> </a:t>
            </a:r>
            <a:r>
              <a:rPr lang="en-US" sz="1600" spc="-1">
                <a:latin typeface="+mn-lt"/>
                <a:ea typeface="+mn-ea"/>
                <a:cs typeface="+mn-cs"/>
              </a:rPr>
              <a:t>et</a:t>
            </a:r>
            <a:r>
              <a:rPr lang="en-US" sz="1600" b="1" spc="-1">
                <a:latin typeface="+mn-lt"/>
                <a:ea typeface="+mn-ea"/>
                <a:cs typeface="+mn-cs"/>
              </a:rPr>
              <a:t> </a:t>
            </a:r>
            <a:r>
              <a:rPr lang="en-US" sz="1600" b="1" spc="-1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Salaries</a:t>
            </a:r>
            <a:r>
              <a:rPr lang="en-US" sz="1600" spc="-1">
                <a:latin typeface="+mn-lt"/>
                <a:ea typeface="+mn-ea"/>
                <a:cs typeface="+mn-cs"/>
              </a:rPr>
              <a:t>.</a:t>
            </a:r>
          </a:p>
          <a:p>
            <a:pPr>
              <a:spcBef>
                <a:spcPts val="1417"/>
              </a:spcBef>
            </a:pPr>
            <a:endParaRPr lang="en-US" sz="1600" spc="-1">
              <a:latin typeface="+mn-lt"/>
              <a:ea typeface="+mn-ea"/>
              <a:cs typeface="+mn-cs"/>
            </a:endParaRPr>
          </a:p>
          <a:p>
            <a:pPr indent="-228600"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1600" b="1" spc="-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Info_Pro </a:t>
            </a:r>
            <a:r>
              <a:rPr lang="en-US" sz="1600" b="1" spc="-1">
                <a:latin typeface="+mn-lt"/>
                <a:ea typeface="+mn-ea"/>
                <a:cs typeface="+mn-cs"/>
              </a:rPr>
              <a:t>: </a:t>
            </a:r>
            <a:r>
              <a:rPr lang="en-US" sz="1600" spc="-1">
                <a:latin typeface="+mn-lt"/>
                <a:ea typeface="+mn-ea"/>
                <a:cs typeface="+mn-cs"/>
              </a:rPr>
              <a:t>Comprend les identifiants des salariés, l’ancienneté, la distance domicile/travail, le service, les accidents de travail et le niveau de satisfaction.</a:t>
            </a:r>
          </a:p>
          <a:p>
            <a:pPr indent="-228600"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1600" b="1" spc="-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Renumeration</a:t>
            </a:r>
            <a:r>
              <a:rPr lang="en-US" sz="1600" b="1" spc="-1">
                <a:latin typeface="+mn-lt"/>
                <a:ea typeface="+mn-ea"/>
                <a:cs typeface="+mn-cs"/>
              </a:rPr>
              <a:t> : </a:t>
            </a:r>
            <a:r>
              <a:rPr lang="en-US" sz="1600" spc="-1">
                <a:latin typeface="+mn-lt"/>
                <a:ea typeface="+mn-ea"/>
                <a:cs typeface="+mn-cs"/>
              </a:rPr>
              <a:t>Comprend les identifiants des salaries, le type de contrat, la durée de travail hebdomadaire, le % variable moyen, les augmentations et les promotions.</a:t>
            </a:r>
          </a:p>
          <a:p>
            <a:pPr indent="-228600"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1600" b="1" spc="-1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Salaries</a:t>
            </a:r>
            <a:r>
              <a:rPr lang="en-US" sz="1600" b="1" spc="-1">
                <a:latin typeface="+mn-lt"/>
                <a:ea typeface="+mn-ea"/>
                <a:cs typeface="+mn-cs"/>
              </a:rPr>
              <a:t> :</a:t>
            </a:r>
            <a:r>
              <a:rPr lang="en-US" sz="1600" spc="-1">
                <a:latin typeface="+mn-lt"/>
                <a:ea typeface="+mn-ea"/>
                <a:cs typeface="+mn-cs"/>
              </a:rPr>
              <a:t> Comprend les identifiants des salaries, le sexe, les noms et prénoms, le numéro de telephone, la date de naissance, l’état civil, le nombre de congés maternité, le nombre d’enfants.</a:t>
            </a:r>
          </a:p>
          <a:p>
            <a:pPr marL="0" indent="0">
              <a:spcBef>
                <a:spcPts val="1417"/>
              </a:spcBef>
              <a:buNone/>
            </a:pPr>
            <a:endParaRPr lang="en-US" sz="1600" spc="-1" dirty="0">
              <a:latin typeface="+mn-lt"/>
              <a:ea typeface="+mn-ea"/>
              <a:cs typeface="+mn-cs"/>
            </a:endParaRPr>
          </a:p>
        </p:txBody>
      </p:sp>
      <p:pic>
        <p:nvPicPr>
          <p:cNvPr id="2" name="Image 1" descr="Une image contenant habits, Condition physique, chaussures, Coude&#10;&#10;Description générée automatiquement">
            <a:extLst>
              <a:ext uri="{FF2B5EF4-FFF2-40B4-BE49-F238E27FC236}">
                <a16:creationId xmlns:a16="http://schemas.microsoft.com/office/drawing/2014/main" id="{943A2AB5-CC30-70DF-FAAC-104741EA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1" t="1" r="5597" b="1"/>
          <a:stretch/>
        </p:blipFill>
        <p:spPr>
          <a:xfrm>
            <a:off x="0" y="1169053"/>
            <a:ext cx="5093499" cy="5688947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0">
              <a:tabLst>
                <a:tab pos="0" algn="l"/>
              </a:tabLst>
            </a:pPr>
            <a:r>
              <a:rPr lang="en-US" sz="5400" b="1" strike="noStrike" spc="-1" dirty="0" err="1"/>
              <a:t>Résultat</a:t>
            </a:r>
            <a:r>
              <a:rPr lang="en-US" sz="5400" b="1" strike="noStrike" spc="-1" dirty="0"/>
              <a:t> des analyses</a:t>
            </a:r>
            <a:endParaRPr lang="en-US" sz="5400" b="0" strike="noStrike" spc="-1" dirty="0"/>
          </a:p>
        </p:txBody>
      </p:sp>
      <p:sp>
        <p:nvSpPr>
          <p:cNvPr id="6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72493" y="2384384"/>
            <a:ext cx="5631537" cy="3806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417"/>
              </a:spcBef>
            </a:pPr>
            <a:r>
              <a:rPr lang="fr-FR" sz="1900" b="1" spc="-1" dirty="0">
                <a:latin typeface="+mn-lt"/>
                <a:ea typeface="+mn-ea"/>
                <a:cs typeface="+mn-cs"/>
              </a:rPr>
              <a:t>Les graphiques qui suivent traitent 5 sujets :
- Le compte des hommes et femmes dans l’entreprise.
- Les types de contrats
- Les salaires
- L’ancienneté
- Les promotions
- Et enfin le score d’égalité femmes/hommes calculé sur le site du gouvernement.</a:t>
            </a:r>
            <a:endParaRPr lang="en-US" sz="1900" b="1" spc="-1" dirty="0">
              <a:latin typeface="+mn-lt"/>
              <a:ea typeface="+mn-ea"/>
              <a:cs typeface="+mn-cs"/>
            </a:endParaRPr>
          </a:p>
        </p:txBody>
      </p:sp>
      <p:pic>
        <p:nvPicPr>
          <p:cNvPr id="2" name="Image 1" descr="Une image contenant habits, Condition physique, chaussures, Coude&#10;&#10;Description générée automatiquement">
            <a:extLst>
              <a:ext uri="{FF2B5EF4-FFF2-40B4-BE49-F238E27FC236}">
                <a16:creationId xmlns:a16="http://schemas.microsoft.com/office/drawing/2014/main" id="{0A79C49B-5618-0A50-778E-97EBE20B71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" r="7405" b="1"/>
          <a:stretch/>
        </p:blipFill>
        <p:spPr>
          <a:xfrm>
            <a:off x="6300800" y="426838"/>
            <a:ext cx="5891200" cy="643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7564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09772" y="-4293"/>
            <a:ext cx="10571760" cy="970200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Century Gothic"/>
              </a:rPr>
              <a:t>Compte des employés par sexe</a:t>
            </a:r>
            <a:endParaRPr lang="fr-FR" sz="3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7708738" y="3970700"/>
            <a:ext cx="4483261" cy="2592146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marL="0" indent="0">
              <a:spcBef>
                <a:spcPts val="1417"/>
              </a:spcBef>
              <a:buNone/>
            </a:pPr>
            <a:r>
              <a:rPr lang="fr-FR" sz="2000" dirty="0"/>
              <a:t>Au-dessus le compte global dans l’entreprise et à gauche par service.</a:t>
            </a:r>
          </a:p>
          <a:p>
            <a:pPr marL="0" indent="0">
              <a:spcBef>
                <a:spcPts val="1417"/>
              </a:spcBef>
              <a:buNone/>
            </a:pPr>
            <a:r>
              <a:rPr lang="fr-FR" sz="2000" dirty="0"/>
              <a:t>Mis à part le service </a:t>
            </a:r>
            <a:r>
              <a:rPr lang="fr-FR" sz="2000" b="1" dirty="0"/>
              <a:t>informatique </a:t>
            </a:r>
            <a:r>
              <a:rPr lang="fr-FR" sz="2000" dirty="0"/>
              <a:t>dont l’écart est supérieur à la moitié les autres services ont un compte assez proche.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A7C0808-8FF3-F353-F959-C992C9EE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ADDF796-1FAB-AC15-7167-5196A6AFB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200" y="902826"/>
            <a:ext cx="3475498" cy="325827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72D9542-6D57-A198-C788-0682A4F1C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1486"/>
            <a:ext cx="7411484" cy="4858428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8AAAE17-0B27-8E8A-A341-D3568457235C}"/>
              </a:ext>
            </a:extLst>
          </p:cNvPr>
          <p:cNvCxnSpPr/>
          <p:nvPr/>
        </p:nvCxnSpPr>
        <p:spPr>
          <a:xfrm>
            <a:off x="358815" y="1030147"/>
            <a:ext cx="1102294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24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09772" y="-39015"/>
            <a:ext cx="10571760" cy="970200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Century Gothic"/>
              </a:rPr>
              <a:t>Contrats</a:t>
            </a:r>
            <a:endParaRPr lang="fr-FR" sz="3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7175944" y="1417320"/>
            <a:ext cx="4568612" cy="1574157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marL="0" indent="0">
              <a:spcBef>
                <a:spcPts val="1417"/>
              </a:spcBef>
              <a:buNone/>
            </a:pPr>
            <a:r>
              <a:rPr lang="fr-FR" sz="2000" dirty="0"/>
              <a:t>Les contrats sont assez bien répartis entre des services mis à part le service </a:t>
            </a:r>
            <a:r>
              <a:rPr lang="fr-FR" sz="2000" b="1" dirty="0"/>
              <a:t>informatique</a:t>
            </a:r>
            <a:r>
              <a:rPr lang="fr-FR" sz="2000" dirty="0"/>
              <a:t> et </a:t>
            </a:r>
            <a:r>
              <a:rPr lang="fr-FR" sz="2000" b="1" dirty="0"/>
              <a:t>consultant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A7C0808-8FF3-F353-F959-C992C9EE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078C647-B7B2-A079-EAF8-5FA9003F4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320"/>
            <a:ext cx="7135221" cy="529663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9D37215-66E3-962B-0D96-6CC933ABF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788" y="3194613"/>
            <a:ext cx="5254925" cy="3517208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D3F4FD0-4A67-F72C-9291-3E4F001726F3}"/>
              </a:ext>
            </a:extLst>
          </p:cNvPr>
          <p:cNvCxnSpPr/>
          <p:nvPr/>
        </p:nvCxnSpPr>
        <p:spPr>
          <a:xfrm>
            <a:off x="358815" y="1030147"/>
            <a:ext cx="1102294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79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09772" y="-15867"/>
            <a:ext cx="10571760" cy="970200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Century Gothic"/>
              </a:rPr>
              <a:t>Salaires et ancienneté par service</a:t>
            </a:r>
            <a:endParaRPr lang="fr-FR" sz="3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A7C0808-8FF3-F353-F959-C992C9EE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C86633-0CC4-63C2-8C18-600D19147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51" y="1747920"/>
            <a:ext cx="5199587" cy="4800468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9F93658C-D5D8-745B-5CFA-2627FA4A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20"/>
            <a:ext cx="4896319" cy="97020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20DAF5A-2EBF-68C9-0EB7-6D02D1FEC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389" y="1819878"/>
            <a:ext cx="5397660" cy="4728510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41BE517-E4FC-FED4-2A3E-29EE63CBE86C}"/>
              </a:ext>
            </a:extLst>
          </p:cNvPr>
          <p:cNvCxnSpPr/>
          <p:nvPr/>
        </p:nvCxnSpPr>
        <p:spPr>
          <a:xfrm>
            <a:off x="358815" y="1030147"/>
            <a:ext cx="1102294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33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09772" y="-85314"/>
            <a:ext cx="2616334" cy="970200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Century Gothic"/>
              </a:rPr>
              <a:t>Promotions</a:t>
            </a:r>
            <a:endParaRPr lang="fr-FR" sz="3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A7C0808-8FF3-F353-F959-C992C9EE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9F93658C-D5D8-745B-5CFA-2627FA4A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-386258"/>
            <a:ext cx="4896319" cy="97020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0CC04C4-ACFF-83F6-3E04-047FFF300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4" y="2285421"/>
            <a:ext cx="4131672" cy="3988058"/>
          </a:xfrm>
          <a:prstGeom prst="rect">
            <a:avLst/>
          </a:prstGeom>
        </p:spPr>
      </p:pic>
      <p:sp>
        <p:nvSpPr>
          <p:cNvPr id="9" name="PlaceHolder 2">
            <a:extLst>
              <a:ext uri="{FF2B5EF4-FFF2-40B4-BE49-F238E27FC236}">
                <a16:creationId xmlns:a16="http://schemas.microsoft.com/office/drawing/2014/main" id="{79059FE6-9A92-3DF8-579D-A4047CB9A7E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861367" y="1863525"/>
            <a:ext cx="6883189" cy="5347502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marL="0" indent="0">
              <a:spcBef>
                <a:spcPts val="1417"/>
              </a:spcBef>
              <a:buNone/>
            </a:pPr>
            <a:r>
              <a:rPr lang="fr-FR" sz="2000" dirty="0"/>
              <a:t>Une analyse plus poussée des promotions a été faite.</a:t>
            </a:r>
          </a:p>
          <a:p>
            <a:pPr marL="0" indent="0">
              <a:spcBef>
                <a:spcPts val="1417"/>
              </a:spcBef>
              <a:buNone/>
            </a:pPr>
            <a:endParaRPr lang="fr-FR" sz="2000" dirty="0"/>
          </a:p>
          <a:p>
            <a:pPr marL="0" indent="0">
              <a:spcBef>
                <a:spcPts val="1417"/>
              </a:spcBef>
              <a:buNone/>
            </a:pPr>
            <a:r>
              <a:rPr lang="fr-FR" sz="2000" dirty="0"/>
              <a:t>D’un point de vue global les </a:t>
            </a:r>
            <a:r>
              <a:rPr lang="fr-FR" sz="2000" b="1" dirty="0">
                <a:solidFill>
                  <a:schemeClr val="accent6"/>
                </a:solidFill>
              </a:rPr>
              <a:t>femmes</a:t>
            </a:r>
            <a:r>
              <a:rPr lang="fr-FR" sz="2000" dirty="0"/>
              <a:t> et </a:t>
            </a:r>
            <a:r>
              <a:rPr lang="fr-FR" sz="2000" b="1" dirty="0">
                <a:solidFill>
                  <a:schemeClr val="accent5"/>
                </a:solidFill>
              </a:rPr>
              <a:t>hommes</a:t>
            </a:r>
            <a:r>
              <a:rPr lang="fr-FR" sz="2000" dirty="0"/>
              <a:t> ont eu un nombre </a:t>
            </a:r>
            <a:r>
              <a:rPr lang="fr-FR" sz="2000" b="1" dirty="0">
                <a:solidFill>
                  <a:schemeClr val="accent2"/>
                </a:solidFill>
              </a:rPr>
              <a:t>égal</a:t>
            </a:r>
            <a:r>
              <a:rPr lang="fr-FR" sz="2000" dirty="0"/>
              <a:t> de promotions.</a:t>
            </a:r>
          </a:p>
          <a:p>
            <a:pPr marL="0" indent="0">
              <a:spcBef>
                <a:spcPts val="1417"/>
              </a:spcBef>
              <a:buNone/>
            </a:pPr>
            <a:endParaRPr lang="fr-FR" sz="2000" dirty="0"/>
          </a:p>
          <a:p>
            <a:pPr marL="0" indent="0">
              <a:spcBef>
                <a:spcPts val="1417"/>
              </a:spcBef>
              <a:buNone/>
            </a:pPr>
            <a:r>
              <a:rPr lang="fr-FR" sz="2000" dirty="0"/>
              <a:t>Cependant comme vu dans la page ci-après le nombre de promotions n’est pas forcément relié à la répartition des employés par sexe.</a:t>
            </a:r>
          </a:p>
          <a:p>
            <a:pPr marL="0" indent="0">
              <a:spcBef>
                <a:spcPts val="1417"/>
              </a:spcBef>
              <a:buNone/>
            </a:pPr>
            <a:endParaRPr lang="fr-FR" sz="2000" dirty="0"/>
          </a:p>
          <a:p>
            <a:pPr marL="0" indent="0">
              <a:spcBef>
                <a:spcPts val="1417"/>
              </a:spcBef>
              <a:buNone/>
            </a:pPr>
            <a:r>
              <a:rPr lang="fr-FR" sz="2000" b="1" dirty="0"/>
              <a:t>Mais sur des chiffres aussi bas il est difficile d’établir un diagnostic précis et représentatif de la réalité</a:t>
            </a:r>
            <a:r>
              <a:rPr lang="fr-FR" sz="2000" dirty="0"/>
              <a:t>.</a:t>
            </a:r>
          </a:p>
          <a:p>
            <a:pPr marL="0" indent="0">
              <a:spcBef>
                <a:spcPts val="1417"/>
              </a:spcBef>
              <a:buNone/>
            </a:pPr>
            <a:endParaRPr lang="fr-FR" sz="2000" dirty="0"/>
          </a:p>
          <a:p>
            <a:pPr marL="0" indent="0">
              <a:spcBef>
                <a:spcPts val="1417"/>
              </a:spcBef>
              <a:buNone/>
            </a:pPr>
            <a:endParaRPr lang="fr-FR" sz="20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B0F08ED-B726-1985-0878-FF5AFA018906}"/>
              </a:ext>
            </a:extLst>
          </p:cNvPr>
          <p:cNvCxnSpPr/>
          <p:nvPr/>
        </p:nvCxnSpPr>
        <p:spPr>
          <a:xfrm>
            <a:off x="358815" y="1030147"/>
            <a:ext cx="1102294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91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10000" y="23149"/>
            <a:ext cx="4896318" cy="757562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Century Gothic"/>
              </a:rPr>
              <a:t>Promotion par service</a:t>
            </a:r>
            <a:endParaRPr lang="fr-FR" sz="3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A7C0808-8FF3-F353-F959-C992C9EE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9F93658C-D5D8-745B-5CFA-2627FA4A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20"/>
            <a:ext cx="4896319" cy="97020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BC3C6A-6EBD-DB3F-6454-2DC6E8AF4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" y="3875370"/>
            <a:ext cx="3605952" cy="29014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8BBAF54-E844-9566-0A91-3ED2F7E2B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" y="1286752"/>
            <a:ext cx="3780539" cy="232464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0B490AE-7E95-3121-D2ED-AD13F5612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611" y="3660966"/>
            <a:ext cx="3549223" cy="252989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32C7334-B8CE-A6B5-ECA3-9C93676C4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083" y="1309946"/>
            <a:ext cx="3696357" cy="223614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F36DA77-7E0A-D349-2021-76427AD50A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8440" y="3576578"/>
            <a:ext cx="3549224" cy="245944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AB71B97-55BE-C951-F090-28618A1265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1521" y="1156189"/>
            <a:ext cx="3516143" cy="2459446"/>
          </a:xfrm>
          <a:prstGeom prst="rect">
            <a:avLst/>
          </a:prstGeom>
        </p:spPr>
      </p:pic>
      <p:sp>
        <p:nvSpPr>
          <p:cNvPr id="17" name="PlaceHolder 2">
            <a:extLst>
              <a:ext uri="{FF2B5EF4-FFF2-40B4-BE49-F238E27FC236}">
                <a16:creationId xmlns:a16="http://schemas.microsoft.com/office/drawing/2014/main" id="{065D3930-8872-5C83-16A9-5F29AA6F904E}"/>
              </a:ext>
            </a:extLst>
          </p:cNvPr>
          <p:cNvSpPr txBox="1">
            <a:spLocks/>
          </p:cNvSpPr>
          <p:nvPr/>
        </p:nvSpPr>
        <p:spPr>
          <a:xfrm>
            <a:off x="9693152" y="1156189"/>
            <a:ext cx="1255443" cy="523056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fr-FR" sz="1600" dirty="0"/>
              <a:t>Commercial</a:t>
            </a:r>
          </a:p>
        </p:txBody>
      </p:sp>
      <p:sp>
        <p:nvSpPr>
          <p:cNvPr id="18" name="PlaceHolder 2">
            <a:extLst>
              <a:ext uri="{FF2B5EF4-FFF2-40B4-BE49-F238E27FC236}">
                <a16:creationId xmlns:a16="http://schemas.microsoft.com/office/drawing/2014/main" id="{AD1C3FE2-8026-61F5-66C6-D586A7C5E62A}"/>
              </a:ext>
            </a:extLst>
          </p:cNvPr>
          <p:cNvSpPr txBox="1">
            <a:spLocks/>
          </p:cNvSpPr>
          <p:nvPr/>
        </p:nvSpPr>
        <p:spPr>
          <a:xfrm>
            <a:off x="9826827" y="3801648"/>
            <a:ext cx="1255443" cy="523056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fr-FR" sz="1600" dirty="0"/>
              <a:t>Comptabilité</a:t>
            </a:r>
          </a:p>
        </p:txBody>
      </p:sp>
      <p:sp>
        <p:nvSpPr>
          <p:cNvPr id="19" name="PlaceHolder 2">
            <a:extLst>
              <a:ext uri="{FF2B5EF4-FFF2-40B4-BE49-F238E27FC236}">
                <a16:creationId xmlns:a16="http://schemas.microsoft.com/office/drawing/2014/main" id="{36BAB3B0-468E-F735-2A8D-64DEFDD42C37}"/>
              </a:ext>
            </a:extLst>
          </p:cNvPr>
          <p:cNvSpPr txBox="1">
            <a:spLocks/>
          </p:cNvSpPr>
          <p:nvPr/>
        </p:nvSpPr>
        <p:spPr>
          <a:xfrm>
            <a:off x="6095880" y="1155792"/>
            <a:ext cx="1255443" cy="523056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fr-FR" sz="1600" dirty="0"/>
              <a:t>Consultant</a:t>
            </a:r>
          </a:p>
        </p:txBody>
      </p:sp>
      <p:sp>
        <p:nvSpPr>
          <p:cNvPr id="20" name="PlaceHolder 2">
            <a:extLst>
              <a:ext uri="{FF2B5EF4-FFF2-40B4-BE49-F238E27FC236}">
                <a16:creationId xmlns:a16="http://schemas.microsoft.com/office/drawing/2014/main" id="{3F87FC57-CEDA-B86F-7874-37B634172667}"/>
              </a:ext>
            </a:extLst>
          </p:cNvPr>
          <p:cNvSpPr txBox="1">
            <a:spLocks/>
          </p:cNvSpPr>
          <p:nvPr/>
        </p:nvSpPr>
        <p:spPr>
          <a:xfrm>
            <a:off x="2317189" y="3801648"/>
            <a:ext cx="1322816" cy="523056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fr-FR" sz="1600" dirty="0"/>
              <a:t>Marketing</a:t>
            </a:r>
          </a:p>
        </p:txBody>
      </p:sp>
      <p:sp>
        <p:nvSpPr>
          <p:cNvPr id="21" name="PlaceHolder 2">
            <a:extLst>
              <a:ext uri="{FF2B5EF4-FFF2-40B4-BE49-F238E27FC236}">
                <a16:creationId xmlns:a16="http://schemas.microsoft.com/office/drawing/2014/main" id="{171D87E4-1305-A5C7-000C-AF79B85B9052}"/>
              </a:ext>
            </a:extLst>
          </p:cNvPr>
          <p:cNvSpPr txBox="1">
            <a:spLocks/>
          </p:cNvSpPr>
          <p:nvPr/>
        </p:nvSpPr>
        <p:spPr>
          <a:xfrm>
            <a:off x="6143514" y="3801648"/>
            <a:ext cx="1449477" cy="523056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fr-FR" sz="1600" dirty="0"/>
              <a:t>Informatique</a:t>
            </a:r>
          </a:p>
        </p:txBody>
      </p:sp>
      <p:sp>
        <p:nvSpPr>
          <p:cNvPr id="22" name="PlaceHolder 2">
            <a:extLst>
              <a:ext uri="{FF2B5EF4-FFF2-40B4-BE49-F238E27FC236}">
                <a16:creationId xmlns:a16="http://schemas.microsoft.com/office/drawing/2014/main" id="{F6FA7651-06EE-6DB8-2306-AE5CD4D91730}"/>
              </a:ext>
            </a:extLst>
          </p:cNvPr>
          <p:cNvSpPr txBox="1">
            <a:spLocks/>
          </p:cNvSpPr>
          <p:nvPr/>
        </p:nvSpPr>
        <p:spPr>
          <a:xfrm>
            <a:off x="2399267" y="1200307"/>
            <a:ext cx="1322816" cy="523056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fr-FR" sz="1600" dirty="0"/>
              <a:t>RH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EBB2FC5-E865-6F16-C1EE-5625860D6074}"/>
              </a:ext>
            </a:extLst>
          </p:cNvPr>
          <p:cNvCxnSpPr/>
          <p:nvPr/>
        </p:nvCxnSpPr>
        <p:spPr>
          <a:xfrm>
            <a:off x="358815" y="1030147"/>
            <a:ext cx="1102294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36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5195" y="-4295"/>
            <a:ext cx="5038605" cy="970200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Century Gothic"/>
              </a:rPr>
              <a:t>Traitement des données</a:t>
            </a:r>
            <a:endParaRPr lang="fr-FR" sz="3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7511742" y="2012498"/>
            <a:ext cx="3869790" cy="4699323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marL="0" indent="0">
              <a:spcBef>
                <a:spcPts val="1417"/>
              </a:spcBef>
              <a:buNone/>
            </a:pPr>
            <a:r>
              <a:rPr lang="fr-FR" sz="2000" dirty="0">
                <a:solidFill>
                  <a:schemeClr val="tx1"/>
                </a:solidFill>
              </a:rPr>
              <a:t>Le traitement et analyse a été effectué sous </a:t>
            </a:r>
            <a:r>
              <a:rPr lang="fr-FR" sz="2000" b="1" dirty="0" err="1">
                <a:solidFill>
                  <a:schemeClr val="tx1"/>
                </a:solidFill>
              </a:rPr>
              <a:t>Knime</a:t>
            </a:r>
            <a:r>
              <a:rPr lang="fr-FR" sz="2000" dirty="0">
                <a:solidFill>
                  <a:schemeClr val="tx1"/>
                </a:solidFill>
              </a:rPr>
              <a:t>. </a:t>
            </a:r>
          </a:p>
          <a:p>
            <a:pPr marL="0" indent="0">
              <a:spcBef>
                <a:spcPts val="1417"/>
              </a:spcBef>
              <a:buNone/>
            </a:pPr>
            <a:r>
              <a:rPr lang="fr-FR" sz="2000" b="1" dirty="0" err="1"/>
              <a:t>Knime</a:t>
            </a:r>
            <a:r>
              <a:rPr lang="fr-FR" sz="2000" dirty="0"/>
              <a:t> est un logiciel d'analyse de données utilisant une interface graphique </a:t>
            </a:r>
          </a:p>
          <a:p>
            <a:pPr marL="0" indent="0">
              <a:spcBef>
                <a:spcPts val="1417"/>
              </a:spcBef>
              <a:buNone/>
            </a:pPr>
            <a:endParaRPr lang="fr-FR" sz="2000" dirty="0"/>
          </a:p>
          <a:p>
            <a:pPr marL="0" indent="0">
              <a:spcBef>
                <a:spcPts val="1417"/>
              </a:spcBef>
              <a:buNone/>
            </a:pPr>
            <a:r>
              <a:rPr lang="fr-FR" sz="2000" dirty="0">
                <a:solidFill>
                  <a:schemeClr val="tx1"/>
                </a:solidFill>
              </a:rPr>
              <a:t>En premier lieu les données ont été jointes sur l'identifiant des salariés pour former une seule table.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AFA7F7E-E70E-06E2-2EBB-A69B0D596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71" y="1388960"/>
            <a:ext cx="6483877" cy="4699323"/>
          </a:xfrm>
          <a:prstGeom prst="rect">
            <a:avLst/>
          </a:prstGeom>
        </p:spPr>
      </p:pic>
      <p:pic>
        <p:nvPicPr>
          <p:cNvPr id="5" name="Image 4" descr="Une image contenant texte, Police, Graphique, conception&#10;&#10;Description générée automatiquement">
            <a:extLst>
              <a:ext uri="{FF2B5EF4-FFF2-40B4-BE49-F238E27FC236}">
                <a16:creationId xmlns:a16="http://schemas.microsoft.com/office/drawing/2014/main" id="{02E4ED49-953A-51E2-7B4B-A85ECA27C3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717" y="1753869"/>
            <a:ext cx="3029164" cy="789398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383199B-9FB5-C301-5320-592C8E57C3BB}"/>
              </a:ext>
            </a:extLst>
          </p:cNvPr>
          <p:cNvCxnSpPr/>
          <p:nvPr/>
        </p:nvCxnSpPr>
        <p:spPr>
          <a:xfrm>
            <a:off x="358815" y="1030147"/>
            <a:ext cx="1102294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517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 2013 – 2022">
  <a:themeElements>
    <a:clrScheme name="Thème Office 2013 –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 2013 –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 2013 –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807</TotalTime>
  <Words>865</Words>
  <Application>Microsoft Office PowerPoint</Application>
  <PresentationFormat>Grand écran</PresentationFormat>
  <Paragraphs>89</Paragraphs>
  <Slides>14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Times New Roman</vt:lpstr>
      <vt:lpstr>Thème Office 2013 – 2022</vt:lpstr>
      <vt:lpstr>Diagnostic  égalité  femmes-hommes</vt:lpstr>
      <vt:lpstr>Contexte  et présentation des données</vt:lpstr>
      <vt:lpstr>Résultat des analyses</vt:lpstr>
      <vt:lpstr>Compte des employés par sexe</vt:lpstr>
      <vt:lpstr>Contrats</vt:lpstr>
      <vt:lpstr>Salaires et ancienneté par service</vt:lpstr>
      <vt:lpstr>Promotions</vt:lpstr>
      <vt:lpstr>Promotion par service</vt:lpstr>
      <vt:lpstr>Traitement des données</vt:lpstr>
      <vt:lpstr>Traitement des données</vt:lpstr>
      <vt:lpstr>Exploitation des données</vt:lpstr>
      <vt:lpstr>Score d’égalité femme/homme</vt:lpstr>
      <vt:lpstr>Recommandations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sur l’alimentation dans le monde</dc:title>
  <dc:subject/>
  <dc:creator>JeY jEy</dc:creator>
  <dc:description/>
  <cp:lastModifiedBy>Loïc Gouesmat</cp:lastModifiedBy>
  <cp:revision>77</cp:revision>
  <dcterms:created xsi:type="dcterms:W3CDTF">2023-03-17T20:58:30Z</dcterms:created>
  <dcterms:modified xsi:type="dcterms:W3CDTF">2024-10-05T10:53:15Z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