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3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58" r:id="rId6"/>
    <p:sldId id="262" r:id="rId7"/>
    <p:sldId id="259" r:id="rId8"/>
    <p:sldId id="265" r:id="rId9"/>
    <p:sldId id="275" r:id="rId10"/>
    <p:sldId id="278" r:id="rId11"/>
    <p:sldId id="266" r:id="rId12"/>
    <p:sldId id="279" r:id="rId13"/>
    <p:sldId id="267" r:id="rId14"/>
    <p:sldId id="268" r:id="rId15"/>
    <p:sldId id="276" r:id="rId16"/>
    <p:sldId id="272" r:id="rId17"/>
    <p:sldId id="261" r:id="rId18"/>
    <p:sldId id="27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F1E5CBD-DED2-4150-B357-74FEBC202A5D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B511834-A271-4BCB-BBF0-0746A15C947C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77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62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71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620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478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81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39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372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039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96CBD0-8D8A-4E7A-8DC2-C1ADDC0BD051}" type="slidenum">
              <a:t>‹N°›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25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573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69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22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8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084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657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820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627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1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8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52" name="Google Shape;124;p1"/>
          <p:cNvPicPr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9091" r="1153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>
              <a:lnSpc>
                <a:spcPct val="90000"/>
              </a:lnSpc>
              <a:tabLst>
                <a:tab pos="0" algn="l"/>
              </a:tabLst>
            </a:pPr>
            <a:r>
              <a:rPr lang="en-US" sz="3700" strike="noStrike" spc="-1">
                <a:solidFill>
                  <a:schemeClr val="tx1"/>
                </a:solidFill>
              </a:rPr>
              <a:t>ANALYSE DU STOCK ET DES VENTES DU SITE BOTTLENECK</a:t>
            </a:r>
          </a:p>
        </p:txBody>
      </p:sp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265339" y="3834352"/>
            <a:ext cx="4562452" cy="93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tabLst>
                <a:tab pos="0" algn="l"/>
              </a:tabLst>
            </a:pPr>
            <a:r>
              <a:rPr lang="en-US" sz="1800" strike="noStrike" cap="all" spc="-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Gouesmat LOÏC</a:t>
            </a:r>
            <a:endParaRPr lang="en-US" sz="1800" strike="noStrike" cap="all" spc="-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Image 2" descr="Une image contenant texte, Graphique, Police, cercle&#10;&#10;Description générée automatiquement">
            <a:extLst>
              <a:ext uri="{FF2B5EF4-FFF2-40B4-BE49-F238E27FC236}">
                <a16:creationId xmlns:a16="http://schemas.microsoft.com/office/drawing/2014/main" id="{E1CEF151-19C4-178C-47F7-D3F73829B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31"/>
            <a:ext cx="2926658" cy="168815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9356555" cy="1312854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0BB2ED-31D8-EBB3-5E0C-CEEC999C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11" y="2381702"/>
            <a:ext cx="11653538" cy="3761903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B179A6D9-6294-535D-E726-F43CC77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99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8640" y="643765"/>
            <a:ext cx="9435213" cy="105721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21BC3F-7678-4BC2-F319-BAFAF1FD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29" y="2611628"/>
            <a:ext cx="11155702" cy="3601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9356555" cy="1312854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79A6D9-6294-535D-E726-F43CC77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4ADF3B4-696C-C17B-29AC-47509ADAF7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1845" y="2310580"/>
            <a:ext cx="10571760" cy="4306529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600" b="1" i="0" cap="none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Chiffre d’affaires :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- Chiffre d'affaires Total : </a:t>
            </a:r>
            <a:r>
              <a:rPr lang="fr-FR" sz="1600" cap="none" dirty="0">
                <a:solidFill>
                  <a:schemeClr val="accent1"/>
                </a:solidFill>
                <a:latin typeface="Century Gothic" panose="020B0502020202020204" pitchFamily="34" charset="0"/>
              </a:rPr>
              <a:t>143505,1 €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</a:t>
            </a: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 Sur un total de </a:t>
            </a:r>
            <a:r>
              <a:rPr lang="fr-FR" sz="1600" cap="none" dirty="0">
                <a:solidFill>
                  <a:schemeClr val="accent1"/>
                </a:solidFill>
                <a:latin typeface="Century Gothic" panose="020B0502020202020204" pitchFamily="34" charset="0"/>
              </a:rPr>
              <a:t>825</a:t>
            </a: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 articles </a:t>
            </a:r>
            <a:r>
              <a:rPr lang="fr-FR" sz="1600" cap="none" dirty="0">
                <a:solidFill>
                  <a:schemeClr val="accent1"/>
                </a:solidFill>
                <a:latin typeface="Century Gothic" panose="020B0502020202020204" pitchFamily="34" charset="0"/>
              </a:rPr>
              <a:t>434</a:t>
            </a: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 représentent </a:t>
            </a:r>
            <a:r>
              <a:rPr lang="fr-FR" sz="1600" cap="none" dirty="0">
                <a:solidFill>
                  <a:schemeClr val="accent1"/>
                </a:solidFill>
                <a:latin typeface="Century Gothic" panose="020B0502020202020204" pitchFamily="34" charset="0"/>
              </a:rPr>
              <a:t>80% </a:t>
            </a: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du CA.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Ce qui représente </a:t>
            </a:r>
            <a:r>
              <a:rPr lang="fr-FR" sz="160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52,61% </a:t>
            </a:r>
            <a:r>
              <a:rPr lang="fr-FR" sz="16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des articles.</a:t>
            </a:r>
          </a:p>
          <a:p>
            <a:pPr indent="0">
              <a:spcBef>
                <a:spcPts val="1417"/>
              </a:spcBef>
              <a:buNone/>
            </a:pPr>
            <a:endParaRPr lang="fr-FR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600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600" b="1" cap="none" dirty="0">
                <a:solidFill>
                  <a:schemeClr val="accent3"/>
                </a:solidFill>
                <a:latin typeface="Century Gothic" panose="020B0502020202020204" pitchFamily="34" charset="0"/>
              </a:rPr>
              <a:t>Ventes : </a:t>
            </a:r>
          </a:p>
          <a:p>
            <a:pPr marL="628650" indent="-285750">
              <a:spcBef>
                <a:spcPts val="1417"/>
              </a:spcBef>
              <a:buFontTx/>
              <a:buChar char="-"/>
            </a:pPr>
            <a:r>
              <a:rPr lang="fr-FR" sz="1600" i="0" cap="none" dirty="0">
                <a:solidFill>
                  <a:schemeClr val="accent3"/>
                </a:solidFill>
                <a:effectLst/>
                <a:latin typeface="Century Gothic" panose="020B0502020202020204" pitchFamily="34" charset="0"/>
              </a:rPr>
              <a:t>433</a:t>
            </a:r>
            <a:r>
              <a:rPr lang="fr-FR" sz="1600" i="0" cap="non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articles représentent </a:t>
            </a:r>
            <a:r>
              <a:rPr lang="fr-FR" sz="1600" i="0" cap="none" dirty="0">
                <a:solidFill>
                  <a:schemeClr val="accent3"/>
                </a:solidFill>
                <a:effectLst/>
                <a:latin typeface="Century Gothic" panose="020B0502020202020204" pitchFamily="34" charset="0"/>
              </a:rPr>
              <a:t>80% </a:t>
            </a:r>
            <a:r>
              <a:rPr lang="fr-FR" sz="1600" i="0" cap="non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du nombre de ventes.</a:t>
            </a:r>
          </a:p>
          <a:p>
            <a:pPr marL="628650" indent="-285750">
              <a:spcBef>
                <a:spcPts val="1417"/>
              </a:spcBef>
              <a:buFontTx/>
              <a:buChar char="-"/>
            </a:pP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Ce qui représente </a:t>
            </a:r>
            <a:r>
              <a:rPr lang="fr-FR" sz="1600" dirty="0">
                <a:solidFill>
                  <a:schemeClr val="accent3"/>
                </a:solidFill>
                <a:latin typeface="Century Gothic" panose="020B0502020202020204" pitchFamily="34" charset="0"/>
              </a:rPr>
              <a:t>52,48%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des ventes.</a:t>
            </a:r>
            <a:endParaRPr lang="fr-FR" sz="1600" i="0" cap="none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b="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030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6DED23-76A9-2458-57C7-734B763BF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584" y="2473456"/>
            <a:ext cx="11402591" cy="3680893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D121FDF9-2E5F-25C8-6911-19F98CB0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1145151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6CA590-91D2-1186-FBEA-6ECFF6D5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79" y="2774193"/>
            <a:ext cx="11724864" cy="3430552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62184132-2A4A-3C46-6FEC-8EF998B4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6"/>
            <a:ext cx="9455150" cy="109599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9356555" cy="1312854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79A6D9-6294-535D-E726-F43CC77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4ADF3B4-696C-C17B-29AC-47509ADAF7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1845" y="2310580"/>
            <a:ext cx="10571760" cy="4306529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600" b="1" strike="noStrike" cap="none" spc="-1" dirty="0">
                <a:solidFill>
                  <a:schemeClr val="accent4"/>
                </a:solidFill>
                <a:latin typeface="Century Gothic" panose="020B0502020202020204" pitchFamily="34" charset="0"/>
                <a:ea typeface="Century Gothic"/>
              </a:rPr>
              <a:t>Stocks :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Il y a </a:t>
            </a:r>
            <a:r>
              <a:rPr lang="fr-FR" sz="1600" spc="-1" dirty="0">
                <a:solidFill>
                  <a:schemeClr val="accent4"/>
                </a:solidFill>
                <a:latin typeface="Century Gothic" panose="020B0502020202020204" pitchFamily="34" charset="0"/>
                <a:ea typeface="Century Gothic"/>
              </a:rPr>
              <a:t>17822</a:t>
            </a:r>
            <a:r>
              <a:rPr lang="fr-FR" sz="1600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 produits en stock représentant </a:t>
            </a:r>
            <a:r>
              <a:rPr lang="fr-FR" sz="1600" spc="-1" dirty="0">
                <a:solidFill>
                  <a:schemeClr val="accent4"/>
                </a:solidFill>
                <a:latin typeface="Century Gothic" panose="020B0502020202020204" pitchFamily="34" charset="0"/>
                <a:ea typeface="Century Gothic"/>
              </a:rPr>
              <a:t>531773,3 €</a:t>
            </a:r>
            <a:r>
              <a:rPr lang="fr-FR" sz="1600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Le coût moyen unitaire est de </a:t>
            </a:r>
            <a:r>
              <a:rPr lang="fr-FR" sz="1600" spc="-1" dirty="0">
                <a:solidFill>
                  <a:schemeClr val="accent4"/>
                </a:solidFill>
                <a:latin typeface="Century Gothic" panose="020B0502020202020204" pitchFamily="34" charset="0"/>
                <a:ea typeface="Century Gothic"/>
              </a:rPr>
              <a:t>644,57 €</a:t>
            </a:r>
            <a:r>
              <a:rPr lang="fr-FR" sz="1600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.</a:t>
            </a:r>
            <a:r>
              <a:rPr lang="fr-FR" sz="1600" strike="noStrike" cap="none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 </a:t>
            </a:r>
          </a:p>
          <a:p>
            <a:pPr indent="0">
              <a:spcBef>
                <a:spcPts val="1417"/>
              </a:spcBef>
              <a:buNone/>
            </a:pPr>
            <a:endParaRPr lang="fr-FR" sz="1600" strike="noStrike" cap="none" spc="-1" dirty="0">
              <a:solidFill>
                <a:schemeClr val="tx1"/>
              </a:solidFill>
              <a:latin typeface="Century Gothic" panose="020B0502020202020204" pitchFamily="34" charset="0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600" b="1" cap="none" dirty="0">
                <a:solidFill>
                  <a:schemeClr val="accent5"/>
                </a:solidFill>
                <a:latin typeface="Century Gothic" panose="020B0502020202020204" pitchFamily="34" charset="0"/>
              </a:rPr>
              <a:t>Marge : 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1600" i="0" cap="non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	Taux de marge minimum : </a:t>
            </a:r>
            <a:r>
              <a:rPr lang="fr-FR" sz="1600" i="0" cap="none" dirty="0">
                <a:solidFill>
                  <a:schemeClr val="accent5"/>
                </a:solidFill>
                <a:effectLst/>
                <a:latin typeface="Century Gothic" panose="020B0502020202020204" pitchFamily="34" charset="0"/>
              </a:rPr>
              <a:t>0,23 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fr-FR" sz="1600" b="0" strike="noStrike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	Taux de marge maximum : </a:t>
            </a:r>
            <a:r>
              <a:rPr lang="fr-FR" sz="1600" b="0" strike="noStrike" spc="-1" dirty="0">
                <a:solidFill>
                  <a:schemeClr val="accent5"/>
                </a:solidFill>
                <a:latin typeface="Century Gothic" panose="020B0502020202020204" pitchFamily="34" charset="0"/>
                <a:ea typeface="Century Gothic"/>
              </a:rPr>
              <a:t>1,65  </a:t>
            </a:r>
            <a:endParaRPr lang="fr-FR" sz="1800" b="0" strike="noStrike" cap="none" spc="-1" dirty="0">
              <a:solidFill>
                <a:schemeClr val="accent5"/>
              </a:solidFill>
              <a:latin typeface="Century Gothic" panose="020B0502020202020204" pitchFamily="34" charset="0"/>
              <a:ea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906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6CA590-91D2-1186-FBEA-6ECFF6D5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41" y="3007103"/>
            <a:ext cx="4662429" cy="3635998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D25531A-ECB1-0F8D-C47A-16920B95D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329" y="3007103"/>
            <a:ext cx="4662427" cy="3635998"/>
          </a:xfrm>
          <a:prstGeom prst="rect">
            <a:avLst/>
          </a:prstGeom>
        </p:spPr>
      </p:pic>
      <p:sp>
        <p:nvSpPr>
          <p:cNvPr id="3" name="PlaceHolder 1">
            <a:extLst>
              <a:ext uri="{FF2B5EF4-FFF2-40B4-BE49-F238E27FC236}">
                <a16:creationId xmlns:a16="http://schemas.microsoft.com/office/drawing/2014/main" id="{32A63E91-7DB9-9471-4262-9FB4AC4B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6"/>
            <a:ext cx="9455150" cy="110582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E38DE3-D872-8E4D-25E7-21C34AF9122E}"/>
              </a:ext>
            </a:extLst>
          </p:cNvPr>
          <p:cNvSpPr txBox="1"/>
          <p:nvPr/>
        </p:nvSpPr>
        <p:spPr>
          <a:xfrm>
            <a:off x="1140542" y="2467894"/>
            <a:ext cx="983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Heatmap</a:t>
            </a:r>
            <a:r>
              <a:rPr lang="fr-FR" sz="1600" dirty="0"/>
              <a:t> représentant les corrélations entre les colonnes Stock </a:t>
            </a:r>
            <a:r>
              <a:rPr lang="fr-FR" sz="1600" dirty="0" err="1">
                <a:solidFill>
                  <a:schemeClr val="accent5"/>
                </a:solidFill>
              </a:rPr>
              <a:t>quantity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accent3"/>
                </a:solidFill>
              </a:rPr>
              <a:t>total sales </a:t>
            </a:r>
            <a:r>
              <a:rPr lang="fr-FR" sz="1600" dirty="0"/>
              <a:t>et </a:t>
            </a:r>
            <a:r>
              <a:rPr lang="fr-FR" sz="1600" dirty="0" err="1">
                <a:solidFill>
                  <a:schemeClr val="accent1"/>
                </a:solidFill>
              </a:rPr>
              <a:t>price</a:t>
            </a:r>
            <a:endParaRPr lang="fr-F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1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810000" y="2389237"/>
            <a:ext cx="10571760" cy="376575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2000" b="0" i="0" dirty="0" err="1">
                <a:solidFill>
                  <a:schemeClr val="accent5"/>
                </a:solidFill>
                <a:effectLst/>
              </a:rPr>
              <a:t>Stock_quantity</a:t>
            </a:r>
            <a:r>
              <a:rPr lang="fr-FR" sz="2000" b="0" i="0" dirty="0">
                <a:solidFill>
                  <a:schemeClr val="accent5"/>
                </a:solidFill>
                <a:effectLst/>
              </a:rPr>
              <a:t> 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et </a:t>
            </a:r>
            <a:r>
              <a:rPr lang="fr-FR" sz="2000" b="0" i="0" dirty="0" err="1">
                <a:solidFill>
                  <a:schemeClr val="accent1"/>
                </a:solidFill>
                <a:effectLst/>
              </a:rPr>
              <a:t>price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 ont une </a:t>
            </a:r>
            <a:r>
              <a:rPr lang="fr-FR" sz="2000" b="0" i="0" dirty="0" err="1">
                <a:solidFill>
                  <a:schemeClr val="tx1"/>
                </a:solidFill>
                <a:effectLst/>
              </a:rPr>
              <a:t>correlation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 de</a:t>
            </a:r>
            <a:r>
              <a:rPr lang="fr-FR" sz="2000" b="1" i="0" dirty="0">
                <a:solidFill>
                  <a:schemeClr val="tx1"/>
                </a:solidFill>
                <a:effectLst/>
              </a:rPr>
              <a:t> -0.087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b="0" i="0" dirty="0" err="1">
                <a:solidFill>
                  <a:schemeClr val="accent3"/>
                </a:solidFill>
                <a:effectLst/>
              </a:rPr>
              <a:t>Total_sales</a:t>
            </a:r>
            <a:r>
              <a:rPr lang="fr-FR" sz="2000" b="0" i="0" dirty="0">
                <a:solidFill>
                  <a:schemeClr val="accent3"/>
                </a:solidFill>
                <a:effectLst/>
              </a:rPr>
              <a:t> 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et </a:t>
            </a:r>
            <a:r>
              <a:rPr lang="fr-FR" sz="2000" b="0" i="0" dirty="0" err="1">
                <a:solidFill>
                  <a:schemeClr val="accent1"/>
                </a:solidFill>
                <a:effectLst/>
              </a:rPr>
              <a:t>price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sz="2000" b="1" i="0" dirty="0">
                <a:solidFill>
                  <a:schemeClr val="tx1"/>
                </a:solidFill>
                <a:effectLst/>
              </a:rPr>
              <a:t>-0.52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b="0" i="0" dirty="0" err="1">
                <a:solidFill>
                  <a:schemeClr val="accent3"/>
                </a:solidFill>
                <a:effectLst/>
              </a:rPr>
              <a:t>Total_sales</a:t>
            </a:r>
            <a:r>
              <a:rPr lang="fr-FR" sz="2000" b="0" i="0" dirty="0">
                <a:solidFill>
                  <a:schemeClr val="accent3"/>
                </a:solidFill>
                <a:effectLst/>
              </a:rPr>
              <a:t> 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et </a:t>
            </a:r>
            <a:r>
              <a:rPr lang="fr-FR" sz="2000" b="0" i="0" dirty="0" err="1">
                <a:solidFill>
                  <a:schemeClr val="accent5"/>
                </a:solidFill>
                <a:effectLst/>
              </a:rPr>
              <a:t>stock_quantity</a:t>
            </a:r>
            <a:r>
              <a:rPr lang="fr-FR" sz="2000" b="0" i="0" dirty="0">
                <a:solidFill>
                  <a:schemeClr val="accent5"/>
                </a:solidFill>
                <a:effectLst/>
              </a:rPr>
              <a:t> 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de </a:t>
            </a:r>
            <a:r>
              <a:rPr lang="fr-FR" sz="2000" b="1" i="0" dirty="0">
                <a:solidFill>
                  <a:schemeClr val="tx1"/>
                </a:solidFill>
                <a:effectLst/>
              </a:rPr>
              <a:t>0.44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b="0" i="0" dirty="0">
                <a:solidFill>
                  <a:schemeClr val="tx1"/>
                </a:solidFill>
                <a:effectLst/>
              </a:rPr>
              <a:t>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b="0" i="0" dirty="0">
                <a:solidFill>
                  <a:schemeClr val="tx1"/>
                </a:solidFill>
                <a:effectLst/>
              </a:rPr>
              <a:t>Sur une échelle de </a:t>
            </a:r>
            <a:r>
              <a:rPr lang="fr-FR" sz="2000" b="0" i="0" dirty="0" err="1">
                <a:solidFill>
                  <a:schemeClr val="tx1"/>
                </a:solidFill>
                <a:effectLst/>
              </a:rPr>
              <a:t>correlation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 de 1 à -1. Il semble évident que les ventes influent sur les stocks mais que les prix et les ventes ne se soient pas en corrélation.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dirty="0">
                <a:solidFill>
                  <a:schemeClr val="tx1"/>
                </a:solidFill>
              </a:rPr>
              <a:t>L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e résultat des prix corrélés avec les stocks est la différence entre les deux valeurs précédentes.</a:t>
            </a:r>
            <a:endParaRPr lang="fr-FR" sz="2000" strike="noStrike" cap="none" spc="-1" dirty="0">
              <a:solidFill>
                <a:schemeClr val="tx1"/>
              </a:solidFill>
              <a:ea typeface="Century Gothic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0000" y="703007"/>
            <a:ext cx="9523703" cy="101272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6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810000" y="2389237"/>
            <a:ext cx="10571760" cy="376575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2000" dirty="0">
                <a:solidFill>
                  <a:schemeClr val="tx1"/>
                </a:solidFill>
              </a:rPr>
              <a:t>Le </a:t>
            </a:r>
            <a:r>
              <a:rPr lang="fr-FR" sz="2000" dirty="0" err="1">
                <a:solidFill>
                  <a:schemeClr val="tx1"/>
                </a:solidFill>
              </a:rPr>
              <a:t>dataframe</a:t>
            </a:r>
            <a:r>
              <a:rPr lang="fr-FR" sz="2000" dirty="0">
                <a:solidFill>
                  <a:schemeClr val="tx1"/>
                </a:solidFill>
              </a:rPr>
              <a:t> a été exporté en fichier Excel afin de pouvoir partager les résultats obtenus avec les équipes</a:t>
            </a:r>
            <a:r>
              <a:rPr lang="fr-FR" sz="20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endParaRPr lang="fr-FR" sz="2000" strike="noStrike" cap="none" spc="-1" dirty="0">
              <a:solidFill>
                <a:schemeClr val="tx1"/>
              </a:solidFill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2000" spc="-1" dirty="0">
                <a:solidFill>
                  <a:schemeClr val="tx1"/>
                </a:solidFill>
                <a:ea typeface="Century Gothic"/>
              </a:rPr>
              <a:t>Il faudrait mettre à jour les identifiants web.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strike="noStrike" cap="none" spc="-1" dirty="0">
                <a:solidFill>
                  <a:schemeClr val="tx1"/>
                </a:solidFill>
                <a:ea typeface="Century Gothic"/>
              </a:rPr>
              <a:t>I</a:t>
            </a:r>
            <a:r>
              <a:rPr lang="fr-FR" sz="2000" spc="-1" dirty="0">
                <a:solidFill>
                  <a:schemeClr val="tx1"/>
                </a:solidFill>
                <a:ea typeface="Century Gothic"/>
              </a:rPr>
              <a:t>l a pas mal de colonnes du fichier Web qui sont complètement vide ou non exploitable, à voir si elles auront un intérêt dans l’avenir.</a:t>
            </a:r>
            <a:endParaRPr lang="fr-FR" sz="2000" strike="noStrike" cap="none" spc="-1" dirty="0">
              <a:solidFill>
                <a:schemeClr val="tx1"/>
              </a:solidFill>
              <a:ea typeface="Century Gothic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0000" y="904568"/>
            <a:ext cx="9523703" cy="570271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Actions pour la suite</a:t>
            </a:r>
            <a:endParaRPr lang="fr-FR" sz="3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47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Point sur les compétences apprises</a:t>
            </a:r>
            <a:endParaRPr lang="fr-FR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E3EA97-B2B5-04AD-19C5-A1E0C28F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7A45D0C6-0F64-5D55-EB64-0149D2DBEC3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10000" y="2389237"/>
            <a:ext cx="10571760" cy="376575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2000" dirty="0">
                <a:solidFill>
                  <a:schemeClr val="tx1"/>
                </a:solidFill>
              </a:rPr>
              <a:t>L’utilisation pertinente du z-score permet de d’améliorer la vision de la valeur des produits par rapport à la moyenne. </a:t>
            </a:r>
          </a:p>
          <a:p>
            <a:pPr indent="0">
              <a:spcBef>
                <a:spcPts val="1417"/>
              </a:spcBef>
              <a:buNone/>
            </a:pPr>
            <a:endParaRPr lang="fr-FR" sz="2000" strike="noStrike" cap="none" spc="-1" dirty="0">
              <a:solidFill>
                <a:schemeClr val="tx1"/>
              </a:solidFill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2000" spc="-1" dirty="0">
                <a:solidFill>
                  <a:schemeClr val="tx1"/>
                </a:solidFill>
                <a:ea typeface="Century Gothic"/>
              </a:rPr>
              <a:t>Une étude un peu plus poussée des </a:t>
            </a:r>
            <a:r>
              <a:rPr lang="fr-FR" sz="2000" spc="-1" dirty="0" err="1">
                <a:solidFill>
                  <a:schemeClr val="tx1"/>
                </a:solidFill>
                <a:ea typeface="Century Gothic"/>
              </a:rPr>
              <a:t>outliers</a:t>
            </a:r>
            <a:r>
              <a:rPr lang="fr-FR" sz="2000" spc="-1" dirty="0">
                <a:solidFill>
                  <a:schemeClr val="tx1"/>
                </a:solidFill>
                <a:ea typeface="Century Gothic"/>
              </a:rPr>
              <a:t> permet et de la boite à moustache a aussi pour effet de mieux comprendre ou se situe les valeurs.</a:t>
            </a:r>
          </a:p>
          <a:p>
            <a:pPr indent="0">
              <a:spcBef>
                <a:spcPts val="1417"/>
              </a:spcBef>
              <a:buNone/>
            </a:pPr>
            <a:endParaRPr lang="fr-FR" sz="2000" strike="noStrike" cap="none" spc="-1" dirty="0">
              <a:solidFill>
                <a:schemeClr val="tx1"/>
              </a:solidFill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2000" spc="-1" dirty="0">
                <a:solidFill>
                  <a:schemeClr val="tx1"/>
                </a:solidFill>
                <a:ea typeface="Century Gothic"/>
              </a:rPr>
              <a:t>L’utilisation d’une </a:t>
            </a:r>
            <a:r>
              <a:rPr lang="fr-FR" sz="2000" spc="-1" dirty="0" err="1">
                <a:solidFill>
                  <a:schemeClr val="tx1"/>
                </a:solidFill>
                <a:ea typeface="Century Gothic"/>
              </a:rPr>
              <a:t>heatmap</a:t>
            </a:r>
            <a:r>
              <a:rPr lang="fr-FR" sz="2000" spc="-1" dirty="0">
                <a:solidFill>
                  <a:schemeClr val="tx1"/>
                </a:solidFill>
                <a:ea typeface="Century Gothic"/>
              </a:rPr>
              <a:t> permet de comprendre quelles données sont dépendantes d’autres.</a:t>
            </a:r>
            <a:endParaRPr lang="fr-FR" sz="2000" strike="noStrike" cap="none" spc="-1" dirty="0">
              <a:solidFill>
                <a:schemeClr val="tx1"/>
              </a:solidFill>
              <a:ea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10000" y="2566219"/>
            <a:ext cx="10571760" cy="415904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600" b="0" strike="noStrike" cap="none" spc="-1" dirty="0">
                <a:solidFill>
                  <a:schemeClr val="tx1"/>
                </a:solidFill>
                <a:latin typeface="Century Gothic"/>
                <a:ea typeface="Century Gothic"/>
              </a:rPr>
              <a:t>L’analyse est basée sur 3 fichiers Excel  </a:t>
            </a:r>
            <a:r>
              <a:rPr lang="fr-FR" sz="1600" b="1" strike="noStrike" spc="-1" dirty="0">
                <a:solidFill>
                  <a:schemeClr val="accent4"/>
                </a:solidFill>
                <a:latin typeface="Century Gothic"/>
                <a:ea typeface="Century Gothic"/>
              </a:rPr>
              <a:t>Web,</a:t>
            </a:r>
            <a:r>
              <a:rPr lang="fr-FR" sz="1600" b="1" cap="none" spc="-1" dirty="0">
                <a:solidFill>
                  <a:schemeClr val="accent4"/>
                </a:solidFill>
                <a:latin typeface="Century Gothic"/>
                <a:ea typeface="Century Gothic"/>
              </a:rPr>
              <a:t> </a:t>
            </a:r>
            <a:r>
              <a:rPr lang="fr-FR" sz="1600" b="1" cap="none" spc="-1" dirty="0" err="1">
                <a:solidFill>
                  <a:schemeClr val="accent3"/>
                </a:solidFill>
                <a:latin typeface="Century Gothic"/>
                <a:ea typeface="Century Gothic"/>
              </a:rPr>
              <a:t>Erp</a:t>
            </a:r>
            <a:r>
              <a:rPr lang="fr-FR" sz="1600" b="1" cap="none" spc="-1" dirty="0">
                <a:solidFill>
                  <a:srgbClr val="FF5050"/>
                </a:solidFill>
                <a:latin typeface="Century Gothic"/>
                <a:ea typeface="Century Gothic"/>
              </a:rPr>
              <a:t> </a:t>
            </a:r>
            <a:r>
              <a:rPr lang="fr-FR" sz="1600" cap="none" spc="-1" dirty="0">
                <a:solidFill>
                  <a:schemeClr val="tx1"/>
                </a:solidFill>
                <a:latin typeface="Century Gothic"/>
                <a:ea typeface="Century Gothic"/>
              </a:rPr>
              <a:t>et</a:t>
            </a:r>
            <a:r>
              <a:rPr lang="fr-FR" sz="1600" b="1" spc="-1" dirty="0">
                <a:solidFill>
                  <a:srgbClr val="FF5050"/>
                </a:solidFill>
                <a:latin typeface="Century Gothic"/>
                <a:ea typeface="Century Gothic"/>
              </a:rPr>
              <a:t> </a:t>
            </a:r>
            <a:r>
              <a:rPr lang="fr-FR" sz="1600" b="1" strike="noStrike" cap="none" spc="-1" dirty="0">
                <a:solidFill>
                  <a:schemeClr val="accent1"/>
                </a:solidFill>
                <a:latin typeface="Century Gothic"/>
                <a:ea typeface="Century Gothic"/>
              </a:rPr>
              <a:t>Liaison</a:t>
            </a:r>
            <a:r>
              <a:rPr lang="fr-FR" sz="1600" strike="noStrike" cap="none" spc="-1" dirty="0">
                <a:solidFill>
                  <a:schemeClr val="tx1"/>
                </a:solidFill>
                <a:latin typeface="Century Gothic"/>
                <a:ea typeface="Century Gothic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Ces données sont une extraction au 31 octobre (du 1 au 31 pour les ventes).</a:t>
            </a:r>
            <a:endParaRPr lang="fr-FR" sz="1600" strike="noStrike" cap="none" spc="-1" dirty="0">
              <a:solidFill>
                <a:schemeClr val="tx1"/>
              </a:solidFill>
              <a:latin typeface="Century Gothic"/>
              <a:ea typeface="Century Gothic"/>
            </a:endParaRPr>
          </a:p>
          <a:p>
            <a:pPr>
              <a:spcBef>
                <a:spcPts val="1417"/>
              </a:spcBef>
            </a:pP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Ces fichiers ont été convertis en CSV puis traités.</a:t>
            </a:r>
            <a:endParaRPr lang="fr-FR" sz="1600" strike="noStrike" cap="none" spc="-1" dirty="0">
              <a:solidFill>
                <a:schemeClr val="tx1"/>
              </a:solidFill>
              <a:latin typeface="Century Gothic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endParaRPr lang="fr-FR" sz="1600" spc="-1" dirty="0">
              <a:solidFill>
                <a:schemeClr val="tx1"/>
              </a:solidFill>
              <a:latin typeface="Century Gothic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600" b="1" strike="noStrike" cap="none" spc="-1" dirty="0" err="1">
                <a:solidFill>
                  <a:schemeClr val="accent3"/>
                </a:solidFill>
                <a:latin typeface="Century Gothic"/>
                <a:ea typeface="Century Gothic"/>
              </a:rPr>
              <a:t>Erp</a:t>
            </a:r>
            <a:r>
              <a:rPr lang="fr-FR" sz="1600" strike="noStrike" cap="none" spc="-1" dirty="0">
                <a:solidFill>
                  <a:schemeClr val="tx1"/>
                </a:solidFill>
                <a:latin typeface="Century Gothic"/>
                <a:ea typeface="Century Gothic"/>
              </a:rPr>
              <a:t> : </a:t>
            </a:r>
            <a:r>
              <a:rPr lang="fr-FR" sz="1600" dirty="0">
                <a:solidFill>
                  <a:schemeClr val="tx1"/>
                </a:solidFill>
              </a:rPr>
              <a:t>référence produit, prix et l’état du stock.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dirty="0">
                <a:solidFill>
                  <a:schemeClr val="tx1"/>
                </a:solidFill>
              </a:rPr>
              <a:t>Comporte </a:t>
            </a:r>
            <a:r>
              <a:rPr lang="fr-FR" sz="1600" dirty="0">
                <a:solidFill>
                  <a:schemeClr val="accent3"/>
                </a:solidFill>
              </a:rPr>
              <a:t>6</a:t>
            </a:r>
            <a:r>
              <a:rPr lang="fr-FR" sz="1600" dirty="0">
                <a:solidFill>
                  <a:schemeClr val="tx1"/>
                </a:solidFill>
              </a:rPr>
              <a:t> colonnes pour </a:t>
            </a:r>
            <a:r>
              <a:rPr lang="fr-FR" sz="1600" dirty="0">
                <a:solidFill>
                  <a:schemeClr val="accent3"/>
                </a:solidFill>
              </a:rPr>
              <a:t>825</a:t>
            </a:r>
            <a:r>
              <a:rPr lang="fr-FR" sz="1600" dirty="0">
                <a:solidFill>
                  <a:schemeClr val="tx1"/>
                </a:solidFill>
              </a:rPr>
              <a:t> articles, aucuns duplicatas.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dirty="0">
                <a:solidFill>
                  <a:schemeClr val="tx1"/>
                </a:solidFill>
              </a:rPr>
              <a:t>Quelques lignes étranges comme des prix négatifs(3) ont tout de même été conservées.</a:t>
            </a:r>
          </a:p>
          <a:p>
            <a:pPr indent="0">
              <a:spcBef>
                <a:spcPts val="1417"/>
              </a:spcBef>
              <a:buNone/>
            </a:pPr>
            <a:endParaRPr lang="fr-FR" sz="1800" spc="-1" dirty="0">
              <a:solidFill>
                <a:schemeClr val="tx1"/>
              </a:solidFill>
              <a:latin typeface="Century Gothic"/>
              <a:ea typeface="Century Gothic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 exploratoire des données</a:t>
            </a:r>
            <a:endParaRPr lang="fr-FR" sz="3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10000" y="2172929"/>
            <a:ext cx="10571760" cy="4444181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1" spc="-1" dirty="0">
                <a:solidFill>
                  <a:schemeClr val="accent4"/>
                </a:solidFill>
                <a:latin typeface="Century Gothic"/>
                <a:ea typeface="Century Gothic"/>
              </a:rPr>
              <a:t>Web</a:t>
            </a:r>
            <a:r>
              <a:rPr lang="fr-FR" sz="1800" spc="-1" dirty="0">
                <a:solidFill>
                  <a:schemeClr val="tx1"/>
                </a:solidFill>
                <a:latin typeface="Century Gothic"/>
                <a:ea typeface="Century Gothic"/>
              </a:rPr>
              <a:t> : </a:t>
            </a:r>
            <a:r>
              <a:rPr lang="fr-FR" sz="1800" dirty="0">
                <a:solidFill>
                  <a:schemeClr val="tx1"/>
                </a:solidFill>
              </a:rPr>
              <a:t>SKU, quantités vendues, description des produits, etc.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dirty="0">
                <a:solidFill>
                  <a:schemeClr val="tx1"/>
                </a:solidFill>
              </a:rPr>
              <a:t>Comporte à l’origine </a:t>
            </a:r>
            <a:r>
              <a:rPr lang="fr-FR" sz="1600" dirty="0">
                <a:solidFill>
                  <a:schemeClr val="accent4"/>
                </a:solidFill>
              </a:rPr>
              <a:t>29</a:t>
            </a:r>
            <a:r>
              <a:rPr lang="fr-FR" sz="1600" dirty="0">
                <a:solidFill>
                  <a:schemeClr val="tx1"/>
                </a:solidFill>
              </a:rPr>
              <a:t> colonnes pour </a:t>
            </a:r>
            <a:r>
              <a:rPr lang="fr-FR" sz="1600" dirty="0">
                <a:solidFill>
                  <a:schemeClr val="accent4"/>
                </a:solidFill>
              </a:rPr>
              <a:t>1513</a:t>
            </a:r>
            <a:r>
              <a:rPr lang="fr-FR" sz="1600" dirty="0">
                <a:solidFill>
                  <a:schemeClr val="tx1"/>
                </a:solidFill>
              </a:rPr>
              <a:t> articles.</a:t>
            </a:r>
          </a:p>
          <a:p>
            <a:pPr>
              <a:spcBef>
                <a:spcPts val="1417"/>
              </a:spcBef>
            </a:pPr>
            <a:r>
              <a:rPr lang="fr-FR" sz="1600" dirty="0">
                <a:solidFill>
                  <a:schemeClr val="tx1"/>
                </a:solidFill>
              </a:rPr>
              <a:t>Le tableau a été réduit pour ne comporter que les colonnes ayant des valeurs exploitables et pertinentes</a:t>
            </a:r>
          </a:p>
          <a:p>
            <a:pPr>
              <a:spcBef>
                <a:spcPts val="1417"/>
              </a:spcBef>
            </a:pPr>
            <a:r>
              <a:rPr lang="fr-FR" sz="1600" b="1" dirty="0" err="1">
                <a:solidFill>
                  <a:schemeClr val="tx1"/>
                </a:solidFill>
              </a:rPr>
              <a:t>Sku</a:t>
            </a:r>
            <a:r>
              <a:rPr lang="fr-FR" sz="1600" dirty="0">
                <a:solidFill>
                  <a:schemeClr val="tx1"/>
                </a:solidFill>
              </a:rPr>
              <a:t> : code identification des articles.</a:t>
            </a:r>
          </a:p>
          <a:p>
            <a:pPr>
              <a:spcBef>
                <a:spcPts val="1417"/>
              </a:spcBef>
            </a:pPr>
            <a:r>
              <a:rPr lang="fr-FR" sz="1600" b="1" dirty="0" err="1">
                <a:solidFill>
                  <a:schemeClr val="tx1"/>
                </a:solidFill>
              </a:rPr>
              <a:t>Total_sales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:total des ventes d’un produit.</a:t>
            </a:r>
          </a:p>
          <a:p>
            <a:pPr>
              <a:spcBef>
                <a:spcPts val="1417"/>
              </a:spcBef>
            </a:pPr>
            <a:r>
              <a:rPr lang="fr-FR" sz="1600" b="1" dirty="0" err="1">
                <a:solidFill>
                  <a:schemeClr val="tx1"/>
                </a:solidFill>
              </a:rPr>
              <a:t>Post_date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date ou l’article à été mis en ligne.</a:t>
            </a:r>
          </a:p>
          <a:p>
            <a:pPr>
              <a:spcBef>
                <a:spcPts val="1417"/>
              </a:spcBef>
            </a:pPr>
            <a:r>
              <a:rPr lang="fr-FR" sz="1600" b="1" dirty="0" err="1">
                <a:solidFill>
                  <a:schemeClr val="tx1"/>
                </a:solidFill>
              </a:rPr>
              <a:t>Post_title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nom de l’article.</a:t>
            </a:r>
          </a:p>
          <a:p>
            <a:pPr>
              <a:spcBef>
                <a:spcPts val="1417"/>
              </a:spcBef>
            </a:pPr>
            <a:r>
              <a:rPr lang="fr-FR" sz="1600" dirty="0">
                <a:solidFill>
                  <a:schemeClr val="tx1"/>
                </a:solidFill>
              </a:rPr>
              <a:t>Des lignes nulles et doublons ont été supprimé.</a:t>
            </a:r>
          </a:p>
          <a:p>
            <a:pPr>
              <a:spcBef>
                <a:spcPts val="1417"/>
              </a:spcBef>
            </a:pPr>
            <a:r>
              <a:rPr lang="fr-FR" sz="1600" b="1" dirty="0">
                <a:solidFill>
                  <a:schemeClr val="accent4"/>
                </a:solidFill>
              </a:rPr>
              <a:t>Web</a:t>
            </a:r>
            <a:r>
              <a:rPr lang="fr-FR" sz="1600" dirty="0">
                <a:solidFill>
                  <a:schemeClr val="tx1"/>
                </a:solidFill>
              </a:rPr>
              <a:t> comporte maintenant </a:t>
            </a:r>
            <a:r>
              <a:rPr lang="fr-FR" sz="1600" dirty="0">
                <a:solidFill>
                  <a:schemeClr val="accent4"/>
                </a:solidFill>
              </a:rPr>
              <a:t>5</a:t>
            </a:r>
            <a:r>
              <a:rPr lang="fr-FR" sz="1600" dirty="0">
                <a:solidFill>
                  <a:schemeClr val="tx1"/>
                </a:solidFill>
              </a:rPr>
              <a:t> colonnes pour </a:t>
            </a:r>
            <a:r>
              <a:rPr lang="fr-FR" sz="1600" dirty="0">
                <a:solidFill>
                  <a:schemeClr val="accent4"/>
                </a:solidFill>
              </a:rPr>
              <a:t>713</a:t>
            </a:r>
            <a:r>
              <a:rPr lang="fr-FR" sz="1600" dirty="0">
                <a:solidFill>
                  <a:schemeClr val="tx1"/>
                </a:solidFill>
              </a:rPr>
              <a:t> articles.</a:t>
            </a:r>
          </a:p>
          <a:p>
            <a:pPr>
              <a:spcBef>
                <a:spcPts val="1417"/>
              </a:spcBef>
            </a:pP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 exploratoire des données</a:t>
            </a:r>
            <a:endParaRPr lang="fr-FR" sz="3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95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10000" y="2369574"/>
            <a:ext cx="10571760" cy="392307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dirty="0">
              <a:solidFill>
                <a:schemeClr val="tx1"/>
              </a:solidFill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1" spc="-1" dirty="0">
                <a:solidFill>
                  <a:schemeClr val="accent1"/>
                </a:solidFill>
                <a:latin typeface="Century Gothic"/>
                <a:ea typeface="Century Gothic"/>
              </a:rPr>
              <a:t>Liaison</a:t>
            </a:r>
            <a:r>
              <a:rPr lang="fr-FR" sz="1800" spc="-1" dirty="0">
                <a:solidFill>
                  <a:schemeClr val="tx1"/>
                </a:solidFill>
                <a:latin typeface="Century Gothic"/>
                <a:ea typeface="Century Gothic"/>
              </a:rPr>
              <a:t> : </a:t>
            </a:r>
            <a:r>
              <a:rPr lang="fr-FR" sz="1800" dirty="0">
                <a:solidFill>
                  <a:schemeClr val="tx1"/>
                </a:solidFill>
              </a:rPr>
              <a:t>table de liaison qui permet de lier les références entre la base de données Wordpress et l’extraction de l’ERP de l’entreprise.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800" dirty="0">
                <a:solidFill>
                  <a:schemeClr val="tx1"/>
                </a:solidFill>
              </a:rPr>
              <a:t>Comporte </a:t>
            </a:r>
            <a:r>
              <a:rPr lang="fr-FR" sz="1800" dirty="0">
                <a:solidFill>
                  <a:schemeClr val="accent1"/>
                </a:solidFill>
              </a:rPr>
              <a:t>2</a:t>
            </a:r>
            <a:r>
              <a:rPr lang="fr-FR" sz="1800" dirty="0">
                <a:solidFill>
                  <a:schemeClr val="tx1"/>
                </a:solidFill>
              </a:rPr>
              <a:t> colonnes pour </a:t>
            </a:r>
            <a:r>
              <a:rPr lang="fr-FR" sz="1800" dirty="0">
                <a:solidFill>
                  <a:schemeClr val="accent1"/>
                </a:solidFill>
              </a:rPr>
              <a:t>825</a:t>
            </a:r>
            <a:r>
              <a:rPr lang="fr-FR" sz="1800" dirty="0">
                <a:solidFill>
                  <a:schemeClr val="tx1"/>
                </a:solidFill>
              </a:rPr>
              <a:t> articles, aucuns duplicatas.</a:t>
            </a:r>
          </a:p>
          <a:p>
            <a:pPr>
              <a:spcBef>
                <a:spcPts val="1417"/>
              </a:spcBef>
            </a:pPr>
            <a:r>
              <a:rPr lang="fr-FR" sz="1800" dirty="0">
                <a:solidFill>
                  <a:schemeClr val="tx1"/>
                </a:solidFill>
              </a:rPr>
              <a:t>Les deux colonnes du tableau ne comportent pas le même nombre de lignes :</a:t>
            </a:r>
          </a:p>
          <a:p>
            <a:pPr>
              <a:spcBef>
                <a:spcPts val="1417"/>
              </a:spcBef>
            </a:pPr>
            <a:r>
              <a:rPr lang="fr-FR" sz="1800" dirty="0">
                <a:solidFill>
                  <a:schemeClr val="accent4"/>
                </a:solidFill>
              </a:rPr>
              <a:t>734</a:t>
            </a:r>
            <a:r>
              <a:rPr lang="fr-FR" sz="1800" dirty="0">
                <a:solidFill>
                  <a:schemeClr val="tx1"/>
                </a:solidFill>
              </a:rPr>
              <a:t> pour </a:t>
            </a:r>
            <a:r>
              <a:rPr lang="fr-FR" sz="1800" dirty="0" err="1">
                <a:solidFill>
                  <a:schemeClr val="accent4"/>
                </a:solidFill>
              </a:rPr>
              <a:t>id_web</a:t>
            </a:r>
            <a:r>
              <a:rPr lang="fr-FR" sz="1800" dirty="0">
                <a:solidFill>
                  <a:schemeClr val="accent4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et </a:t>
            </a:r>
            <a:r>
              <a:rPr lang="fr-FR" sz="1800" dirty="0">
                <a:solidFill>
                  <a:schemeClr val="accent3"/>
                </a:solidFill>
              </a:rPr>
              <a:t>825</a:t>
            </a:r>
            <a:r>
              <a:rPr lang="fr-FR" sz="1800" dirty="0">
                <a:solidFill>
                  <a:schemeClr val="tx1"/>
                </a:solidFill>
              </a:rPr>
              <a:t> pour </a:t>
            </a:r>
            <a:r>
              <a:rPr lang="fr-FR" sz="1800" dirty="0" err="1">
                <a:solidFill>
                  <a:schemeClr val="accent3"/>
                </a:solidFill>
              </a:rPr>
              <a:t>product_id</a:t>
            </a:r>
            <a:r>
              <a:rPr lang="fr-FR" sz="1800" dirty="0">
                <a:solidFill>
                  <a:schemeClr val="tx1"/>
                </a:solidFill>
              </a:rPr>
              <a:t>. donc </a:t>
            </a:r>
            <a:r>
              <a:rPr lang="fr-FR" sz="1800" dirty="0">
                <a:solidFill>
                  <a:schemeClr val="accent1"/>
                </a:solidFill>
              </a:rPr>
              <a:t>91</a:t>
            </a:r>
            <a:r>
              <a:rPr lang="fr-FR" sz="1800" dirty="0">
                <a:solidFill>
                  <a:schemeClr val="tx1"/>
                </a:solidFill>
              </a:rPr>
              <a:t> lignes qui ne seront pas jointes lors de la jonction.</a:t>
            </a:r>
          </a:p>
          <a:p>
            <a:pPr indent="0">
              <a:spcBef>
                <a:spcPts val="1417"/>
              </a:spcBef>
              <a:buNone/>
            </a:pPr>
            <a:endParaRPr lang="fr-FR" sz="1800" dirty="0">
              <a:solidFill>
                <a:schemeClr val="tx1"/>
              </a:solidFill>
            </a:endParaRPr>
          </a:p>
          <a:p>
            <a:pPr indent="0">
              <a:spcBef>
                <a:spcPts val="1417"/>
              </a:spcBef>
              <a:buNone/>
            </a:pPr>
            <a:endParaRPr lang="fr-FR" sz="2000" spc="-1" dirty="0">
              <a:solidFill>
                <a:schemeClr val="tx1"/>
              </a:solidFill>
              <a:latin typeface="Century Gothic"/>
              <a:ea typeface="Century Gothic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 exploratoire des données</a:t>
            </a:r>
            <a:endParaRPr lang="fr-FR" sz="3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3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810000" y="2418734"/>
            <a:ext cx="10571760" cy="4109885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6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En premier lieux, les fichiers </a:t>
            </a:r>
            <a:r>
              <a:rPr lang="fr-FR" sz="1600" b="1" strike="noStrike" cap="none" spc="-1" dirty="0">
                <a:solidFill>
                  <a:schemeClr val="accent3"/>
                </a:solidFill>
                <a:latin typeface="Century Gothic"/>
                <a:ea typeface="Century Gothic"/>
              </a:rPr>
              <a:t>ERP</a:t>
            </a:r>
            <a:r>
              <a:rPr lang="fr-FR" sz="16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et </a:t>
            </a:r>
            <a:r>
              <a:rPr lang="fr-FR" sz="1600" b="1" strike="noStrike" cap="none" spc="-1" dirty="0">
                <a:solidFill>
                  <a:schemeClr val="accent1"/>
                </a:solidFill>
                <a:latin typeface="Century Gothic"/>
                <a:ea typeface="Century Gothic"/>
              </a:rPr>
              <a:t>Liaison</a:t>
            </a:r>
            <a:r>
              <a:rPr lang="fr-FR" sz="16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 ont été fusionnés sur la colonne </a:t>
            </a:r>
            <a:r>
              <a:rPr lang="fr-FR" sz="1600" b="0" strike="noStrike" cap="none" spc="-1" dirty="0" err="1">
                <a:solidFill>
                  <a:schemeClr val="accent3"/>
                </a:solidFill>
                <a:latin typeface="Century Gothic"/>
                <a:ea typeface="Century Gothic"/>
              </a:rPr>
              <a:t>product</a:t>
            </a:r>
            <a:r>
              <a:rPr lang="fr-FR" sz="1600" spc="-1" dirty="0" err="1">
                <a:solidFill>
                  <a:schemeClr val="accent3"/>
                </a:solidFill>
                <a:latin typeface="Century Gothic"/>
                <a:ea typeface="Century Gothic"/>
              </a:rPr>
              <a:t>_id</a:t>
            </a:r>
            <a:r>
              <a:rPr lang="fr-FR" sz="1600" b="0" strike="noStrike" cap="none" spc="-1" dirty="0">
                <a:solidFill>
                  <a:schemeClr val="accent3"/>
                </a:solidFill>
                <a:latin typeface="Century Gothic"/>
                <a:ea typeface="Century Gothic"/>
              </a:rPr>
              <a:t> </a:t>
            </a:r>
            <a:r>
              <a:rPr lang="fr-FR" sz="16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En liaison externe pour pouvoir identifier d’éventuelles lignes qui aurais simple été ignoré en fusion interne.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Bien évidement ce sont les </a:t>
            </a:r>
            <a:r>
              <a:rPr lang="fr-FR" sz="1600" b="0" strike="noStrike" cap="none" spc="-1" dirty="0">
                <a:solidFill>
                  <a:schemeClr val="accent4"/>
                </a:solidFill>
                <a:latin typeface="Century Gothic"/>
                <a:ea typeface="Century Gothic"/>
              </a:rPr>
              <a:t>91</a:t>
            </a:r>
            <a:r>
              <a:rPr lang="fr-FR" sz="16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lignes nulles de la colonne </a:t>
            </a:r>
            <a:r>
              <a:rPr lang="fr-FR" sz="1600" b="0" strike="noStrike" cap="none" spc="-1" dirty="0" err="1">
                <a:solidFill>
                  <a:schemeClr val="accent4"/>
                </a:solidFill>
                <a:latin typeface="Century Gothic"/>
                <a:ea typeface="Century Gothic"/>
              </a:rPr>
              <a:t>id_web</a:t>
            </a:r>
            <a:r>
              <a:rPr lang="fr-FR" sz="1600" b="0" strike="noStrike" cap="none" spc="-1" dirty="0">
                <a:solidFill>
                  <a:schemeClr val="accent4"/>
                </a:solidFill>
                <a:latin typeface="Century Gothic"/>
                <a:ea typeface="Century Gothic"/>
              </a:rPr>
              <a:t> </a:t>
            </a:r>
            <a:r>
              <a:rPr lang="fr-FR" sz="16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qui ressortent.</a:t>
            </a:r>
          </a:p>
          <a:p>
            <a:pPr indent="0">
              <a:spcBef>
                <a:spcPts val="1417"/>
              </a:spcBef>
              <a:buNone/>
            </a:pPr>
            <a:endParaRPr lang="fr-FR" sz="1600" b="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Ce nouveau </a:t>
            </a:r>
            <a:r>
              <a:rPr lang="fr-FR" sz="1600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dataframe</a:t>
            </a:r>
            <a:r>
              <a:rPr lang="fr-FR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nommé </a:t>
            </a:r>
            <a:r>
              <a:rPr lang="fr-FR" sz="1600" b="1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df_merge</a:t>
            </a:r>
            <a:r>
              <a:rPr lang="fr-FR" sz="16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</a:t>
            </a:r>
            <a:r>
              <a:rPr lang="fr-FR" sz="1600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a ensuite été fusionné avec </a:t>
            </a:r>
            <a:r>
              <a:rPr lang="fr-FR" sz="1600" b="1" spc="-1" dirty="0">
                <a:solidFill>
                  <a:schemeClr val="accent4"/>
                </a:solidFill>
                <a:latin typeface="Century Gothic"/>
                <a:ea typeface="Century Gothic"/>
              </a:rPr>
              <a:t>WEB</a:t>
            </a: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 sur la colonne </a:t>
            </a:r>
            <a:r>
              <a:rPr lang="fr-FR" sz="1600" spc="-1" dirty="0" err="1">
                <a:solidFill>
                  <a:schemeClr val="tx1"/>
                </a:solidFill>
                <a:latin typeface="Century Gothic"/>
                <a:ea typeface="Century Gothic"/>
              </a:rPr>
              <a:t>id_web</a:t>
            </a: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 (la colonne SKU à été renommé </a:t>
            </a:r>
            <a:r>
              <a:rPr lang="fr-FR" sz="1600" spc="-1" dirty="0" err="1">
                <a:solidFill>
                  <a:schemeClr val="tx1"/>
                </a:solidFill>
                <a:latin typeface="Century Gothic"/>
                <a:ea typeface="Century Gothic"/>
              </a:rPr>
              <a:t>id_web</a:t>
            </a: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 pour correspondre avec </a:t>
            </a:r>
            <a:r>
              <a:rPr lang="fr-FR" sz="1600" spc="-1" dirty="0" err="1">
                <a:solidFill>
                  <a:schemeClr val="tx1"/>
                </a:solidFill>
                <a:latin typeface="Century Gothic"/>
                <a:ea typeface="Century Gothic"/>
              </a:rPr>
              <a:t>df_merge</a:t>
            </a: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) en externe.</a:t>
            </a:r>
          </a:p>
          <a:p>
            <a:pPr indent="0">
              <a:spcBef>
                <a:spcPts val="1417"/>
              </a:spcBef>
              <a:buNone/>
            </a:pPr>
            <a:endParaRPr lang="fr-FR" sz="1600" strike="noStrike" cap="none" spc="-1" dirty="0">
              <a:solidFill>
                <a:schemeClr val="tx1"/>
              </a:solidFill>
              <a:latin typeface="Century Gothic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Le nouveau </a:t>
            </a:r>
            <a:r>
              <a:rPr lang="fr-FR" sz="1600" spc="-1" dirty="0" err="1">
                <a:solidFill>
                  <a:schemeClr val="tx1"/>
                </a:solidFill>
                <a:latin typeface="Century Gothic"/>
                <a:ea typeface="Century Gothic"/>
              </a:rPr>
              <a:t>dataframe</a:t>
            </a: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 compte pas mal de lignes nulles du au lignes nulles dans la colonne </a:t>
            </a:r>
            <a:r>
              <a:rPr lang="fr-FR" sz="1600" spc="-1" dirty="0" err="1">
                <a:solidFill>
                  <a:schemeClr val="accent4"/>
                </a:solidFill>
                <a:latin typeface="Century Gothic"/>
                <a:ea typeface="Century Gothic"/>
              </a:rPr>
              <a:t>id_web</a:t>
            </a: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Toutes les colonnes provenant originellement de </a:t>
            </a:r>
            <a:r>
              <a:rPr lang="fr-FR" sz="1600" b="1" spc="-1" dirty="0">
                <a:solidFill>
                  <a:schemeClr val="accent4"/>
                </a:solidFill>
                <a:latin typeface="Century Gothic"/>
                <a:ea typeface="Century Gothic"/>
              </a:rPr>
              <a:t>WEB</a:t>
            </a: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 contiennent </a:t>
            </a:r>
            <a:r>
              <a:rPr lang="fr-FR" sz="1600" spc="-1" dirty="0">
                <a:solidFill>
                  <a:schemeClr val="accent4"/>
                </a:solidFill>
                <a:latin typeface="Century Gothic"/>
                <a:ea typeface="Century Gothic"/>
              </a:rPr>
              <a:t>112</a:t>
            </a:r>
            <a:r>
              <a:rPr lang="fr-FR" sz="1600" spc="-1" dirty="0">
                <a:solidFill>
                  <a:schemeClr val="tx1"/>
                </a:solidFill>
                <a:latin typeface="Century Gothic"/>
                <a:ea typeface="Century Gothic"/>
              </a:rPr>
              <a:t> lignes.</a:t>
            </a:r>
            <a:endParaRPr lang="fr-FR" sz="1600" b="1" spc="-1" dirty="0">
              <a:solidFill>
                <a:schemeClr val="accent3"/>
              </a:solidFill>
              <a:latin typeface="Century Gothic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endParaRPr lang="fr-FR" sz="1600" strike="noStrike" cap="none" spc="-1" dirty="0">
              <a:solidFill>
                <a:schemeClr val="tx1"/>
              </a:solidFill>
              <a:latin typeface="Century Gothic"/>
              <a:ea typeface="Century Gothic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Fusion ou consolidation des données</a:t>
            </a:r>
            <a:endParaRPr lang="fr-FR" sz="3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120" y="624348"/>
            <a:ext cx="10571760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 univariées du prix</a:t>
            </a:r>
            <a:endParaRPr lang="fr-FR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052DD-1728-053A-BFA9-BC6CAF6DE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981" y="2333996"/>
            <a:ext cx="11785019" cy="353210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CF4DCCC-A758-6572-4978-B43314E602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61E4C7E3-7F2C-6A01-A91A-ED47DE9E5C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37819" y="5710887"/>
            <a:ext cx="10571760" cy="835743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Boite à moustaches représentant la répartition des prix</a:t>
            </a: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b="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810000" y="2458064"/>
            <a:ext cx="10571760" cy="4041059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2000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- Le prix moyen est : </a:t>
            </a:r>
            <a:r>
              <a:rPr lang="fr-FR" sz="2000" spc="-1" dirty="0">
                <a:solidFill>
                  <a:schemeClr val="accent3"/>
                </a:solidFill>
                <a:latin typeface="Century Gothic" panose="020B0502020202020204" pitchFamily="34" charset="0"/>
                <a:ea typeface="Century Gothic"/>
              </a:rPr>
              <a:t>32,19</a:t>
            </a:r>
            <a:r>
              <a:rPr lang="fr-FR" sz="2000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 €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b="0" strike="noStrike" cap="none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- L’écart type est : </a:t>
            </a:r>
            <a:r>
              <a:rPr lang="fr-FR" sz="2000" b="0" strike="noStrike" cap="none" spc="-1" dirty="0">
                <a:solidFill>
                  <a:schemeClr val="accent3"/>
                </a:solidFill>
                <a:latin typeface="Century Gothic" panose="020B0502020202020204" pitchFamily="34" charset="0"/>
                <a:ea typeface="Century Gothic"/>
              </a:rPr>
              <a:t>26,71</a:t>
            </a:r>
            <a:r>
              <a:rPr lang="fr-FR" sz="2000" b="0" strike="noStrike" cap="none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 €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spc="-1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</a:rPr>
              <a:t>- Z-score* global : </a:t>
            </a:r>
            <a:r>
              <a:rPr lang="fr-FR" sz="2000" b="0" i="0" dirty="0">
                <a:solidFill>
                  <a:schemeClr val="accent1"/>
                </a:solidFill>
                <a:effectLst/>
              </a:rPr>
              <a:t>1.21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strike="noStrike" cap="none" spc="-1" dirty="0">
                <a:solidFill>
                  <a:schemeClr val="tx1"/>
                </a:solidFill>
                <a:ea typeface="Century Gothic"/>
              </a:rPr>
              <a:t>- Le seuil Z-score </a:t>
            </a:r>
            <a:r>
              <a:rPr lang="fr-FR" sz="2000" spc="-1" dirty="0">
                <a:solidFill>
                  <a:schemeClr val="tx1"/>
                </a:solidFill>
                <a:ea typeface="Century Gothic"/>
              </a:rPr>
              <a:t>&gt; 3 est : </a:t>
            </a:r>
            <a:r>
              <a:rPr lang="fr-FR" sz="2000" spc="-1" dirty="0">
                <a:solidFill>
                  <a:schemeClr val="accent1"/>
                </a:solidFill>
                <a:ea typeface="Century Gothic"/>
              </a:rPr>
              <a:t>3,07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2000" b="0" strike="noStrike" cap="none" spc="-1" dirty="0">
                <a:solidFill>
                  <a:schemeClr val="tx1"/>
                </a:solidFill>
                <a:ea typeface="Century Gothic"/>
              </a:rPr>
              <a:t>- Le prix seuil Z-score &gt; 3 est : </a:t>
            </a:r>
            <a:r>
              <a:rPr lang="fr-FR" sz="2000" b="0" strike="noStrike" cap="none" spc="-1" dirty="0">
                <a:solidFill>
                  <a:schemeClr val="accent3"/>
                </a:solidFill>
                <a:ea typeface="Century Gothic"/>
              </a:rPr>
              <a:t>114</a:t>
            </a:r>
            <a:r>
              <a:rPr lang="fr-FR" sz="2000" b="0" strike="noStrike" cap="none" spc="-1" dirty="0">
                <a:solidFill>
                  <a:schemeClr val="tx1"/>
                </a:solidFill>
                <a:ea typeface="Century Gothic"/>
              </a:rPr>
              <a:t> €</a:t>
            </a:r>
          </a:p>
          <a:p>
            <a:pPr>
              <a:spcBef>
                <a:spcPts val="1417"/>
              </a:spcBef>
            </a:pPr>
            <a:r>
              <a:rPr lang="fr-FR" sz="2000" spc="-1" dirty="0">
                <a:solidFill>
                  <a:schemeClr val="tx1"/>
                </a:solidFill>
                <a:ea typeface="Century Gothic"/>
              </a:rPr>
              <a:t>- L’intervalle interquartile* est : </a:t>
            </a:r>
            <a:r>
              <a:rPr lang="fr-FR" sz="2000" spc="-1" dirty="0">
                <a:solidFill>
                  <a:schemeClr val="accent1"/>
                </a:solidFill>
                <a:ea typeface="Century Gothic"/>
              </a:rPr>
              <a:t>27,5</a:t>
            </a:r>
          </a:p>
          <a:p>
            <a:pPr marL="342900" indent="-342900">
              <a:spcBef>
                <a:spcPts val="1417"/>
              </a:spcBef>
              <a:buFontTx/>
              <a:buChar char="-"/>
            </a:pPr>
            <a:endParaRPr lang="fr-FR" sz="2000" b="0" strike="noStrike" cap="none" spc="-1" dirty="0">
              <a:solidFill>
                <a:schemeClr val="accent1"/>
              </a:solidFill>
              <a:ea typeface="Century Gothic"/>
            </a:endParaRPr>
          </a:p>
          <a:p>
            <a:pPr>
              <a:spcBef>
                <a:spcPts val="1417"/>
              </a:spcBef>
            </a:pPr>
            <a:r>
              <a:rPr lang="fr-FR" sz="1100" b="0" strike="noStrike" cap="none" spc="-1" dirty="0">
                <a:solidFill>
                  <a:schemeClr val="tx1"/>
                </a:solidFill>
                <a:ea typeface="Century Gothic"/>
              </a:rPr>
              <a:t>Le Z-score est une note donnée à une valeur en fonction de sa position par rapport à la moyenne.</a:t>
            </a:r>
          </a:p>
          <a:p>
            <a:pPr>
              <a:spcBef>
                <a:spcPts val="1417"/>
              </a:spcBef>
            </a:pPr>
            <a:r>
              <a:rPr lang="fr-FR" sz="1100" spc="-1" dirty="0">
                <a:solidFill>
                  <a:schemeClr val="tx1"/>
                </a:solidFill>
                <a:ea typeface="Century Gothic"/>
              </a:rPr>
              <a:t>L’intervalle interquartile est la </a:t>
            </a:r>
            <a:r>
              <a:rPr lang="fr-FR" sz="1100" dirty="0">
                <a:solidFill>
                  <a:schemeClr val="tx1"/>
                </a:solidFill>
              </a:rPr>
              <a:t>mesure d’écart entre les 50 % moyens des valeurs.</a:t>
            </a:r>
            <a:endParaRPr lang="fr-FR" sz="1100" b="0" strike="noStrike" cap="none" spc="-1" dirty="0">
              <a:solidFill>
                <a:schemeClr val="tx1"/>
              </a:solidFill>
              <a:ea typeface="Century Gothic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10000" y="732255"/>
            <a:ext cx="9435213" cy="970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 univariées du prix</a:t>
            </a:r>
            <a:endParaRPr lang="fr-FR" sz="3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9356555" cy="1312854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79A6D9-6294-535D-E726-F43CC77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07BE9AA-6C99-029D-A65F-B7181D981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053" y="2308911"/>
            <a:ext cx="11665654" cy="3509795"/>
          </a:xfrm>
          <a:prstGeom prst="rect">
            <a:avLst/>
          </a:prstGeom>
        </p:spPr>
      </p:pic>
      <p:sp>
        <p:nvSpPr>
          <p:cNvPr id="3" name="PlaceHolder 2">
            <a:extLst>
              <a:ext uri="{FF2B5EF4-FFF2-40B4-BE49-F238E27FC236}">
                <a16:creationId xmlns:a16="http://schemas.microsoft.com/office/drawing/2014/main" id="{78F70A23-23D4-49E3-2C2D-12E8AF7E9B9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37819" y="5710887"/>
            <a:ext cx="10571760" cy="835743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Même boite à moustache mais avec les </a:t>
            </a:r>
            <a:r>
              <a:rPr lang="fr-FR" sz="1800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outliers</a:t>
            </a:r>
            <a:r>
              <a:rPr lang="fr-FR" sz="1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alignés à la boite.</a:t>
            </a: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b="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9356555" cy="1312854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Analyses complémentaires</a:t>
            </a:r>
            <a:br>
              <a:rPr lang="fr-FR" sz="44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</a:br>
            <a:r>
              <a:rPr lang="fr-FR" sz="2000" b="1" strike="noStrike" spc="-1" dirty="0">
                <a:solidFill>
                  <a:schemeClr val="bg1"/>
                </a:solidFill>
                <a:latin typeface="Century Gothic"/>
                <a:ea typeface="Century Gothic"/>
              </a:rPr>
              <a:t>CA, quantités, stocks, taux de marge et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Century Gothic"/>
                <a:ea typeface="Century Gothic"/>
              </a:rPr>
              <a:t>correlations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79A6D9-6294-535D-E726-F43CC77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4ADF3B4-696C-C17B-29AC-47509ADAF7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1845" y="2310580"/>
            <a:ext cx="10571760" cy="4306529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 fontScale="92500" lnSpcReduction="20000"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600" b="1" i="0" cap="none" dirty="0" err="1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Outliers</a:t>
            </a:r>
            <a:r>
              <a:rPr lang="fr-FR" sz="1600" b="1" i="0" cap="none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:</a:t>
            </a:r>
          </a:p>
          <a:p>
            <a:pPr marL="628650" indent="-285750">
              <a:spcBef>
                <a:spcPts val="1417"/>
              </a:spcBef>
              <a:buFontTx/>
              <a:buChar char="-"/>
            </a:pP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Limite supérieure des </a:t>
            </a:r>
            <a:r>
              <a:rPr lang="fr-FR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outliers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fr-FR" sz="1600" cap="none" dirty="0">
                <a:solidFill>
                  <a:schemeClr val="accent1"/>
                </a:solidFill>
                <a:latin typeface="Century Gothic" panose="020B0502020202020204" pitchFamily="34" charset="0"/>
              </a:rPr>
              <a:t>83,25€</a:t>
            </a:r>
          </a:p>
          <a:p>
            <a:pPr marL="628650" indent="-285750">
              <a:spcBef>
                <a:spcPts val="1417"/>
              </a:spcBef>
              <a:buFontTx/>
              <a:buChar char="-"/>
            </a:pP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Valeur seuil des </a:t>
            </a:r>
            <a:r>
              <a:rPr lang="fr-FR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outliers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fr-FR" sz="1600" cap="none" dirty="0">
                <a:solidFill>
                  <a:schemeClr val="accent1"/>
                </a:solidFill>
                <a:latin typeface="Century Gothic" panose="020B0502020202020204" pitchFamily="34" charset="0"/>
              </a:rPr>
              <a:t>83,7€</a:t>
            </a:r>
          </a:p>
          <a:p>
            <a:pPr marL="628650" indent="-285750">
              <a:spcBef>
                <a:spcPts val="1417"/>
              </a:spcBef>
              <a:buFontTx/>
              <a:buChar char="-"/>
            </a:pP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Nombre de prix </a:t>
            </a:r>
            <a:r>
              <a:rPr lang="fr-FR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comsidéres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outliers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fr-FR" sz="1600" dirty="0">
                <a:solidFill>
                  <a:schemeClr val="accent1"/>
                </a:solidFill>
                <a:latin typeface="Century Gothic" panose="020B0502020202020204" pitchFamily="34" charset="0"/>
              </a:rPr>
              <a:t>36 sur 825</a:t>
            </a:r>
            <a:endParaRPr lang="fr-FR" sz="1600" cap="none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628650" indent="-285750">
              <a:spcBef>
                <a:spcPts val="1417"/>
              </a:spcBef>
              <a:buFontTx/>
              <a:buChar char="-"/>
            </a:pP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Proportion d’</a:t>
            </a:r>
            <a:r>
              <a:rPr lang="fr-FR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outliers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sz="1600" cap="none" dirty="0">
                <a:solidFill>
                  <a:schemeClr val="tx1"/>
                </a:solidFill>
                <a:latin typeface="Century Gothic" panose="020B0502020202020204" pitchFamily="34" charset="0"/>
              </a:rPr>
              <a:t>: </a:t>
            </a:r>
            <a:r>
              <a:rPr lang="fr-FR" sz="1600" dirty="0">
                <a:solidFill>
                  <a:schemeClr val="accent1"/>
                </a:solidFill>
                <a:latin typeface="Century Gothic" panose="020B0502020202020204" pitchFamily="34" charset="0"/>
              </a:rPr>
              <a:t>4,36%</a:t>
            </a:r>
          </a:p>
          <a:p>
            <a:pPr marL="628650" indent="-285750">
              <a:spcBef>
                <a:spcPts val="1417"/>
              </a:spcBef>
              <a:buFontTx/>
              <a:buChar char="-"/>
            </a:pPr>
            <a:endParaRPr lang="fr-FR" sz="1600" cap="none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400" b="0" i="0" dirty="0">
                <a:solidFill>
                  <a:schemeClr val="tx1"/>
                </a:solidFill>
                <a:effectLst/>
                <a:latin typeface="+mj-lt"/>
              </a:rPr>
              <a:t>Ces </a:t>
            </a:r>
            <a:r>
              <a:rPr lang="fr-FR" sz="1400" b="0" i="0" dirty="0" err="1">
                <a:solidFill>
                  <a:schemeClr val="tx1"/>
                </a:solidFill>
                <a:effectLst/>
                <a:latin typeface="+mj-lt"/>
              </a:rPr>
              <a:t>outliers</a:t>
            </a:r>
            <a:r>
              <a:rPr lang="fr-FR" sz="1400" b="0" i="0" dirty="0">
                <a:solidFill>
                  <a:schemeClr val="tx1"/>
                </a:solidFill>
                <a:effectLst/>
                <a:latin typeface="+mj-lt"/>
              </a:rPr>
              <a:t> sont tout à fait justifiés.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400" b="0" i="0" dirty="0">
                <a:solidFill>
                  <a:schemeClr val="tx1"/>
                </a:solidFill>
                <a:effectLst/>
                <a:latin typeface="+mj-lt"/>
              </a:rPr>
              <a:t>Ils représentent simplement les produits plus chers.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400" b="0" i="0" dirty="0">
                <a:solidFill>
                  <a:schemeClr val="tx1"/>
                </a:solidFill>
                <a:effectLst/>
                <a:latin typeface="+mj-lt"/>
              </a:rPr>
              <a:t>le prix maximum est : </a:t>
            </a:r>
            <a:r>
              <a:rPr lang="fr-FR" sz="1400" b="0" i="0" dirty="0">
                <a:solidFill>
                  <a:schemeClr val="accent1"/>
                </a:solidFill>
                <a:effectLst/>
                <a:latin typeface="+mj-lt"/>
              </a:rPr>
              <a:t>225.0 €, </a:t>
            </a:r>
            <a:r>
              <a:rPr lang="fr-FR" sz="1400" b="0" i="0" dirty="0">
                <a:solidFill>
                  <a:schemeClr val="tx1"/>
                </a:solidFill>
                <a:effectLst/>
                <a:latin typeface="+mj-lt"/>
              </a:rPr>
              <a:t>le prix minimum : </a:t>
            </a:r>
            <a:r>
              <a:rPr lang="fr-FR" sz="1400" b="0" i="0" dirty="0">
                <a:solidFill>
                  <a:schemeClr val="accent1"/>
                </a:solidFill>
                <a:effectLst/>
                <a:latin typeface="+mj-lt"/>
              </a:rPr>
              <a:t>83.7 € </a:t>
            </a:r>
            <a:r>
              <a:rPr lang="fr-FR" sz="1400" b="0" i="0" dirty="0">
                <a:solidFill>
                  <a:schemeClr val="tx1"/>
                </a:solidFill>
                <a:effectLst/>
                <a:latin typeface="+mj-lt"/>
              </a:rPr>
              <a:t> et ne représentent que 4.36 % des produits.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400" b="0" i="0" dirty="0">
                <a:solidFill>
                  <a:schemeClr val="tx1"/>
                </a:solidFill>
                <a:effectLst/>
                <a:latin typeface="+mj-lt"/>
              </a:rPr>
              <a:t>Rien de vraiment aberrant considérant le type de produits vendus. On aurait pu s'attendre à des prix beaucoup plus élevés. </a:t>
            </a:r>
          </a:p>
          <a:p>
            <a:pPr indent="0">
              <a:spcBef>
                <a:spcPts val="1417"/>
              </a:spcBef>
              <a:buNone/>
            </a:pPr>
            <a:endParaRPr lang="fr-FR" sz="1400" cap="none" dirty="0">
              <a:solidFill>
                <a:schemeClr val="tx1"/>
              </a:solidFill>
              <a:latin typeface="+mj-lt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400" dirty="0">
                <a:solidFill>
                  <a:schemeClr val="tx1"/>
                </a:solidFill>
                <a:latin typeface="+mj-lt"/>
              </a:rPr>
              <a:t>Il faut tout de même prendre en considération 3 prix négatifs qui été conservés.</a:t>
            </a:r>
            <a:endParaRPr lang="fr-FR" sz="1400" cap="none" dirty="0">
              <a:solidFill>
                <a:schemeClr val="tx1"/>
              </a:solidFill>
              <a:latin typeface="+mj-lt"/>
            </a:endParaRPr>
          </a:p>
          <a:p>
            <a:pPr marL="628650" indent="-285750">
              <a:spcBef>
                <a:spcPts val="1417"/>
              </a:spcBef>
              <a:buFontTx/>
              <a:buChar char="-"/>
            </a:pPr>
            <a:endParaRPr lang="fr-FR" sz="1600" cap="none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7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578</TotalTime>
  <Words>1083</Words>
  <Application>Microsoft Office PowerPoint</Application>
  <PresentationFormat>Grand écran</PresentationFormat>
  <Paragraphs>124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Salle d’ions</vt:lpstr>
      <vt:lpstr>ANALYSE DU STOCK ET DES VENTES DU SITE BOTTLENECK</vt:lpstr>
      <vt:lpstr>Analyse exploratoire des données</vt:lpstr>
      <vt:lpstr>Analyse exploratoire des données</vt:lpstr>
      <vt:lpstr>Analyse exploratoire des données</vt:lpstr>
      <vt:lpstr>Fusion ou consolidation des données</vt:lpstr>
      <vt:lpstr>Analyse univariées du prix</vt:lpstr>
      <vt:lpstr>Analyse univariées du prix</vt:lpstr>
      <vt:lpstr>Analyses complémentaires CA, quantités, stocks, taux de marge et correlations</vt:lpstr>
      <vt:lpstr>Analyses complémentaires CA, quantités, stocks, taux de marge et correlations</vt:lpstr>
      <vt:lpstr>Analyses complémentaires CA, quantités, stocks, taux de marge et correlations</vt:lpstr>
      <vt:lpstr>Analyses complémentaires CA, quantités, stocks, taux de marge et correlations</vt:lpstr>
      <vt:lpstr>Analyses complémentaires CA, quantités, stocks, taux de marge et correlations</vt:lpstr>
      <vt:lpstr>Analyses complémentaires CA, quantités, stocks, taux de marge et correlations</vt:lpstr>
      <vt:lpstr>Analyses complémentaires CA, quantités, stocks, taux de marge et correlations</vt:lpstr>
      <vt:lpstr>Analyses complémentaires CA, quantités, stocks, taux de marge et correlations</vt:lpstr>
      <vt:lpstr>Analyses complémentaires CA, quantités, stocks, taux de marge et correlations</vt:lpstr>
      <vt:lpstr>Analyses complémentaires CA, quantités, stocks, taux de marge et correlations</vt:lpstr>
      <vt:lpstr>Actions pour la suite</vt:lpstr>
      <vt:lpstr>Point sur les compétences apprises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subject/>
  <dc:creator>JeY jEy</dc:creator>
  <dc:description/>
  <cp:lastModifiedBy>Loïc Gouesmat</cp:lastModifiedBy>
  <cp:revision>50</cp:revision>
  <dcterms:created xsi:type="dcterms:W3CDTF">2023-03-17T20:58:30Z</dcterms:created>
  <dcterms:modified xsi:type="dcterms:W3CDTF">2024-08-02T07:43:39Z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