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97" r:id="rId7"/>
    <p:sldId id="290" r:id="rId8"/>
    <p:sldId id="310" r:id="rId9"/>
    <p:sldId id="311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1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F"/>
    <a:srgbClr val="DAE5E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C09B3-F178-45BF-8930-CFC443FD27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0E24D-BD58-4614-9500-5B2B703E6BEA}">
      <dgm:prSet custT="1"/>
      <dgm:spPr/>
      <dgm:t>
        <a:bodyPr/>
        <a:lstStyle/>
        <a:p>
          <a:r>
            <a:rPr lang="fr-FR" sz="1800" b="0" dirty="0"/>
            <a:t>La DWFA a effectué une demande de financement auprès d’un bailleur de fonds en présentant 3 domaines d’expertise :
La </a:t>
          </a:r>
          <a:r>
            <a:rPr lang="fr-FR" sz="1800" b="0" dirty="0" err="1"/>
            <a:t>creation</a:t>
          </a:r>
          <a:r>
            <a:rPr lang="fr-FR" sz="1800" b="0" dirty="0"/>
            <a:t> des services d’accès à l’eau potable, la </a:t>
          </a:r>
          <a:r>
            <a:rPr lang="fr-FR" sz="1800" b="0" dirty="0" err="1"/>
            <a:t>modernization</a:t>
          </a:r>
          <a:r>
            <a:rPr lang="fr-FR" sz="1800" b="0" dirty="0"/>
            <a:t> des services déjà existent et le consulting auprès de l’administration sur ses politiques d’accès à </a:t>
          </a:r>
          <a:r>
            <a:rPr lang="fr-FR" sz="1800" b="0" dirty="0" err="1"/>
            <a:t>leau</a:t>
          </a:r>
          <a:r>
            <a:rPr lang="fr-FR" sz="1800" b="0" dirty="0"/>
            <a:t>.</a:t>
          </a:r>
          <a:endParaRPr lang="en-US" sz="1800" dirty="0"/>
        </a:p>
      </dgm:t>
    </dgm:pt>
    <dgm:pt modelId="{5ACF6DA4-33D6-4C71-88B5-AD34AAA570CC}" type="parTrans" cxnId="{6DABE97B-3BD0-4DE8-8FDC-ADC8599BE293}">
      <dgm:prSet/>
      <dgm:spPr/>
      <dgm:t>
        <a:bodyPr/>
        <a:lstStyle/>
        <a:p>
          <a:endParaRPr lang="en-US"/>
        </a:p>
      </dgm:t>
    </dgm:pt>
    <dgm:pt modelId="{984818B2-30EC-4A4F-8AE1-1408E401F08C}" type="sibTrans" cxnId="{6DABE97B-3BD0-4DE8-8FDC-ADC8599BE293}">
      <dgm:prSet/>
      <dgm:spPr/>
      <dgm:t>
        <a:bodyPr/>
        <a:lstStyle/>
        <a:p>
          <a:endParaRPr lang="en-US"/>
        </a:p>
      </dgm:t>
    </dgm:pt>
    <dgm:pt modelId="{1E202DAB-FA7B-40A2-9741-67B588C5CE65}">
      <dgm:prSet/>
      <dgm:spPr/>
      <dgm:t>
        <a:bodyPr/>
        <a:lstStyle/>
        <a:p>
          <a:r>
            <a:rPr lang="en-US" dirty="0"/>
            <a:t>Un tableau de bord séparé en deux parties à été créé : </a:t>
          </a:r>
        </a:p>
      </dgm:t>
    </dgm:pt>
    <dgm:pt modelId="{E3DE2EF7-23FC-4053-920E-9195ED654251}" type="parTrans" cxnId="{EFA1F61C-F3C7-4DA4-BDD0-2A5289028937}">
      <dgm:prSet/>
      <dgm:spPr/>
      <dgm:t>
        <a:bodyPr/>
        <a:lstStyle/>
        <a:p>
          <a:endParaRPr lang="en-US"/>
        </a:p>
      </dgm:t>
    </dgm:pt>
    <dgm:pt modelId="{0D2C556B-FC6F-4968-B78E-008A815430CB}" type="sibTrans" cxnId="{EFA1F61C-F3C7-4DA4-BDD0-2A5289028937}">
      <dgm:prSet/>
      <dgm:spPr/>
      <dgm:t>
        <a:bodyPr/>
        <a:lstStyle/>
        <a:p>
          <a:endParaRPr lang="en-US"/>
        </a:p>
      </dgm:t>
    </dgm:pt>
    <dgm:pt modelId="{05B035FF-687D-49A4-93D5-2D786676BED0}">
      <dgm:prSet/>
      <dgm:spPr/>
      <dgm:t>
        <a:bodyPr/>
        <a:lstStyle/>
        <a:p>
          <a:r>
            <a:rPr lang="fr-FR" dirty="0"/>
            <a:t>La première partie permet une vision s’ensemble de la situation au niveau mondial, régional et national.</a:t>
          </a:r>
          <a:endParaRPr lang="en-US" dirty="0"/>
        </a:p>
      </dgm:t>
    </dgm:pt>
    <dgm:pt modelId="{88B72851-470A-4ABD-A6C4-D775B5ADDF05}" type="parTrans" cxnId="{A1D2A1AA-5DE8-476D-BFF7-F31A8970F2EA}">
      <dgm:prSet/>
      <dgm:spPr/>
      <dgm:t>
        <a:bodyPr/>
        <a:lstStyle/>
        <a:p>
          <a:endParaRPr lang="en-US"/>
        </a:p>
      </dgm:t>
    </dgm:pt>
    <dgm:pt modelId="{9ABFF91E-55F9-40C9-A733-A0D63DAD5ABF}" type="sibTrans" cxnId="{A1D2A1AA-5DE8-476D-BFF7-F31A8970F2EA}">
      <dgm:prSet/>
      <dgm:spPr/>
      <dgm:t>
        <a:bodyPr/>
        <a:lstStyle/>
        <a:p>
          <a:endParaRPr lang="en-US"/>
        </a:p>
      </dgm:t>
    </dgm:pt>
    <dgm:pt modelId="{131AB60E-835A-420C-8CDF-81F2AE2BE138}">
      <dgm:prSet/>
      <dgm:spPr/>
      <dgm:t>
        <a:bodyPr/>
        <a:lstStyle/>
        <a:p>
          <a:r>
            <a:rPr lang="fr-FR" dirty="0"/>
            <a:t>La seconde partie permet de sélectionner les zones nécessitant une intervention en se basant sur les domaines d’expertise.</a:t>
          </a:r>
          <a:endParaRPr lang="en-US" dirty="0"/>
        </a:p>
      </dgm:t>
    </dgm:pt>
    <dgm:pt modelId="{6F99BDB6-CC3C-45C3-8908-9012634256CA}" type="parTrans" cxnId="{27F794F4-D4F6-4171-AEBC-DE1CC35FCF25}">
      <dgm:prSet/>
      <dgm:spPr/>
      <dgm:t>
        <a:bodyPr/>
        <a:lstStyle/>
        <a:p>
          <a:endParaRPr lang="en-US"/>
        </a:p>
      </dgm:t>
    </dgm:pt>
    <dgm:pt modelId="{5199CEE4-8627-4608-8096-1735A221315A}" type="sibTrans" cxnId="{27F794F4-D4F6-4171-AEBC-DE1CC35FCF25}">
      <dgm:prSet/>
      <dgm:spPr/>
      <dgm:t>
        <a:bodyPr/>
        <a:lstStyle/>
        <a:p>
          <a:endParaRPr lang="en-US"/>
        </a:p>
      </dgm:t>
    </dgm:pt>
    <dgm:pt modelId="{AF6ECF5C-5CAA-4C1F-A1E3-3883CE3879DB}" type="pres">
      <dgm:prSet presAssocID="{1D1C09B3-F178-45BF-8930-CFC443FD273F}" presName="outerComposite" presStyleCnt="0">
        <dgm:presLayoutVars>
          <dgm:chMax val="5"/>
          <dgm:dir/>
          <dgm:resizeHandles val="exact"/>
        </dgm:presLayoutVars>
      </dgm:prSet>
      <dgm:spPr/>
    </dgm:pt>
    <dgm:pt modelId="{D9357688-A2C5-40FC-9DA1-E7B1E6E92EDE}" type="pres">
      <dgm:prSet presAssocID="{1D1C09B3-F178-45BF-8930-CFC443FD273F}" presName="dummyMaxCanvas" presStyleCnt="0">
        <dgm:presLayoutVars/>
      </dgm:prSet>
      <dgm:spPr/>
    </dgm:pt>
    <dgm:pt modelId="{03134FC5-79DC-4750-BD3E-A6F5BB9686AE}" type="pres">
      <dgm:prSet presAssocID="{1D1C09B3-F178-45BF-8930-CFC443FD273F}" presName="FourNodes_1" presStyleLbl="node1" presStyleIdx="0" presStyleCnt="4" custScaleY="159444">
        <dgm:presLayoutVars>
          <dgm:bulletEnabled val="1"/>
        </dgm:presLayoutVars>
      </dgm:prSet>
      <dgm:spPr/>
    </dgm:pt>
    <dgm:pt modelId="{E688C111-4ACD-47C6-9E55-C43E7C6AB93B}" type="pres">
      <dgm:prSet presAssocID="{1D1C09B3-F178-45BF-8930-CFC443FD273F}" presName="FourNodes_2" presStyleLbl="node1" presStyleIdx="1" presStyleCnt="4" custScaleY="78151" custLinFactNeighborX="-284" custLinFactNeighborY="12346">
        <dgm:presLayoutVars>
          <dgm:bulletEnabled val="1"/>
        </dgm:presLayoutVars>
      </dgm:prSet>
      <dgm:spPr/>
    </dgm:pt>
    <dgm:pt modelId="{D98FC4D2-9BD7-46BD-B3F4-9021E6D91424}" type="pres">
      <dgm:prSet presAssocID="{1D1C09B3-F178-45BF-8930-CFC443FD273F}" presName="FourNodes_3" presStyleLbl="node1" presStyleIdx="2" presStyleCnt="4">
        <dgm:presLayoutVars>
          <dgm:bulletEnabled val="1"/>
        </dgm:presLayoutVars>
      </dgm:prSet>
      <dgm:spPr/>
    </dgm:pt>
    <dgm:pt modelId="{045C5C0A-0C65-4DCD-9E65-49B6593D6082}" type="pres">
      <dgm:prSet presAssocID="{1D1C09B3-F178-45BF-8930-CFC443FD273F}" presName="FourNodes_4" presStyleLbl="node1" presStyleIdx="3" presStyleCnt="4">
        <dgm:presLayoutVars>
          <dgm:bulletEnabled val="1"/>
        </dgm:presLayoutVars>
      </dgm:prSet>
      <dgm:spPr/>
    </dgm:pt>
    <dgm:pt modelId="{F71F8F50-5F1E-4436-883A-F29B53AEE67F}" type="pres">
      <dgm:prSet presAssocID="{1D1C09B3-F178-45BF-8930-CFC443FD273F}" presName="FourConn_1-2" presStyleLbl="fgAccFollowNode1" presStyleIdx="0" presStyleCnt="3">
        <dgm:presLayoutVars>
          <dgm:bulletEnabled val="1"/>
        </dgm:presLayoutVars>
      </dgm:prSet>
      <dgm:spPr/>
    </dgm:pt>
    <dgm:pt modelId="{7B291992-E1A3-46A5-9C4F-232DA55A4B40}" type="pres">
      <dgm:prSet presAssocID="{1D1C09B3-F178-45BF-8930-CFC443FD273F}" presName="FourConn_2-3" presStyleLbl="fgAccFollowNode1" presStyleIdx="1" presStyleCnt="3">
        <dgm:presLayoutVars>
          <dgm:bulletEnabled val="1"/>
        </dgm:presLayoutVars>
      </dgm:prSet>
      <dgm:spPr/>
    </dgm:pt>
    <dgm:pt modelId="{58DC5449-A059-4ED5-B915-464BA33E3073}" type="pres">
      <dgm:prSet presAssocID="{1D1C09B3-F178-45BF-8930-CFC443FD273F}" presName="FourConn_3-4" presStyleLbl="fgAccFollowNode1" presStyleIdx="2" presStyleCnt="3">
        <dgm:presLayoutVars>
          <dgm:bulletEnabled val="1"/>
        </dgm:presLayoutVars>
      </dgm:prSet>
      <dgm:spPr/>
    </dgm:pt>
    <dgm:pt modelId="{BEA42A6C-23A8-43D5-877D-B089887003A3}" type="pres">
      <dgm:prSet presAssocID="{1D1C09B3-F178-45BF-8930-CFC443FD273F}" presName="FourNodes_1_text" presStyleLbl="node1" presStyleIdx="3" presStyleCnt="4">
        <dgm:presLayoutVars>
          <dgm:bulletEnabled val="1"/>
        </dgm:presLayoutVars>
      </dgm:prSet>
      <dgm:spPr/>
    </dgm:pt>
    <dgm:pt modelId="{9B126EF9-9210-4B2B-9CBD-BEB2BADA4B98}" type="pres">
      <dgm:prSet presAssocID="{1D1C09B3-F178-45BF-8930-CFC443FD273F}" presName="FourNodes_2_text" presStyleLbl="node1" presStyleIdx="3" presStyleCnt="4">
        <dgm:presLayoutVars>
          <dgm:bulletEnabled val="1"/>
        </dgm:presLayoutVars>
      </dgm:prSet>
      <dgm:spPr/>
    </dgm:pt>
    <dgm:pt modelId="{6D13E76C-6B8B-4A9F-817B-A94FA6B084FB}" type="pres">
      <dgm:prSet presAssocID="{1D1C09B3-F178-45BF-8930-CFC443FD273F}" presName="FourNodes_3_text" presStyleLbl="node1" presStyleIdx="3" presStyleCnt="4">
        <dgm:presLayoutVars>
          <dgm:bulletEnabled val="1"/>
        </dgm:presLayoutVars>
      </dgm:prSet>
      <dgm:spPr/>
    </dgm:pt>
    <dgm:pt modelId="{8A7F82AA-24D4-486F-9FAA-3AAFEFC42306}" type="pres">
      <dgm:prSet presAssocID="{1D1C09B3-F178-45BF-8930-CFC443FD273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A75E71C-3E3D-46D1-B29C-38FE1193FC53}" type="presOf" srcId="{05B035FF-687D-49A4-93D5-2D786676BED0}" destId="{6D13E76C-6B8B-4A9F-817B-A94FA6B084FB}" srcOrd="1" destOrd="0" presId="urn:microsoft.com/office/officeart/2005/8/layout/vProcess5"/>
    <dgm:cxn modelId="{EFA1F61C-F3C7-4DA4-BDD0-2A5289028937}" srcId="{1D1C09B3-F178-45BF-8930-CFC443FD273F}" destId="{1E202DAB-FA7B-40A2-9741-67B588C5CE65}" srcOrd="1" destOrd="0" parTransId="{E3DE2EF7-23FC-4053-920E-9195ED654251}" sibTransId="{0D2C556B-FC6F-4968-B78E-008A815430CB}"/>
    <dgm:cxn modelId="{8E543240-AE48-4888-9F81-9A92F38C9377}" type="presOf" srcId="{0C40E24D-BD58-4614-9500-5B2B703E6BEA}" destId="{03134FC5-79DC-4750-BD3E-A6F5BB9686AE}" srcOrd="0" destOrd="0" presId="urn:microsoft.com/office/officeart/2005/8/layout/vProcess5"/>
    <dgm:cxn modelId="{897F5460-768F-4DA7-9AC6-60884D62002E}" type="presOf" srcId="{131AB60E-835A-420C-8CDF-81F2AE2BE138}" destId="{045C5C0A-0C65-4DCD-9E65-49B6593D6082}" srcOrd="0" destOrd="0" presId="urn:microsoft.com/office/officeart/2005/8/layout/vProcess5"/>
    <dgm:cxn modelId="{9C287E68-0C93-489D-81F7-7055489E147C}" type="presOf" srcId="{984818B2-30EC-4A4F-8AE1-1408E401F08C}" destId="{F71F8F50-5F1E-4436-883A-F29B53AEE67F}" srcOrd="0" destOrd="0" presId="urn:microsoft.com/office/officeart/2005/8/layout/vProcess5"/>
    <dgm:cxn modelId="{CE6F306D-F26A-4A9A-B685-8E06CE25BF49}" type="presOf" srcId="{1E202DAB-FA7B-40A2-9741-67B588C5CE65}" destId="{9B126EF9-9210-4B2B-9CBD-BEB2BADA4B98}" srcOrd="1" destOrd="0" presId="urn:microsoft.com/office/officeart/2005/8/layout/vProcess5"/>
    <dgm:cxn modelId="{EF18794F-2BD5-4040-8E69-BE771D6C6ACF}" type="presOf" srcId="{1E202DAB-FA7B-40A2-9741-67B588C5CE65}" destId="{E688C111-4ACD-47C6-9E55-C43E7C6AB93B}" srcOrd="0" destOrd="0" presId="urn:microsoft.com/office/officeart/2005/8/layout/vProcess5"/>
    <dgm:cxn modelId="{6DABE97B-3BD0-4DE8-8FDC-ADC8599BE293}" srcId="{1D1C09B3-F178-45BF-8930-CFC443FD273F}" destId="{0C40E24D-BD58-4614-9500-5B2B703E6BEA}" srcOrd="0" destOrd="0" parTransId="{5ACF6DA4-33D6-4C71-88B5-AD34AAA570CC}" sibTransId="{984818B2-30EC-4A4F-8AE1-1408E401F08C}"/>
    <dgm:cxn modelId="{54168FA7-7B8D-4494-A32E-272DFA7057EC}" type="presOf" srcId="{1D1C09B3-F178-45BF-8930-CFC443FD273F}" destId="{AF6ECF5C-5CAA-4C1F-A1E3-3883CE3879DB}" srcOrd="0" destOrd="0" presId="urn:microsoft.com/office/officeart/2005/8/layout/vProcess5"/>
    <dgm:cxn modelId="{A1D2A1AA-5DE8-476D-BFF7-F31A8970F2EA}" srcId="{1D1C09B3-F178-45BF-8930-CFC443FD273F}" destId="{05B035FF-687D-49A4-93D5-2D786676BED0}" srcOrd="2" destOrd="0" parTransId="{88B72851-470A-4ABD-A6C4-D775B5ADDF05}" sibTransId="{9ABFF91E-55F9-40C9-A733-A0D63DAD5ABF}"/>
    <dgm:cxn modelId="{7838D4AF-4080-415B-9065-CD8388A456A4}" type="presOf" srcId="{0C40E24D-BD58-4614-9500-5B2B703E6BEA}" destId="{BEA42A6C-23A8-43D5-877D-B089887003A3}" srcOrd="1" destOrd="0" presId="urn:microsoft.com/office/officeart/2005/8/layout/vProcess5"/>
    <dgm:cxn modelId="{F3ECD5B8-8C99-4B94-9DC1-4B8F08AA03B5}" type="presOf" srcId="{0D2C556B-FC6F-4968-B78E-008A815430CB}" destId="{7B291992-E1A3-46A5-9C4F-232DA55A4B40}" srcOrd="0" destOrd="0" presId="urn:microsoft.com/office/officeart/2005/8/layout/vProcess5"/>
    <dgm:cxn modelId="{FF3960BE-0DA5-4524-993F-5499B3A73FF6}" type="presOf" srcId="{131AB60E-835A-420C-8CDF-81F2AE2BE138}" destId="{8A7F82AA-24D4-486F-9FAA-3AAFEFC42306}" srcOrd="1" destOrd="0" presId="urn:microsoft.com/office/officeart/2005/8/layout/vProcess5"/>
    <dgm:cxn modelId="{27F794F4-D4F6-4171-AEBC-DE1CC35FCF25}" srcId="{1D1C09B3-F178-45BF-8930-CFC443FD273F}" destId="{131AB60E-835A-420C-8CDF-81F2AE2BE138}" srcOrd="3" destOrd="0" parTransId="{6F99BDB6-CC3C-45C3-8908-9012634256CA}" sibTransId="{5199CEE4-8627-4608-8096-1735A221315A}"/>
    <dgm:cxn modelId="{945CC7F5-63E4-4B14-BA4B-1F412745B318}" type="presOf" srcId="{05B035FF-687D-49A4-93D5-2D786676BED0}" destId="{D98FC4D2-9BD7-46BD-B3F4-9021E6D91424}" srcOrd="0" destOrd="0" presId="urn:microsoft.com/office/officeart/2005/8/layout/vProcess5"/>
    <dgm:cxn modelId="{F45B8AF6-0999-4E3C-9D30-3C2B050D92D9}" type="presOf" srcId="{9ABFF91E-55F9-40C9-A733-A0D63DAD5ABF}" destId="{58DC5449-A059-4ED5-B915-464BA33E3073}" srcOrd="0" destOrd="0" presId="urn:microsoft.com/office/officeart/2005/8/layout/vProcess5"/>
    <dgm:cxn modelId="{9EEBFB96-D863-4E8A-BEC4-E110101D7091}" type="presParOf" srcId="{AF6ECF5C-5CAA-4C1F-A1E3-3883CE3879DB}" destId="{D9357688-A2C5-40FC-9DA1-E7B1E6E92EDE}" srcOrd="0" destOrd="0" presId="urn:microsoft.com/office/officeart/2005/8/layout/vProcess5"/>
    <dgm:cxn modelId="{DC304BF7-EF43-4EEE-A26E-B1ACFBAD8154}" type="presParOf" srcId="{AF6ECF5C-5CAA-4C1F-A1E3-3883CE3879DB}" destId="{03134FC5-79DC-4750-BD3E-A6F5BB9686AE}" srcOrd="1" destOrd="0" presId="urn:microsoft.com/office/officeart/2005/8/layout/vProcess5"/>
    <dgm:cxn modelId="{5E243E0A-BD99-4407-B6E4-F46C874904A9}" type="presParOf" srcId="{AF6ECF5C-5CAA-4C1F-A1E3-3883CE3879DB}" destId="{E688C111-4ACD-47C6-9E55-C43E7C6AB93B}" srcOrd="2" destOrd="0" presId="urn:microsoft.com/office/officeart/2005/8/layout/vProcess5"/>
    <dgm:cxn modelId="{0497CF12-063D-42AC-8E0F-CB20170F992B}" type="presParOf" srcId="{AF6ECF5C-5CAA-4C1F-A1E3-3883CE3879DB}" destId="{D98FC4D2-9BD7-46BD-B3F4-9021E6D91424}" srcOrd="3" destOrd="0" presId="urn:microsoft.com/office/officeart/2005/8/layout/vProcess5"/>
    <dgm:cxn modelId="{FABB4C4A-09A3-47AA-9C17-38DE2FAB511E}" type="presParOf" srcId="{AF6ECF5C-5CAA-4C1F-A1E3-3883CE3879DB}" destId="{045C5C0A-0C65-4DCD-9E65-49B6593D6082}" srcOrd="4" destOrd="0" presId="urn:microsoft.com/office/officeart/2005/8/layout/vProcess5"/>
    <dgm:cxn modelId="{0363A9C5-0120-488F-A6B4-7E700A6358C7}" type="presParOf" srcId="{AF6ECF5C-5CAA-4C1F-A1E3-3883CE3879DB}" destId="{F71F8F50-5F1E-4436-883A-F29B53AEE67F}" srcOrd="5" destOrd="0" presId="urn:microsoft.com/office/officeart/2005/8/layout/vProcess5"/>
    <dgm:cxn modelId="{99595C78-BB63-4CA1-A3FA-A82A63802619}" type="presParOf" srcId="{AF6ECF5C-5CAA-4C1F-A1E3-3883CE3879DB}" destId="{7B291992-E1A3-46A5-9C4F-232DA55A4B40}" srcOrd="6" destOrd="0" presId="urn:microsoft.com/office/officeart/2005/8/layout/vProcess5"/>
    <dgm:cxn modelId="{DBBA108C-A7B6-4ACE-94BA-F94E3F6A2D07}" type="presParOf" srcId="{AF6ECF5C-5CAA-4C1F-A1E3-3883CE3879DB}" destId="{58DC5449-A059-4ED5-B915-464BA33E3073}" srcOrd="7" destOrd="0" presId="urn:microsoft.com/office/officeart/2005/8/layout/vProcess5"/>
    <dgm:cxn modelId="{A0BA3EEB-9E0D-4F42-B92A-5FDE18F6CE06}" type="presParOf" srcId="{AF6ECF5C-5CAA-4C1F-A1E3-3883CE3879DB}" destId="{BEA42A6C-23A8-43D5-877D-B089887003A3}" srcOrd="8" destOrd="0" presId="urn:microsoft.com/office/officeart/2005/8/layout/vProcess5"/>
    <dgm:cxn modelId="{464293AD-CBBE-4DA9-9A03-B6E2370F2C8C}" type="presParOf" srcId="{AF6ECF5C-5CAA-4C1F-A1E3-3883CE3879DB}" destId="{9B126EF9-9210-4B2B-9CBD-BEB2BADA4B98}" srcOrd="9" destOrd="0" presId="urn:microsoft.com/office/officeart/2005/8/layout/vProcess5"/>
    <dgm:cxn modelId="{43CAAC71-DEEC-4E9E-AA54-E2B29615B4F1}" type="presParOf" srcId="{AF6ECF5C-5CAA-4C1F-A1E3-3883CE3879DB}" destId="{6D13E76C-6B8B-4A9F-817B-A94FA6B084FB}" srcOrd="10" destOrd="0" presId="urn:microsoft.com/office/officeart/2005/8/layout/vProcess5"/>
    <dgm:cxn modelId="{4DFB3FED-9A46-4F6E-A39A-33D3CD0CBC81}" type="presParOf" srcId="{AF6ECF5C-5CAA-4C1F-A1E3-3883CE3879DB}" destId="{8A7F82AA-24D4-486F-9FAA-3AAFEFC4230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34FC5-79DC-4750-BD3E-A6F5BB9686AE}">
      <dsp:nvSpPr>
        <dsp:cNvPr id="0" name=""/>
        <dsp:cNvSpPr/>
      </dsp:nvSpPr>
      <dsp:spPr>
        <a:xfrm>
          <a:off x="0" y="-161762"/>
          <a:ext cx="8143240" cy="1735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La DWFA a effectué une demande de financement auprès d’un bailleur de fonds en présentant 3 domaines d’expertise :
La </a:t>
          </a:r>
          <a:r>
            <a:rPr lang="fr-FR" sz="1800" b="0" kern="1200" dirty="0" err="1"/>
            <a:t>creation</a:t>
          </a:r>
          <a:r>
            <a:rPr lang="fr-FR" sz="1800" b="0" kern="1200" dirty="0"/>
            <a:t> des services d’accès à l’eau potable, la </a:t>
          </a:r>
          <a:r>
            <a:rPr lang="fr-FR" sz="1800" b="0" kern="1200" dirty="0" err="1"/>
            <a:t>modernization</a:t>
          </a:r>
          <a:r>
            <a:rPr lang="fr-FR" sz="1800" b="0" kern="1200" dirty="0"/>
            <a:t> des services déjà existent et le consulting auprès de l’administration sur ses politiques d’accès à </a:t>
          </a:r>
          <a:r>
            <a:rPr lang="fr-FR" sz="1800" b="0" kern="1200" dirty="0" err="1"/>
            <a:t>leau</a:t>
          </a:r>
          <a:r>
            <a:rPr lang="fr-FR" sz="1800" b="0" kern="1200" dirty="0"/>
            <a:t>.</a:t>
          </a:r>
          <a:endParaRPr lang="en-US" sz="1800" kern="1200" dirty="0"/>
        </a:p>
      </dsp:txBody>
      <dsp:txXfrm>
        <a:off x="50833" y="-110929"/>
        <a:ext cx="6838774" cy="1633892"/>
      </dsp:txXfrm>
    </dsp:sp>
    <dsp:sp modelId="{E688C111-4ACD-47C6-9E55-C43E7C6AB93B}">
      <dsp:nvSpPr>
        <dsp:cNvPr id="0" name=""/>
        <dsp:cNvSpPr/>
      </dsp:nvSpPr>
      <dsp:spPr>
        <a:xfrm>
          <a:off x="658869" y="1701480"/>
          <a:ext cx="8143240" cy="850678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 tableau de bord séparé en deux parties à été créé : </a:t>
          </a:r>
        </a:p>
      </dsp:txBody>
      <dsp:txXfrm>
        <a:off x="683785" y="1726396"/>
        <a:ext cx="6703882" cy="800846"/>
      </dsp:txXfrm>
    </dsp:sp>
    <dsp:sp modelId="{D98FC4D2-9BD7-46BD-B3F4-9021E6D91424}">
      <dsp:nvSpPr>
        <dsp:cNvPr id="0" name=""/>
        <dsp:cNvSpPr/>
      </dsp:nvSpPr>
      <dsp:spPr>
        <a:xfrm>
          <a:off x="1353813" y="2734596"/>
          <a:ext cx="8143240" cy="1088506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La première partie permet une vision s’ensemble de la situation au niveau mondial, régional et national.</a:t>
          </a:r>
          <a:endParaRPr lang="en-US" sz="2100" kern="1200" dirty="0"/>
        </a:p>
      </dsp:txBody>
      <dsp:txXfrm>
        <a:off x="1385694" y="2766477"/>
        <a:ext cx="6700131" cy="1024744"/>
      </dsp:txXfrm>
    </dsp:sp>
    <dsp:sp modelId="{045C5C0A-0C65-4DCD-9E65-49B6593D6082}">
      <dsp:nvSpPr>
        <dsp:cNvPr id="0" name=""/>
        <dsp:cNvSpPr/>
      </dsp:nvSpPr>
      <dsp:spPr>
        <a:xfrm>
          <a:off x="2035809" y="4021013"/>
          <a:ext cx="8143240" cy="1088506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La seconde partie permet de sélectionner les zones nécessitant une intervention en se basant sur les domaines d’expertise.</a:t>
          </a:r>
          <a:endParaRPr lang="en-US" sz="2100" kern="1200" dirty="0"/>
        </a:p>
      </dsp:txBody>
      <dsp:txXfrm>
        <a:off x="2067690" y="4052894"/>
        <a:ext cx="6689952" cy="1024744"/>
      </dsp:txXfrm>
    </dsp:sp>
    <dsp:sp modelId="{F71F8F50-5F1E-4436-883A-F29B53AEE67F}">
      <dsp:nvSpPr>
        <dsp:cNvPr id="0" name=""/>
        <dsp:cNvSpPr/>
      </dsp:nvSpPr>
      <dsp:spPr>
        <a:xfrm>
          <a:off x="7435710" y="995460"/>
          <a:ext cx="707529" cy="707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594904" y="995460"/>
        <a:ext cx="389141" cy="532416"/>
      </dsp:txXfrm>
    </dsp:sp>
    <dsp:sp modelId="{7B291992-E1A3-46A5-9C4F-232DA55A4B40}">
      <dsp:nvSpPr>
        <dsp:cNvPr id="0" name=""/>
        <dsp:cNvSpPr/>
      </dsp:nvSpPr>
      <dsp:spPr>
        <a:xfrm>
          <a:off x="8117707" y="2281876"/>
          <a:ext cx="707529" cy="707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276901" y="2281876"/>
        <a:ext cx="389141" cy="532416"/>
      </dsp:txXfrm>
    </dsp:sp>
    <dsp:sp modelId="{58DC5449-A059-4ED5-B915-464BA33E3073}">
      <dsp:nvSpPr>
        <dsp:cNvPr id="0" name=""/>
        <dsp:cNvSpPr/>
      </dsp:nvSpPr>
      <dsp:spPr>
        <a:xfrm>
          <a:off x="8789524" y="3568293"/>
          <a:ext cx="707529" cy="707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48718" y="3568293"/>
        <a:ext cx="389141" cy="53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52A714CA-BB23-4F17-A1E5-A7E59E550005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AFF3A6F-DEFA-45E0-9496-BEE7C2C6F3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D9FD98B-ABAD-47D0-AEF3-E7E088603B18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F97DC217-DF71-1A49-B3EA-559F1F43B0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3B639-3D73-C1CA-6A19-BD97567A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12522C0-D3F4-0C96-9C4B-C8DC3DC5B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7F2D452-4CDC-633C-1CA6-21C29F62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BFFF7-909E-02E0-0D29-23F6AA159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21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7852-2093-737D-D421-DDBD1FA1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907CB01-861B-9E02-CC48-35B5FBFBF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2526555-AB2F-D413-721E-6B4CA056E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A9CD03-98BE-A451-DC45-B1207510E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93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7D254-CECE-E4BB-24FC-E0CEE8A4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113A5D8-ADB5-3FC3-5AC0-EF0D0E487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FB2191C-7AAD-B730-FDF7-F5A79C7E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35C851-5262-ACFE-0E06-D5214D2F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9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6416B-4DA5-14F7-ED10-9CEEF785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C931F63-9A90-4936-92EA-F452F373F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E25A1BD-4F8A-99F2-8F48-27F7D5939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9A6BE-C073-ECAF-39B8-748A4460B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97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10EC0-9EDE-B69E-4D2B-556499446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1B669A2-0253-35E5-5C07-78F12B840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11456B7-F37F-99C9-91C5-DED3496E5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67E1A-0037-216C-1D4A-89BE6E68F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66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732ED-33E0-9DC6-0ACA-8E64CFEC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A881C82-CA4F-CA5F-F346-C4934933C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FC1D72F-B272-097E-9306-9DE2899D3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3DBAC8-BFE0-A219-BE1E-3DB9CA6B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08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7103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301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6489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d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23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8" name="Forme libre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fr-F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BE4C54D-CF3E-9F93-84D1-475A5683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orme libre 3">
              <a:extLst>
                <a:ext uri="{FF2B5EF4-FFF2-40B4-BE49-F238E27FC236}">
                  <a16:creationId xmlns:a16="http://schemas.microsoft.com/office/drawing/2014/main" id="{4A87DCED-9FC4-B340-24A6-75651695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4">
              <a:extLst>
                <a:ext uri="{FF2B5EF4-FFF2-40B4-BE49-F238E27FC236}">
                  <a16:creationId xmlns:a16="http://schemas.microsoft.com/office/drawing/2014/main" id="{CA1E107F-3B67-A5F2-9C39-E704B0C5A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10" name="Forme libre 5">
              <a:extLst>
                <a:ext uri="{FF2B5EF4-FFF2-40B4-BE49-F238E27FC236}">
                  <a16:creationId xmlns:a16="http://schemas.microsoft.com/office/drawing/2014/main" id="{02B2D823-D51A-9668-14C8-221987CF3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4FD7760-D572-5932-8523-724728F60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orme libre 6">
                <a:extLst>
                  <a:ext uri="{FF2B5EF4-FFF2-40B4-BE49-F238E27FC236}">
                    <a16:creationId xmlns:a16="http://schemas.microsoft.com/office/drawing/2014/main" id="{64B9604F-5DCC-AA7E-14BB-65EF0AC7529A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13" name="Forme libre 7">
                <a:extLst>
                  <a:ext uri="{FF2B5EF4-FFF2-40B4-BE49-F238E27FC236}">
                    <a16:creationId xmlns:a16="http://schemas.microsoft.com/office/drawing/2014/main" id="{A388210B-D7E4-7C6F-7FB3-8FCCF13666CB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0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5405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4809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7178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6010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6525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0575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r>
              <a:rPr lang="fr-FR"/>
              <a:t>08/09/20XX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rtl="0"/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73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7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649" r:id="rId14"/>
    <p:sldLayoutId id="2147483671" r:id="rId15"/>
    <p:sldLayoutId id="2147483669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44" y="1075959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algn="ctr"/>
            <a:r>
              <a:rPr lang="en-US" sz="4200" spc="800" dirty="0">
                <a:solidFill>
                  <a:schemeClr val="accent1">
                    <a:lumMod val="50000"/>
                  </a:schemeClr>
                </a:solidFill>
              </a:rPr>
              <a:t>Etude d’accès à l’eau potable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5135F99B-ACC6-2A9A-987C-477D639E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699" y="2229847"/>
            <a:ext cx="3803845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8D833-E9E8-E647-9B48-8017E304F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E8BDB2-C987-685A-9D81-3361C1B8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7002349"/>
          </a:xfrm>
        </p:spPr>
      </p:pic>
    </p:spTree>
    <p:extLst>
      <p:ext uri="{BB962C8B-B14F-4D97-AF65-F5344CB8AC3E}">
        <p14:creationId xmlns:p14="http://schemas.microsoft.com/office/powerpoint/2010/main" val="279385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9DACA-6B52-9F58-4DDE-341F3EF7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C18CB-D2B7-B326-CA15-80531E45D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6" y="129610"/>
            <a:ext cx="6145284" cy="43949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4800" dirty="0"/>
              <a:t>III. Analyse sur les domaines d’expertise.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20E4F0-FEB3-360C-F1F3-D144D49EB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5" y="1300843"/>
            <a:ext cx="3528311" cy="4256314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algn="l" rtl="0"/>
            <a:r>
              <a:rPr lang="fr-FR" dirty="0"/>
              <a:t>Analyse centrée sur les domaines d’expertise de la DWFA permettant de faire un choix sur les zones d’intervention.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Image 3" descr="Une image contenant texte, jaune, conception&#10;&#10;Description générée automatiquement">
            <a:extLst>
              <a:ext uri="{FF2B5EF4-FFF2-40B4-BE49-F238E27FC236}">
                <a16:creationId xmlns:a16="http://schemas.microsoft.com/office/drawing/2014/main" id="{32673503-7929-B49E-A36F-16B18BC1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81" y="3793030"/>
            <a:ext cx="1447378" cy="13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6A75974-211A-6E8C-881B-B7BE5882D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7016846"/>
          </a:xfrm>
        </p:spPr>
      </p:pic>
    </p:spTree>
    <p:extLst>
      <p:ext uri="{BB962C8B-B14F-4D97-AF65-F5344CB8AC3E}">
        <p14:creationId xmlns:p14="http://schemas.microsoft.com/office/powerpoint/2010/main" val="259506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3415-3490-6D8E-C001-E4113F73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941A8A-99A7-B9E3-1376-F2F0B5CC0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"/>
            <a:ext cx="12192000" cy="7016846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B35DF0-3590-96C9-46D0-B4A5E57D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5" y="0"/>
            <a:ext cx="11875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0385-BED0-F292-0FFA-F2739F70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D9085F-ECFD-A8A1-7250-3AB57F761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"/>
            <a:ext cx="12192000" cy="7016846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102A992-33E6-5D6B-D282-B0C8D10D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329" y="0"/>
            <a:ext cx="1185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2CA68-6271-45FD-1203-6B3E6F4F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56C070-7C99-457D-D0C4-C0EC6B2C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5400" dirty="0"/>
              <a:t>Conclusion.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31080E-8728-E313-FCB2-A33BC82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5"/>
            <a:ext cx="5877385" cy="56191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>
              <a:lnSpc>
                <a:spcPct val="90000"/>
              </a:lnSpc>
            </a:pPr>
            <a:r>
              <a:rPr lang="fr-FR" sz="1100" dirty="0">
                <a:solidFill>
                  <a:schemeClr val="bg2"/>
                </a:solidFill>
              </a:rPr>
              <a:t>Analyses et commentaires des résultats.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871AC9A-0631-0DC4-BE91-7A1FBF138ECF}"/>
              </a:ext>
            </a:extLst>
          </p:cNvPr>
          <p:cNvSpPr txBox="1">
            <a:spLocks/>
          </p:cNvSpPr>
          <p:nvPr/>
        </p:nvSpPr>
        <p:spPr>
          <a:xfrm>
            <a:off x="7025833" y="208344"/>
            <a:ext cx="4919240" cy="634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Bien que la situation soit de façon générale plus urgente en 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Afrique subsaharienne</a:t>
            </a:r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particulièrement en Afrique de l’Est et centrale (le Nigéria en particulier). </a:t>
            </a:r>
          </a:p>
          <a:p>
            <a:pPr algn="l"/>
            <a:endParaRPr lang="fr-FR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L’instabilité politique rend </a:t>
            </a:r>
            <a:r>
              <a:rPr lang="fr-FR" sz="1400" dirty="0">
                <a:solidFill>
                  <a:srgbClr val="FF5B5F"/>
                </a:solidFill>
              </a:rPr>
              <a:t>l’intervention difficile </a:t>
            </a:r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les autorités compétentes ne permettent pas la sureté des opérations.</a:t>
            </a:r>
          </a:p>
          <a:p>
            <a:pPr algn="l"/>
            <a:endParaRPr lang="fr-FR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L’inde</a:t>
            </a:r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en général une </a:t>
            </a:r>
            <a:r>
              <a:rPr lang="fr-FR" sz="1400" dirty="0">
                <a:solidFill>
                  <a:srgbClr val="92D050"/>
                </a:solidFill>
              </a:rPr>
              <a:t>meilleure stabilité </a:t>
            </a:r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étant un seul pays permet des installations étendues pour facile à mettre en place. </a:t>
            </a:r>
          </a:p>
        </p:txBody>
      </p:sp>
    </p:spTree>
    <p:extLst>
      <p:ext uri="{BB962C8B-B14F-4D97-AF65-F5344CB8AC3E}">
        <p14:creationId xmlns:p14="http://schemas.microsoft.com/office/powerpoint/2010/main" val="34999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D9C00-AAF6-4936-04A8-F9509376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21A2B4-4EBC-2494-D24A-DB7879BC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8E99A3-7CFA-F503-E983-87D3C110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7BA47A-9315-3F07-193B-86D774F8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68" b="7068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pic>
        <p:nvPicPr>
          <p:cNvPr id="4" name="Image 3" descr="Une image contenant logo, Graphique, Police, texte&#10;&#10;Description générée automatiquement">
            <a:extLst>
              <a:ext uri="{FF2B5EF4-FFF2-40B4-BE49-F238E27FC236}">
                <a16:creationId xmlns:a16="http://schemas.microsoft.com/office/drawing/2014/main" id="{70CA13B1-4973-E555-5FA3-57031950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65" y="2164768"/>
            <a:ext cx="3803845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5" y="255161"/>
            <a:ext cx="4882422" cy="149213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Sommaire.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37" y="1348643"/>
            <a:ext cx="6219491" cy="5107474"/>
          </a:xfr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I.    Introduction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sz="1800">
                <a:solidFill>
                  <a:schemeClr val="bg1"/>
                </a:solidFill>
              </a:rPr>
              <a:t>	</a:t>
            </a:r>
            <a:r>
              <a:rPr lang="fr-FR" sz="1800">
                <a:solidFill>
                  <a:schemeClr val="accent1">
                    <a:lumMod val="50000"/>
                  </a:schemeClr>
                </a:solidFill>
              </a:rPr>
              <a:t>Présentation des objectifs, blueprint et mockup du 	tableau présenté.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sz="1800">
              <a:solidFill>
                <a:schemeClr val="bg1"/>
              </a:solidFill>
            </a:endParaRPr>
          </a:p>
          <a:p>
            <a:pPr rtl="0"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II.    Analyse sur l’accès à l’eau dans le monde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sz="1800">
                <a:solidFill>
                  <a:schemeClr val="bg1"/>
                </a:solidFill>
              </a:rPr>
              <a:t>	</a:t>
            </a:r>
            <a:r>
              <a:rPr lang="fr-FR" sz="1800">
                <a:solidFill>
                  <a:schemeClr val="accent1">
                    <a:lumMod val="50000"/>
                  </a:schemeClr>
                </a:solidFill>
              </a:rPr>
              <a:t>Présentation sur les pages présentant la situation au 	niveau mondial, régional et national.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sz="2400">
              <a:solidFill>
                <a:schemeClr val="bg1"/>
              </a:solidFill>
            </a:endParaRPr>
          </a:p>
          <a:p>
            <a:pPr rtl="0"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III.   Analyse Sur les domaines d’expertise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fr-FR" sz="1800">
                <a:solidFill>
                  <a:schemeClr val="bg1"/>
                </a:solidFill>
              </a:rPr>
              <a:t>	</a:t>
            </a:r>
            <a:r>
              <a:rPr lang="fr-FR" sz="1800">
                <a:solidFill>
                  <a:schemeClr val="accent1">
                    <a:lumMod val="50000"/>
                  </a:schemeClr>
                </a:solidFill>
              </a:rPr>
              <a:t>Présentation des pages centrés sur les domaines 	d’expertise de la DWFA.</a:t>
            </a:r>
          </a:p>
          <a:p>
            <a:pPr marL="0" indent="0" rtl="0">
              <a:lnSpc>
                <a:spcPct val="100000"/>
              </a:lnSpc>
              <a:buNone/>
            </a:pPr>
            <a:endParaRPr lang="fr-FR" sz="1800">
              <a:solidFill>
                <a:schemeClr val="bg1"/>
              </a:solidFill>
            </a:endParaRPr>
          </a:p>
          <a:p>
            <a:pPr rtl="0"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IV.  Conclusion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pic>
        <p:nvPicPr>
          <p:cNvPr id="5" name="Image 4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91DBBD3A-F3CD-5CFE-8F7D-9D7A1BE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14" y="1930026"/>
            <a:ext cx="3803845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r" rtl="0"/>
            <a:r>
              <a:rPr lang="fr-FR" sz="4800" dirty="0"/>
              <a:t>I. Introduction.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3742132" cy="4256314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algn="l" rtl="0"/>
            <a:r>
              <a:rPr lang="fr-FR" dirty="0"/>
              <a:t>Présentation </a:t>
            </a:r>
          </a:p>
          <a:p>
            <a:pPr algn="l" rtl="0"/>
            <a:r>
              <a:rPr lang="fr-FR" dirty="0"/>
              <a:t>de la mission, </a:t>
            </a:r>
          </a:p>
          <a:p>
            <a:pPr algn="l" rtl="0"/>
            <a:r>
              <a:rPr lang="fr-FR" dirty="0"/>
              <a:t>des objectifs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-149048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r>
              <a:rPr lang="en-US" sz="5100" dirty="0"/>
              <a:t>Mission et </a:t>
            </a:r>
            <a:r>
              <a:rPr lang="en-US" sz="5100" dirty="0" err="1"/>
              <a:t>objectifs</a:t>
            </a:r>
            <a:r>
              <a:rPr lang="en-US" sz="5100" dirty="0"/>
              <a:t>.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0A8E79CD-AEAB-9BA6-D24D-C34482328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18158"/>
              </p:ext>
            </p:extLst>
          </p:nvPr>
        </p:nvGraphicFramePr>
        <p:xfrm>
          <a:off x="1250950" y="1527858"/>
          <a:ext cx="10179050" cy="494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A16E4-35B6-6761-34E0-3B38C7BA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ECDA1FF5-DDCB-27BA-B3B9-50DCE210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65D166-8BDD-4A1D-9474-C325688B4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AAF9729-F032-2E76-CBAE-38E9F43C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C07EEE0-4A1F-D9C0-29E6-0D373E3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-149048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r>
              <a:rPr lang="en-US" sz="5100" dirty="0"/>
              <a:t>Blueprint.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F5A617BE-EAC3-433B-935C-4D08EBEBB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B075B2-EA48-5A22-0A1B-FA26E6337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9D7A9B3-E931-8A3E-B599-737EB6CF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000" y="1343084"/>
            <a:ext cx="5903035" cy="5368291"/>
          </a:xfrm>
        </p:spPr>
      </p:pic>
    </p:spTree>
    <p:extLst>
      <p:ext uri="{BB962C8B-B14F-4D97-AF65-F5344CB8AC3E}">
        <p14:creationId xmlns:p14="http://schemas.microsoft.com/office/powerpoint/2010/main" val="427468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F214E-A5B2-5DB9-77F6-2FBE50031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3BABB0D-B790-983B-C38C-35DABBE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9" y="105437"/>
            <a:ext cx="2868592" cy="1041301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fr-FR"/>
            </a:defPPr>
          </a:lstStyle>
          <a:p>
            <a:pPr algn="ctr"/>
            <a:r>
              <a:rPr lang="en-US" sz="4400" dirty="0"/>
              <a:t>Mockup.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du contenu 6" descr="Une image contenant texte, écriture manuscrite, diagramme, dessin&#10;&#10;Description générée automatiquement">
            <a:extLst>
              <a:ext uri="{FF2B5EF4-FFF2-40B4-BE49-F238E27FC236}">
                <a16:creationId xmlns:a16="http://schemas.microsoft.com/office/drawing/2014/main" id="{10D16988-623E-6A0B-61AC-5A7FDE5F1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2649" y="1423686"/>
            <a:ext cx="8791350" cy="5157366"/>
          </a:xfrm>
        </p:spPr>
      </p:pic>
    </p:spTree>
    <p:extLst>
      <p:ext uri="{BB962C8B-B14F-4D97-AF65-F5344CB8AC3E}">
        <p14:creationId xmlns:p14="http://schemas.microsoft.com/office/powerpoint/2010/main" val="313794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4FC34-C552-030A-5676-75888A0FC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AE431-8531-880F-F911-C5DCE2A6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6" y="155060"/>
            <a:ext cx="6145284" cy="43949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r" rtl="0"/>
            <a:r>
              <a:rPr lang="fr-FR" sz="4800" dirty="0"/>
              <a:t>II. Analyse sur l’accès à l’eau dans le monde.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337C62-CF0D-CD20-756B-95ED9988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5" y="1300843"/>
            <a:ext cx="3950474" cy="4256314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algn="l" rtl="0"/>
            <a:r>
              <a:rPr lang="fr-FR" dirty="0"/>
              <a:t>Présentation de la situation sur divers critères tels que l’accès aux services, la populations, situation politique 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jaune, conception&#10;&#10;Description générée automatiquement">
            <a:extLst>
              <a:ext uri="{FF2B5EF4-FFF2-40B4-BE49-F238E27FC236}">
                <a16:creationId xmlns:a16="http://schemas.microsoft.com/office/drawing/2014/main" id="{D92D489F-E5A1-63E3-0FDF-5C51BDCA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79" y="3830126"/>
            <a:ext cx="1447378" cy="13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8C418D-9FE8-844F-A8EC-10E527A9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7002349"/>
          </a:xfrm>
        </p:spPr>
      </p:pic>
    </p:spTree>
    <p:extLst>
      <p:ext uri="{BB962C8B-B14F-4D97-AF65-F5344CB8AC3E}">
        <p14:creationId xmlns:p14="http://schemas.microsoft.com/office/powerpoint/2010/main" val="6412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6891-37B4-FACC-EE04-78CCD0B9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01D2A7-F12B-AFEF-240E-2D0B612C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7002349"/>
          </a:xfrm>
        </p:spPr>
      </p:pic>
    </p:spTree>
    <p:extLst>
      <p:ext uri="{BB962C8B-B14F-4D97-AF65-F5344CB8AC3E}">
        <p14:creationId xmlns:p14="http://schemas.microsoft.com/office/powerpoint/2010/main" val="14397727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769</TotalTime>
  <Words>333</Words>
  <Application>Microsoft Office PowerPoint</Application>
  <PresentationFormat>Grand écran</PresentationFormat>
  <Paragraphs>44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Etude d’accès à l’eau potable</vt:lpstr>
      <vt:lpstr>Sommaire.</vt:lpstr>
      <vt:lpstr>I. Introduction.</vt:lpstr>
      <vt:lpstr>Mission et objectifs.</vt:lpstr>
      <vt:lpstr>Blueprint.</vt:lpstr>
      <vt:lpstr>Mockup.</vt:lpstr>
      <vt:lpstr>II. Analyse sur l’accès à l’eau dans le monde.</vt:lpstr>
      <vt:lpstr>Présentation PowerPoint</vt:lpstr>
      <vt:lpstr>Présentation PowerPoint</vt:lpstr>
      <vt:lpstr>Présentation PowerPoint</vt:lpstr>
      <vt:lpstr>III. Analyse sur les domaines d’expertise.</vt:lpstr>
      <vt:lpstr>Présentation PowerPoint</vt:lpstr>
      <vt:lpstr>Présentation PowerPoint</vt:lpstr>
      <vt:lpstr>Présentation PowerPoint</vt:lpstr>
      <vt:lpstr>Conclusion.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Loïc Gouesmat</dc:creator>
  <cp:lastModifiedBy>Loïc Gouesmat</cp:lastModifiedBy>
  <cp:revision>85</cp:revision>
  <dcterms:created xsi:type="dcterms:W3CDTF">2024-11-12T09:16:36Z</dcterms:created>
  <dcterms:modified xsi:type="dcterms:W3CDTF">2024-12-03T21:23:29Z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