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Cliquez pour modifier le format des notes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&lt;en-tête&gt;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F1E5CBD-DED2-4150-B357-74FEBC202A5D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fr-FR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B511834-A271-4BCB-BBF0-0746A15C947C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9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74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7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18640" y="2222280"/>
            <a:ext cx="1055412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96CBD0-8D8A-4E7A-8DC2-C1ADDC0BD051}" type="slidenum">
              <a:t>‹N°›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29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234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59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89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14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866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961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5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38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FFFFFF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C2C22C-BD09-4D4C-B8A1-73CDC516C238}" type="slidenum">
              <a:rPr lang="fr-FR" sz="2000" b="0" strike="noStrike" spc="-1" smtClean="0">
                <a:solidFill>
                  <a:schemeClr val="accent1"/>
                </a:solidFill>
                <a:latin typeface="Century Gothic"/>
                <a:ea typeface="Century Gothic"/>
              </a:rPr>
              <a:t>‹N°›</a:t>
            </a:fld>
            <a:endParaRPr lang="fr-FR" sz="20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6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20;p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121;p1"/>
          <p:cNvSpPr/>
          <p:nvPr/>
        </p:nvSpPr>
        <p:spPr>
          <a:xfrm rot="16200000">
            <a:off x="-650520" y="650880"/>
            <a:ext cx="6857640" cy="555624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5556240"/>
              <a:gd name="textAreaBottom" fmla="*/ 5556600 h 5556240"/>
            </a:gdLst>
            <a:ahLst/>
            <a:cxnLst/>
            <a:rect l="textAreaLeft" t="textAreaTop" r="textAreaRight" b="textAreaBottom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43320" y="2281680"/>
            <a:ext cx="3993480" cy="229464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lIns="91440" tIns="45720" rIns="91440" bIns="4572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800" b="0" strike="noStrike" spc="-1" dirty="0">
                <a:solidFill>
                  <a:schemeClr val="lt1"/>
                </a:solidFill>
                <a:latin typeface="Century Gothic"/>
                <a:ea typeface="Century Gothic"/>
              </a:rPr>
              <a:t>Julien </a:t>
            </a:r>
            <a:r>
              <a:rPr lang="fr-FR" sz="2800" b="0" strike="noStrike" spc="-1" dirty="0" err="1">
                <a:solidFill>
                  <a:schemeClr val="lt1"/>
                </a:solidFill>
                <a:latin typeface="Century Gothic"/>
                <a:ea typeface="Century Gothic"/>
              </a:rPr>
              <a:t>Laole</a:t>
            </a:r>
            <a:endParaRPr lang="fr-FR" sz="2800" b="0" strike="noStrike" spc="-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800" b="0" strike="noStrike" spc="-1" dirty="0">
                <a:solidFill>
                  <a:schemeClr val="lt1"/>
                </a:solidFill>
                <a:latin typeface="Century Gothic"/>
                <a:ea typeface="Century Gothic"/>
              </a:rPr>
              <a:t>Gouesmat LOÏC</a:t>
            </a:r>
            <a:endParaRPr lang="fr-FR" sz="2800" b="0" strike="noStrike" spc="-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59"/>
              </a:spcBef>
              <a:tabLst>
                <a:tab pos="0" algn="l"/>
              </a:tabLst>
            </a:pPr>
            <a:r>
              <a:rPr lang="fr-FR" sz="2800" b="0" strike="noStrike" spc="-1" dirty="0">
                <a:solidFill>
                  <a:schemeClr val="lt1"/>
                </a:solidFill>
                <a:latin typeface="Century Gothic"/>
                <a:ea typeface="Century Gothic"/>
              </a:rPr>
              <a:t>FAO</a:t>
            </a:r>
            <a:endParaRPr lang="fr-FR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5803920" y="122760"/>
            <a:ext cx="5452200" cy="330588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1" strike="noStrike" spc="-1">
                <a:solidFill>
                  <a:srgbClr val="FEFEFE"/>
                </a:solidFill>
                <a:latin typeface="Century Gothic"/>
                <a:ea typeface="Century Gothic"/>
              </a:rPr>
              <a:t>Étude sur l’alimentation dans le monde</a:t>
            </a: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Google Shape;124;p1" descr="Tout savoir sur les bienfaits d'une alimentation bio pour bébé | Autour de  bébé | Conseils"/>
          <p:cNvPicPr/>
          <p:nvPr/>
        </p:nvPicPr>
        <p:blipFill>
          <a:blip r:embed="rId3"/>
          <a:stretch/>
        </p:blipFill>
        <p:spPr>
          <a:xfrm>
            <a:off x="5638680" y="3497400"/>
            <a:ext cx="6552720" cy="3360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/>
                </a:solidFill>
                <a:latin typeface="Century Gothic"/>
                <a:ea typeface="Century Gothic"/>
              </a:rPr>
              <a:t>7) Liste des 10 pays qui ont le plus bénéficié de l’aide alimentaire entre 2013 et 2016</a:t>
            </a:r>
            <a:endParaRPr lang="fr-FR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0BB2ED-31D8-EBB3-5E0C-CEEC999C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471" y="2612641"/>
            <a:ext cx="11454581" cy="32879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144264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/>
                </a:solidFill>
                <a:latin typeface="Century Gothic"/>
                <a:ea typeface="Century Gothic"/>
              </a:rPr>
              <a:t>8) Évolution de l’aide alimentaire pour les 5 pays qui en ont le plus bénéficié entre 2013 et 2016</a:t>
            </a:r>
            <a:endParaRPr lang="fr-FR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21BC3F-7678-4BC2-F319-BAFAF1FD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029" y="2263381"/>
            <a:ext cx="11155702" cy="42976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/>
                </a:solidFill>
                <a:latin typeface="Century Gothic"/>
                <a:ea typeface="Century Gothic"/>
              </a:rPr>
              <a:t>9) Liste des 10 pays qui ont la plus forte disponibilité alimentaire par habitant</a:t>
            </a:r>
            <a:endParaRPr lang="fr-FR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6DED23-76A9-2458-57C7-734B763BF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584" y="2320507"/>
            <a:ext cx="11402591" cy="39867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/>
                </a:solidFill>
                <a:latin typeface="Century Gothic"/>
                <a:ea typeface="Century Gothic"/>
              </a:rPr>
              <a:t>9) Liste des 10 pays qui ont la plus faible disponibilité alimentaire par habitant</a:t>
            </a:r>
            <a:endParaRPr lang="fr-FR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6CA590-91D2-1186-FBEA-6ECFF6D5D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661" y="1996608"/>
            <a:ext cx="10763496" cy="46893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/>
                </a:solidFill>
                <a:latin typeface="Century Gothic"/>
                <a:ea typeface="Century Gothic"/>
              </a:rPr>
              <a:t>10) Étude sur le manioc en Thaïlande</a:t>
            </a:r>
            <a:endParaRPr lang="fr-FR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810000" y="2271253"/>
            <a:ext cx="10571760" cy="4139628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En </a:t>
            </a:r>
            <a:r>
              <a:rPr lang="fr-FR" sz="1800" b="1" i="0" cap="non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2017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. </a:t>
            </a:r>
          </a:p>
          <a:p>
            <a:pPr indent="0">
              <a:spcBef>
                <a:spcPts val="1417"/>
              </a:spcBef>
              <a:buNone/>
            </a:pPr>
            <a:endParaRPr lang="fr-FR" sz="1800" b="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Il y avait </a:t>
            </a:r>
            <a:r>
              <a:rPr lang="fr-FR" sz="1800" b="1" i="0" cap="none" dirty="0">
                <a:solidFill>
                  <a:srgbClr val="FF5050"/>
                </a:solidFill>
                <a:effectLst/>
                <a:latin typeface="Century Gothic" panose="020B0502020202020204" pitchFamily="34" charset="0"/>
              </a:rPr>
              <a:t>6200000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personnes en </a:t>
            </a:r>
            <a:r>
              <a:rPr lang="fr-FR" sz="1800" b="1" i="0" cap="none" dirty="0">
                <a:solidFill>
                  <a:srgbClr val="FF5050"/>
                </a:solidFill>
                <a:effectLst/>
                <a:latin typeface="Century Gothic" panose="020B0502020202020204" pitchFamily="34" charset="0"/>
              </a:rPr>
              <a:t>sous nutrition 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dans en </a:t>
            </a:r>
            <a:r>
              <a:rPr lang="fr-FR" sz="1800" b="0" i="0" cap="non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Thailande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.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Ce qui représente </a:t>
            </a:r>
            <a:r>
              <a:rPr lang="fr-FR" sz="1800" b="1" i="0" cap="none" dirty="0">
                <a:solidFill>
                  <a:srgbClr val="FF5050"/>
                </a:solidFill>
                <a:effectLst/>
                <a:latin typeface="Century Gothic" panose="020B0502020202020204" pitchFamily="34" charset="0"/>
              </a:rPr>
              <a:t>8,9 % 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de la </a:t>
            </a:r>
            <a:r>
              <a:rPr lang="fr-FR" sz="1800" b="1" i="0" cap="none" dirty="0">
                <a:solidFill>
                  <a:srgbClr val="FF5050"/>
                </a:solidFill>
                <a:effectLst/>
                <a:latin typeface="Century Gothic" panose="020B0502020202020204" pitchFamily="34" charset="0"/>
              </a:rPr>
              <a:t>population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indent="0">
              <a:spcBef>
                <a:spcPts val="1417"/>
              </a:spcBef>
              <a:buNone/>
            </a:pPr>
            <a:endParaRPr lang="fr-FR" sz="1800" cap="non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La </a:t>
            </a:r>
            <a:r>
              <a:rPr lang="fr-FR" sz="1800" b="1" i="0" cap="none" dirty="0">
                <a:solidFill>
                  <a:schemeClr val="accent2"/>
                </a:solidFill>
                <a:effectLst/>
                <a:latin typeface="Century Gothic" panose="020B0502020202020204" pitchFamily="34" charset="0"/>
              </a:rPr>
              <a:t>Production 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de manioc est de </a:t>
            </a:r>
            <a:r>
              <a:rPr lang="fr-FR" sz="1800" b="1" i="0" cap="non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30228000000 </a:t>
            </a:r>
            <a:r>
              <a:rPr lang="fr-FR" sz="180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tonnes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80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et la proportion </a:t>
            </a:r>
            <a:r>
              <a:rPr lang="fr-FR" sz="1800" b="1" i="0" cap="none" dirty="0">
                <a:solidFill>
                  <a:schemeClr val="accent2"/>
                </a:solidFill>
                <a:effectLst/>
                <a:latin typeface="Century Gothic" panose="020B0502020202020204" pitchFamily="34" charset="0"/>
              </a:rPr>
              <a:t>exportée</a:t>
            </a:r>
            <a:r>
              <a:rPr lang="fr-FR" sz="180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est de </a:t>
            </a:r>
            <a:r>
              <a:rPr lang="fr-FR" sz="1800" b="1" i="0" cap="non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83,4%</a:t>
            </a:r>
            <a:r>
              <a:rPr lang="fr-FR" sz="180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indent="0">
              <a:spcBef>
                <a:spcPts val="1417"/>
              </a:spcBef>
              <a:buNone/>
            </a:pPr>
            <a:endParaRPr lang="fr-FR" sz="1800" b="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La </a:t>
            </a:r>
            <a:r>
              <a:rPr lang="fr-FR" sz="1800" b="1" i="0" cap="none" dirty="0">
                <a:solidFill>
                  <a:schemeClr val="accent2"/>
                </a:solidFill>
                <a:effectLst/>
                <a:latin typeface="Century Gothic" panose="020B0502020202020204" pitchFamily="34" charset="0"/>
              </a:rPr>
              <a:t>Thaïlande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à les ressources pour pouvoir nourrir sa population en sous-nutrition.</a:t>
            </a:r>
          </a:p>
          <a:p>
            <a:pPr indent="0">
              <a:spcBef>
                <a:spcPts val="1417"/>
              </a:spcBef>
              <a:buNone/>
            </a:pPr>
            <a:endParaRPr lang="fr-FR" sz="1800" cap="non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1" strike="noStrike" spc="-1" dirty="0">
                <a:solidFill>
                  <a:schemeClr val="tx1"/>
                </a:solidFill>
                <a:latin typeface="Century Gothic"/>
                <a:ea typeface="Century Gothic"/>
              </a:rPr>
              <a:t>Conclusion</a:t>
            </a:r>
            <a:endParaRPr lang="fr-FR" sz="40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810000" y="2312893"/>
            <a:ext cx="10571760" cy="4284551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	Il parait clair que ce soit mondialement ou le plus souvent nationalement la production de denrées alimentaire va au-delà des besoins, Cependant il y a toujours un nombre non négligeable de personne qui n’ont pas accès  à assez de nourriture dans une zone assez étendue du monde.</a:t>
            </a:r>
          </a:p>
          <a:p>
            <a:pPr indent="0">
              <a:spcBef>
                <a:spcPts val="1417"/>
              </a:spcBef>
              <a:buNone/>
            </a:pPr>
            <a:endParaRPr lang="fr-FR" sz="1800" cap="non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Outre le problème logistique ou de répartition il y a aussi un problème de priorité ou les denrées sont stockées dans le cadre de réserve ou à objectif commercial.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/>
                </a:solidFill>
                <a:latin typeface="Century Gothic"/>
                <a:ea typeface="Century Gothic"/>
              </a:rPr>
              <a:t>Contexte et spécification des données</a:t>
            </a:r>
            <a:endParaRPr lang="fr-FR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10000" y="2172929"/>
            <a:ext cx="10571760" cy="4119715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L’analyse est basée sur 4 fichiers .CSV (coma </a:t>
            </a:r>
            <a:r>
              <a:rPr lang="fr-FR" sz="1800" b="0" strike="noStrike" cap="none" spc="-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separated</a:t>
            </a:r>
            <a:r>
              <a:rPr lang="fr-FR" sz="18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values) traitant de la </a:t>
            </a:r>
            <a:r>
              <a:rPr lang="fr-FR" sz="1800" b="1" strike="noStrike" cap="none" spc="-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</a:rPr>
              <a:t>population</a:t>
            </a:r>
            <a:r>
              <a:rPr lang="fr-FR" sz="18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, la </a:t>
            </a:r>
            <a:r>
              <a:rPr lang="fr-FR" sz="1800" b="1" strike="noStrike" cap="none" spc="-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</a:rPr>
              <a:t>disponibilité alimentaire</a:t>
            </a:r>
            <a:r>
              <a:rPr lang="fr-FR" sz="18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, l’</a:t>
            </a:r>
            <a:r>
              <a:rPr lang="fr-FR" sz="1800" b="1" strike="noStrike" cap="none" spc="-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</a:rPr>
              <a:t>aide alimentaire </a:t>
            </a:r>
            <a:r>
              <a:rPr lang="fr-FR" sz="18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et la </a:t>
            </a:r>
            <a:r>
              <a:rPr lang="fr-FR" sz="1800" b="1" strike="noStrike" cap="none" spc="-1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</a:rPr>
              <a:t>sous-nutrition</a:t>
            </a:r>
            <a:r>
              <a:rPr lang="fr-FR" sz="18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dans le monde.</a:t>
            </a:r>
          </a:p>
          <a:p>
            <a:pPr indent="0">
              <a:spcBef>
                <a:spcPts val="1417"/>
              </a:spcBef>
              <a:buNone/>
            </a:pPr>
            <a:endParaRPr lang="fr-FR" sz="1800" cap="none" spc="-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Ces fichiers ont été </a:t>
            </a:r>
            <a:r>
              <a:rPr lang="fr-FR" sz="1800" b="1" cap="none" spc="-1" dirty="0">
                <a:solidFill>
                  <a:schemeClr val="accent4"/>
                </a:solidFill>
                <a:latin typeface="Century Gothic"/>
                <a:ea typeface="Century Gothic"/>
              </a:rPr>
              <a:t>filtrés</a:t>
            </a: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, </a:t>
            </a:r>
            <a:r>
              <a:rPr lang="fr-FR" sz="1800" b="1" cap="none" spc="-1" dirty="0">
                <a:solidFill>
                  <a:schemeClr val="accent4"/>
                </a:solidFill>
                <a:latin typeface="Century Gothic"/>
                <a:ea typeface="Century Gothic"/>
              </a:rPr>
              <a:t>liés</a:t>
            </a: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et </a:t>
            </a:r>
            <a:r>
              <a:rPr lang="fr-FR" sz="1800" b="1" cap="none" spc="-1" dirty="0">
                <a:solidFill>
                  <a:schemeClr val="accent4"/>
                </a:solidFill>
                <a:latin typeface="Century Gothic"/>
                <a:ea typeface="Century Gothic"/>
              </a:rPr>
              <a:t>transformés</a:t>
            </a: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(sans bien sûre alterner leurs données) afin de répondre à des questions les concernant et en les rendant </a:t>
            </a:r>
            <a:r>
              <a:rPr lang="fr-FR" sz="1800" b="1" cap="none" spc="-1" dirty="0">
                <a:solidFill>
                  <a:srgbClr val="FF5050"/>
                </a:solidFill>
                <a:latin typeface="Century Gothic"/>
                <a:ea typeface="Century Gothic"/>
              </a:rPr>
              <a:t>compréhensible</a:t>
            </a: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et </a:t>
            </a:r>
            <a:r>
              <a:rPr lang="fr-FR" sz="1800" b="1" cap="none" spc="-1" dirty="0">
                <a:solidFill>
                  <a:srgbClr val="FF5050"/>
                </a:solidFill>
                <a:latin typeface="Century Gothic"/>
                <a:ea typeface="Century Gothic"/>
              </a:rPr>
              <a:t>digeste</a:t>
            </a: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pour leurs utilisateurs.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/>
                </a:solidFill>
                <a:latin typeface="Century Gothic"/>
                <a:ea typeface="Century Gothic"/>
              </a:rPr>
              <a:t>Méthodologie de l’analyse</a:t>
            </a:r>
            <a:endParaRPr lang="fr-FR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810000" y="2113934"/>
            <a:ext cx="10571760" cy="3480622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Ces analyses ont été réalisés avec </a:t>
            </a:r>
            <a:r>
              <a:rPr lang="fr-FR" sz="1800" b="1" cap="none" spc="-1" dirty="0">
                <a:solidFill>
                  <a:schemeClr val="accent4"/>
                </a:solidFill>
                <a:latin typeface="Century Gothic"/>
                <a:ea typeface="Century Gothic"/>
              </a:rPr>
              <a:t>Python</a:t>
            </a: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sous l’environnement </a:t>
            </a:r>
            <a:r>
              <a:rPr lang="fr-FR" sz="1800" b="1" cap="none" spc="-1" dirty="0" err="1">
                <a:solidFill>
                  <a:schemeClr val="accent4"/>
                </a:solidFill>
                <a:latin typeface="Century Gothic"/>
                <a:ea typeface="Century Gothic"/>
              </a:rPr>
              <a:t>Jupyter</a:t>
            </a: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.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La méthode consiste </a:t>
            </a:r>
            <a:r>
              <a:rPr lang="fr-FR" sz="1800" b="1" cap="none" spc="-1" dirty="0">
                <a:solidFill>
                  <a:schemeClr val="accent2"/>
                </a:solidFill>
                <a:latin typeface="Century Gothic"/>
                <a:ea typeface="Century Gothic"/>
              </a:rPr>
              <a:t>transformer</a:t>
            </a: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ces masses de données en tableaux et cibler certains éléments selon certaines </a:t>
            </a:r>
            <a:r>
              <a:rPr lang="fr-FR" sz="1800" b="1" cap="none" spc="-1" dirty="0">
                <a:solidFill>
                  <a:schemeClr val="accent2"/>
                </a:solidFill>
                <a:latin typeface="Century Gothic"/>
                <a:ea typeface="Century Gothic"/>
              </a:rPr>
              <a:t>conditions</a:t>
            </a: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ou encore d’appliquer des </a:t>
            </a:r>
            <a:r>
              <a:rPr lang="fr-FR" sz="1800" b="1" cap="none" spc="-1" dirty="0">
                <a:solidFill>
                  <a:schemeClr val="accent2"/>
                </a:solidFill>
                <a:latin typeface="Century Gothic"/>
                <a:ea typeface="Century Gothic"/>
              </a:rPr>
              <a:t>formules</a:t>
            </a: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 à ces données </a:t>
            </a:r>
            <a:r>
              <a:rPr lang="fr-FR" sz="1800" b="1" cap="none" spc="-1" dirty="0">
                <a:solidFill>
                  <a:srgbClr val="FF5050"/>
                </a:solidFill>
                <a:latin typeface="Century Gothic"/>
                <a:ea typeface="Century Gothic"/>
              </a:rPr>
              <a:t>sans les altérer</a:t>
            </a: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.</a:t>
            </a:r>
          </a:p>
          <a:p>
            <a:pPr indent="0">
              <a:spcBef>
                <a:spcPts val="1417"/>
              </a:spcBef>
              <a:buNone/>
            </a:pPr>
            <a:endParaRPr lang="fr-FR" sz="1800" b="0" strike="noStrike" cap="none" spc="-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b="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Le RGPD ne s’applique pas dans notre projet car il ne traite pas d</a:t>
            </a: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Century Gothic"/>
              </a:rPr>
              <a:t>e données personnelles.</a:t>
            </a:r>
            <a:endParaRPr lang="fr-FR" sz="1800" b="0" strike="noStrike" cap="none" spc="-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ea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/>
                </a:solidFill>
                <a:latin typeface="Century Gothic"/>
                <a:ea typeface="Century Gothic"/>
              </a:rPr>
              <a:t>1) Proportion de personnes en état de sous-nutrition en 2017</a:t>
            </a:r>
            <a:endParaRPr lang="fr-FR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810000" y="2231922"/>
            <a:ext cx="10571760" cy="3637936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800" b="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endParaRPr lang="fr-FR" sz="1800" cap="non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En </a:t>
            </a:r>
            <a:r>
              <a:rPr lang="fr-FR" sz="1800" b="1" i="0" cap="non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2017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. </a:t>
            </a:r>
          </a:p>
          <a:p>
            <a:pPr indent="0">
              <a:spcBef>
                <a:spcPts val="1417"/>
              </a:spcBef>
              <a:buNone/>
            </a:pPr>
            <a:endParaRPr lang="fr-FR" sz="1800" b="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Il y avait </a:t>
            </a:r>
            <a:r>
              <a:rPr lang="fr-FR" sz="1800" b="1" i="0" cap="none" dirty="0">
                <a:solidFill>
                  <a:srgbClr val="FF5050"/>
                </a:solidFill>
                <a:effectLst/>
                <a:latin typeface="Century Gothic" panose="020B0502020202020204" pitchFamily="34" charset="0"/>
              </a:rPr>
              <a:t>535700000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personnes en </a:t>
            </a:r>
            <a:r>
              <a:rPr lang="fr-FR" sz="1800" b="1" i="0" cap="none" dirty="0">
                <a:solidFill>
                  <a:srgbClr val="FF5050"/>
                </a:solidFill>
                <a:effectLst/>
                <a:latin typeface="Century Gothic" panose="020B0502020202020204" pitchFamily="34" charset="0"/>
              </a:rPr>
              <a:t>sous nutrition 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dans le monde.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Ce qui représente </a:t>
            </a:r>
            <a:r>
              <a:rPr lang="fr-FR" sz="1800" b="1" i="0" cap="none" dirty="0">
                <a:solidFill>
                  <a:srgbClr val="FF5050"/>
                </a:solidFill>
                <a:effectLst/>
                <a:latin typeface="Century Gothic" panose="020B0502020202020204" pitchFamily="34" charset="0"/>
              </a:rPr>
              <a:t>7,1 % 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de la </a:t>
            </a:r>
            <a:r>
              <a:rPr lang="fr-FR" sz="1800" b="1" i="0" cap="none" dirty="0">
                <a:solidFill>
                  <a:srgbClr val="FF5050"/>
                </a:solidFill>
                <a:effectLst/>
                <a:latin typeface="Century Gothic" panose="020B0502020202020204" pitchFamily="34" charset="0"/>
              </a:rPr>
              <a:t>population mondiale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indent="0">
              <a:spcBef>
                <a:spcPts val="1417"/>
              </a:spcBef>
              <a:buNone/>
            </a:pPr>
            <a:endParaRPr lang="fr-FR" sz="1800" cap="non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Ces chiffres ont été obtenus en </a:t>
            </a:r>
            <a:r>
              <a:rPr lang="fr-FR" sz="1800" b="1" i="0" cap="none" dirty="0">
                <a:solidFill>
                  <a:schemeClr val="accent2"/>
                </a:solidFill>
                <a:effectLst/>
                <a:latin typeface="Century Gothic" panose="020B0502020202020204" pitchFamily="34" charset="0"/>
              </a:rPr>
              <a:t>fusionnant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les trames de données de la </a:t>
            </a:r>
            <a:r>
              <a:rPr lang="fr-FR" sz="1800" b="1" i="0" cap="none" dirty="0">
                <a:solidFill>
                  <a:schemeClr val="accent2"/>
                </a:solidFill>
                <a:effectLst/>
                <a:latin typeface="Century Gothic" panose="020B0502020202020204" pitchFamily="34" charset="0"/>
              </a:rPr>
              <a:t>population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et la </a:t>
            </a:r>
            <a:r>
              <a:rPr lang="fr-FR" sz="1800" b="1" i="0" cap="none" dirty="0">
                <a:solidFill>
                  <a:schemeClr val="accent2"/>
                </a:solidFill>
                <a:effectLst/>
                <a:latin typeface="Century Gothic" panose="020B0502020202020204" pitchFamily="34" charset="0"/>
              </a:rPr>
              <a:t>sous-nutrition.</a:t>
            </a:r>
            <a:endParaRPr lang="fr-FR" sz="1800" b="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endParaRPr lang="fr-FR" sz="1800" strike="noStrike" cap="none" spc="-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endParaRPr lang="fr-FR" sz="1800" b="0" strike="noStrike" cap="none" spc="-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/>
                </a:solidFill>
                <a:latin typeface="Century Gothic"/>
                <a:ea typeface="Century Gothic"/>
              </a:rPr>
              <a:t>2) Nombre théorique de personnes qui pourraient être nourries en 2017</a:t>
            </a:r>
            <a:endParaRPr lang="fr-FR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810000" y="2172927"/>
            <a:ext cx="10571760" cy="3893575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800" b="0" strike="noStrike" cap="none" spc="-1" dirty="0">
              <a:solidFill>
                <a:schemeClr val="tx1">
                  <a:lumMod val="65000"/>
                  <a:lumOff val="35000"/>
                </a:schemeClr>
              </a:solidFill>
              <a:latin typeface="Century Gothic"/>
              <a:ea typeface="Century Gothic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La proportion d'humains pouvant être nourris est : </a:t>
            </a:r>
            <a:r>
              <a:rPr lang="fr-FR" sz="1800" b="1" i="0" cap="non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130.40 %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.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C'est à dire </a:t>
            </a:r>
            <a:r>
              <a:rPr lang="fr-FR" sz="1800" b="1" i="0" cap="non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9508629376 personnes</a:t>
            </a:r>
            <a:r>
              <a:rPr lang="fr-FR" sz="180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indent="0">
              <a:spcBef>
                <a:spcPts val="1417"/>
              </a:spcBef>
              <a:buNone/>
            </a:pPr>
            <a:endParaRPr lang="fr-FR" sz="180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/>
              </a:rPr>
              <a:t>En multipliant les </a:t>
            </a:r>
            <a:r>
              <a:rPr lang="fr-FR" sz="1800" b="1" strike="noStrike" cap="none" spc="-1" dirty="0">
                <a:solidFill>
                  <a:schemeClr val="accent4"/>
                </a:solidFill>
                <a:latin typeface="Century Gothic" panose="020B0502020202020204" pitchFamily="34" charset="0"/>
                <a:ea typeface="Century Gothic"/>
              </a:rPr>
              <a:t>ressources alimentaires </a:t>
            </a:r>
            <a:r>
              <a:rPr lang="fr-FR" sz="180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/>
              </a:rPr>
              <a:t>disponible par la </a:t>
            </a:r>
            <a:r>
              <a:rPr lang="fr-FR" sz="1800" b="1" strike="noStrike" cap="none" spc="-1" dirty="0">
                <a:solidFill>
                  <a:schemeClr val="accent2"/>
                </a:solidFill>
                <a:latin typeface="Century Gothic" panose="020B0502020202020204" pitchFamily="34" charset="0"/>
                <a:ea typeface="Century Gothic"/>
              </a:rPr>
              <a:t>population</a:t>
            </a:r>
            <a:r>
              <a:rPr lang="fr-FR" sz="1800" strike="noStrike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/>
              </a:rPr>
              <a:t> et en divisant le tout par le nombre de calories nécessaire à une personne par jour.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0000" y="579120"/>
            <a:ext cx="10571760" cy="135128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/>
                </a:solidFill>
                <a:latin typeface="Century Gothic"/>
                <a:ea typeface="Century Gothic"/>
              </a:rPr>
              <a:t>3) Nombre théorique de personnes qui pourraient être nourries uniquement avec les végétaux en 2017</a:t>
            </a:r>
            <a:endParaRPr lang="fr-FR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810000" y="2389237"/>
            <a:ext cx="10571760" cy="3765756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La proportion d'humains pouvant être nourris avec des </a:t>
            </a:r>
            <a:r>
              <a:rPr lang="fr-FR" sz="1800" b="1" i="0" cap="none" dirty="0">
                <a:solidFill>
                  <a:schemeClr val="accent2"/>
                </a:solidFill>
                <a:effectLst/>
                <a:latin typeface="Century Gothic" panose="020B0502020202020204" pitchFamily="34" charset="0"/>
              </a:rPr>
              <a:t>plantes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est : </a:t>
            </a:r>
            <a:r>
              <a:rPr lang="fr-FR" sz="1800" b="1" i="0" cap="non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107.60 %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. </a:t>
            </a:r>
          </a:p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C'est à dire </a:t>
            </a:r>
            <a:r>
              <a:rPr lang="fr-FR" sz="1800" b="1" i="0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7845801914</a:t>
            </a:r>
            <a:r>
              <a:rPr lang="fr-FR" sz="1800" b="1" i="0" cap="non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 personnes</a:t>
            </a:r>
            <a:r>
              <a:rPr lang="fr-FR" sz="180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indent="0">
              <a:spcBef>
                <a:spcPts val="1417"/>
              </a:spcBef>
              <a:buNone/>
            </a:pPr>
            <a:endParaRPr lang="fr-FR" sz="180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/>
              </a:rPr>
              <a:t>Le calcul est même que pour la diapositive précédente en ciblant seulement les </a:t>
            </a:r>
            <a:r>
              <a:rPr lang="fr-FR" sz="1800" b="1" cap="none" spc="-1" dirty="0">
                <a:solidFill>
                  <a:schemeClr val="accent2"/>
                </a:solidFill>
                <a:latin typeface="Century Gothic" panose="020B0502020202020204" pitchFamily="34" charset="0"/>
                <a:ea typeface="Century Gothic"/>
              </a:rPr>
              <a:t>plantes</a:t>
            </a:r>
            <a:r>
              <a:rPr lang="fr-FR" sz="1800" cap="none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Century Gothic"/>
              </a:rPr>
              <a:t>,</a:t>
            </a:r>
            <a:endParaRPr lang="fr-FR" sz="1800" strike="noStrike" cap="none" spc="-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/>
                </a:solidFill>
                <a:latin typeface="Century Gothic"/>
                <a:ea typeface="Century Gothic"/>
              </a:rPr>
              <a:t>4) Répartition de la disponibilité intérieure</a:t>
            </a:r>
            <a:endParaRPr lang="fr-FR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CF4DCCC-A758-6572-4978-B43314E6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5" name="Image 4" descr="Une image contenant diagramme, cercle, texte, capture d’écran&#10;&#10;Description générée automatiquement">
            <a:extLst>
              <a:ext uri="{FF2B5EF4-FFF2-40B4-BE49-F238E27FC236}">
                <a16:creationId xmlns:a16="http://schemas.microsoft.com/office/drawing/2014/main" id="{E7E052DD-1728-053A-BFA9-BC6CAF6DE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27" y="1928614"/>
            <a:ext cx="5807379" cy="46473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>
                <a:solidFill>
                  <a:schemeClr val="tx1"/>
                </a:solidFill>
                <a:latin typeface="Century Gothic"/>
                <a:ea typeface="Century Gothic"/>
              </a:rPr>
              <a:t>5) Part de l’utilisation des principales céréales entre l’alimentation humaine et animale</a:t>
            </a:r>
            <a:endParaRPr lang="fr-FR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>
                <a:latin typeface="Century Gothic"/>
                <a:ea typeface="Century Gothic"/>
              </a:rPr>
              <a:t> </a:t>
            </a:r>
            <a:endParaRPr lang="fr-FR" sz="1800" b="0" strike="noStrike" spc="-1" dirty="0">
              <a:latin typeface="Century Gothic"/>
              <a:ea typeface="Century Gothic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AD0E0245-FE96-E596-EA7D-84F2C72BE4A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10000" y="2389237"/>
            <a:ext cx="10571760" cy="3765756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800" b="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endParaRPr lang="fr-FR" sz="1800" cap="non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La proportion </a:t>
            </a:r>
            <a:r>
              <a:rPr lang="fr-FR" sz="1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des céréales dans 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l’</a:t>
            </a:r>
            <a:r>
              <a:rPr lang="fr-FR" sz="1800" b="1" cap="none" dirty="0">
                <a:solidFill>
                  <a:srgbClr val="FF0000"/>
                </a:solidFill>
                <a:latin typeface="Century Gothic" panose="020B0502020202020204" pitchFamily="34" charset="0"/>
              </a:rPr>
              <a:t>alimentation animale</a:t>
            </a:r>
            <a:r>
              <a:rPr lang="fr-FR" sz="1800" b="0" i="0" cap="none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est de : </a:t>
            </a:r>
            <a:r>
              <a:rPr lang="fr-FR" sz="1800" b="1" i="0" cap="non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36.14 %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. </a:t>
            </a:r>
          </a:p>
          <a:p>
            <a:pPr indent="0">
              <a:spcBef>
                <a:spcPts val="1417"/>
              </a:spcBef>
              <a:buNone/>
            </a:pPr>
            <a:endParaRPr lang="fr-FR" sz="1800" cap="non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endParaRPr lang="fr-FR" sz="1800" cap="none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>
              <a:spcBef>
                <a:spcPts val="1417"/>
              </a:spcBef>
            </a:pP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La proportion </a:t>
            </a:r>
            <a:r>
              <a:rPr lang="fr-FR" sz="18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des céréales dans 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l’</a:t>
            </a:r>
            <a:r>
              <a:rPr lang="fr-FR" sz="1800" b="1" cap="none" dirty="0">
                <a:solidFill>
                  <a:schemeClr val="accent2"/>
                </a:solidFill>
                <a:latin typeface="Century Gothic" panose="020B0502020202020204" pitchFamily="34" charset="0"/>
              </a:rPr>
              <a:t>alimentation humaine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 est de : </a:t>
            </a:r>
            <a:r>
              <a:rPr lang="fr-FR" sz="1800" b="1" cap="none" dirty="0">
                <a:solidFill>
                  <a:schemeClr val="accent4"/>
                </a:solidFill>
                <a:latin typeface="Century Gothic" panose="020B0502020202020204" pitchFamily="34" charset="0"/>
              </a:rPr>
              <a:t>42</a:t>
            </a:r>
            <a:r>
              <a:rPr lang="fr-FR" sz="1800" b="1" i="0" cap="none" dirty="0">
                <a:solidFill>
                  <a:schemeClr val="accent4"/>
                </a:solidFill>
                <a:effectLst/>
                <a:latin typeface="Century Gothic" panose="020B0502020202020204" pitchFamily="34" charset="0"/>
              </a:rPr>
              <a:t>.91 %</a:t>
            </a:r>
            <a:r>
              <a:rPr lang="fr-FR" sz="1800" b="0" i="0" cap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</a:rPr>
              <a:t>. </a:t>
            </a:r>
          </a:p>
          <a:p>
            <a:pPr indent="0">
              <a:spcBef>
                <a:spcPts val="1417"/>
              </a:spcBef>
              <a:buNone/>
            </a:pPr>
            <a:endParaRPr lang="fr-FR" sz="1800" b="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indent="0">
              <a:spcBef>
                <a:spcPts val="1417"/>
              </a:spcBef>
              <a:buNone/>
            </a:pPr>
            <a:endParaRPr lang="fr-FR" sz="1800" i="0" cap="non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760" cy="133920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1" strike="noStrike" spc="-1" dirty="0">
                <a:solidFill>
                  <a:schemeClr val="tx1"/>
                </a:solidFill>
                <a:latin typeface="Century Gothic"/>
                <a:ea typeface="Century Gothic"/>
              </a:rPr>
              <a:t>6) Liste des 10 pays où la proportion de personnes en état de sous-nutrition est la plus forte en 2017</a:t>
            </a:r>
            <a:endParaRPr lang="fr-FR" sz="32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prstGeom prst="rect">
            <a:avLst/>
          </a:prstGeom>
          <a:noFill/>
          <a:ln w="0">
            <a:noFill/>
          </a:ln>
          <a:effectLst/>
        </p:spPr>
        <p:txBody>
          <a:bodyPr lIns="91440" tIns="45720" rIns="91440" bIns="45720" anchor="ctr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fr-FR" sz="1800" b="0" strike="noStrike" spc="-1" dirty="0">
                <a:latin typeface="Century Gothic"/>
                <a:ea typeface="Century Gothic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7BE9AA-6C99-029D-A65F-B7181D981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70" y="1984514"/>
            <a:ext cx="10210820" cy="442636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TM02900720[[fn=Intégral]]</Template>
  <TotalTime>355</TotalTime>
  <Words>584</Words>
  <Application>Microsoft Office PowerPoint</Application>
  <PresentationFormat>Grand écran</PresentationFormat>
  <Paragraphs>68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Tw Cen MT</vt:lpstr>
      <vt:lpstr>Tw Cen MT Condensed</vt:lpstr>
      <vt:lpstr>Wingdings 3</vt:lpstr>
      <vt:lpstr>Intégral</vt:lpstr>
      <vt:lpstr>Étude sur l’alimentation dans le monde</vt:lpstr>
      <vt:lpstr>Contexte et spécification des données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forte disponibilité alimentaire par habitant</vt:lpstr>
      <vt:lpstr>9) Liste des 10 pays qui ont la plus faible disponibilité alimentaire par habitant</vt:lpstr>
      <vt:lpstr>10) Étude sur le manioc en Thaïlande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subject/>
  <dc:creator>JeY jEy</dc:creator>
  <dc:description/>
  <cp:lastModifiedBy>Loïc Gouesmat</cp:lastModifiedBy>
  <cp:revision>23</cp:revision>
  <dcterms:created xsi:type="dcterms:W3CDTF">2023-03-17T20:58:30Z</dcterms:created>
  <dcterms:modified xsi:type="dcterms:W3CDTF">2024-05-23T10:02:32Z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