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64" r:id="rId3"/>
    <p:sldId id="265" r:id="rId4"/>
    <p:sldId id="263" r:id="rId5"/>
    <p:sldId id="267" r:id="rId6"/>
    <p:sldId id="302" r:id="rId7"/>
    <p:sldId id="303" r:id="rId8"/>
    <p:sldId id="268" r:id="rId9"/>
    <p:sldId id="304" r:id="rId10"/>
    <p:sldId id="308" r:id="rId11"/>
    <p:sldId id="311" r:id="rId12"/>
    <p:sldId id="312" r:id="rId13"/>
    <p:sldId id="309" r:id="rId14"/>
    <p:sldId id="269" r:id="rId15"/>
    <p:sldId id="307" r:id="rId16"/>
    <p:sldId id="305" r:id="rId17"/>
    <p:sldId id="306" r:id="rId18"/>
    <p:sldId id="310" r:id="rId19"/>
    <p:sldId id="313" r:id="rId20"/>
    <p:sldId id="314" r:id="rId21"/>
    <p:sldId id="315" r:id="rId22"/>
    <p:sldId id="316" r:id="rId23"/>
    <p:sldId id="317" r:id="rId24"/>
    <p:sldId id="321" r:id="rId25"/>
    <p:sldId id="318" r:id="rId26"/>
    <p:sldId id="319" r:id="rId27"/>
    <p:sldId id="297" r:id="rId28"/>
    <p:sldId id="299" r:id="rId29"/>
  </p:sldIdLst>
  <p:sldSz cx="9144000" cy="5143500" type="screen16x9"/>
  <p:notesSz cx="6858000" cy="9144000"/>
  <p:embeddedFontLst>
    <p:embeddedFont>
      <p:font typeface="Arial Black" panose="020B0A04020102020204" pitchFamily="34" charset="0"/>
      <p:bold r:id="rId31"/>
    </p:embeddedFont>
    <p:embeddedFont>
      <p:font typeface="Red Hat Display" panose="020B0604020202020204" charset="0"/>
      <p:regular r:id="rId32"/>
      <p:bold r:id="rId33"/>
      <p:italic r:id="rId34"/>
      <p:boldItalic r:id="rId35"/>
    </p:embeddedFont>
    <p:embeddedFont>
      <p:font typeface="Red Hat Tex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4B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54993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5238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idx="4294967295"/>
          </p:nvPr>
        </p:nvSpPr>
        <p:spPr>
          <a:xfrm>
            <a:off x="619952" y="743416"/>
            <a:ext cx="2800350" cy="602126"/>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0" tIns="0" rIns="0" bIns="0" anchor="ctr" anchorCtr="0">
            <a:noAutofit/>
          </a:bodyPr>
          <a:lstStyle/>
          <a:p>
            <a:pPr>
              <a:spcBef>
                <a:spcPts val="505"/>
              </a:spcBef>
              <a:buClr>
                <a:schemeClr val="tx1">
                  <a:lumMod val="75000"/>
                  <a:lumOff val="25000"/>
                </a:schemeClr>
              </a:buClr>
            </a:pPr>
            <a:r>
              <a:rPr lang="en-US" sz="2800" i="1" dirty="0">
                <a:solidFill>
                  <a:srgbClr val="002060"/>
                </a:solidFill>
              </a:rPr>
              <a:t>Welcome’s You</a:t>
            </a:r>
            <a:endParaRPr sz="2800" i="1" dirty="0">
              <a:solidFill>
                <a:srgbClr val="002060"/>
              </a:solidFill>
            </a:endParaRPr>
          </a:p>
        </p:txBody>
      </p:sp>
      <p:sp>
        <p:nvSpPr>
          <p:cNvPr id="22530" name="AutoShape 2" descr="Integral Institute of Medical Sciences &amp; Research | Luc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2532" name="AutoShape 4" descr="Integral University_Inspiring Excellen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16BF0956-7E7F-315D-216B-DD6EEE9B8365}"/>
              </a:ext>
            </a:extLst>
          </p:cNvPr>
          <p:cNvSpPr txBox="1"/>
          <p:nvPr/>
        </p:nvSpPr>
        <p:spPr>
          <a:xfrm>
            <a:off x="619952" y="1637038"/>
            <a:ext cx="7854577" cy="4924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2600" b="1" dirty="0">
                <a:solidFill>
                  <a:srgbClr val="002060"/>
                </a:solidFill>
                <a:latin typeface="Red Hat Display" panose="020B0604020202020204" charset="0"/>
                <a:cs typeface="Calibri" panose="020F0502020204030204" pitchFamily="34" charset="0"/>
              </a:rPr>
              <a:t>Into the Final Capstone E-Commerce </a:t>
            </a:r>
            <a:r>
              <a:rPr lang="en-US" sz="2600" b="1" dirty="0">
                <a:solidFill>
                  <a:srgbClr val="002060"/>
                </a:solidFill>
                <a:latin typeface="+mj-lt"/>
                <a:cs typeface="Calibri" panose="020F0502020204030204" pitchFamily="34" charset="0"/>
              </a:rPr>
              <a:t>Project.ppt</a:t>
            </a:r>
          </a:p>
        </p:txBody>
      </p:sp>
      <p:sp>
        <p:nvSpPr>
          <p:cNvPr id="3" name="TextBox 2">
            <a:extLst>
              <a:ext uri="{FF2B5EF4-FFF2-40B4-BE49-F238E27FC236}">
                <a16:creationId xmlns:a16="http://schemas.microsoft.com/office/drawing/2014/main" id="{E6E36C10-21B6-78D2-B56A-C962904478A7}"/>
              </a:ext>
            </a:extLst>
          </p:cNvPr>
          <p:cNvSpPr txBox="1"/>
          <p:nvPr/>
        </p:nvSpPr>
        <p:spPr>
          <a:xfrm>
            <a:off x="3784817" y="2589281"/>
            <a:ext cx="2472856"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4" name="TextBox 3">
            <a:extLst>
              <a:ext uri="{FF2B5EF4-FFF2-40B4-BE49-F238E27FC236}">
                <a16:creationId xmlns:a16="http://schemas.microsoft.com/office/drawing/2014/main" id="{EFC9FCE6-92A1-A552-C94E-A255BE476382}"/>
              </a:ext>
            </a:extLst>
          </p:cNvPr>
          <p:cNvSpPr txBox="1"/>
          <p:nvPr/>
        </p:nvSpPr>
        <p:spPr>
          <a:xfrm>
            <a:off x="3906077" y="2823417"/>
            <a:ext cx="2055413"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04710A8C-1F20-80C4-3185-25550E0D0107}"/>
              </a:ext>
            </a:extLst>
          </p:cNvPr>
          <p:cNvSpPr txBox="1"/>
          <p:nvPr/>
        </p:nvSpPr>
        <p:spPr>
          <a:xfrm>
            <a:off x="1062261" y="2327671"/>
            <a:ext cx="4899229" cy="523220"/>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wrap="square" rtlCol="0">
            <a:spAutoFit/>
          </a:bodyPr>
          <a:lstStyle/>
          <a:p>
            <a:r>
              <a:rPr lang="en-US" sz="2800" b="1" dirty="0">
                <a:solidFill>
                  <a:schemeClr val="tx2">
                    <a:lumMod val="90000"/>
                  </a:schemeClr>
                </a:solidFill>
                <a:latin typeface="Red Hat Display" panose="020B0604020202020204" charset="0"/>
                <a:cs typeface="Calibri" panose="020F0502020204030204" pitchFamily="34" charset="0"/>
              </a:rPr>
              <a:t>Amazon Sentiment Analysis</a:t>
            </a:r>
            <a:endParaRPr lang="en-IN" sz="2800" b="1" dirty="0">
              <a:solidFill>
                <a:schemeClr val="tx2">
                  <a:lumMod val="90000"/>
                </a:schemeClr>
              </a:solidFill>
              <a:latin typeface="Red Hat Display" panose="020B0604020202020204" charset="0"/>
            </a:endParaRPr>
          </a:p>
        </p:txBody>
      </p:sp>
      <p:sp>
        <p:nvSpPr>
          <p:cNvPr id="17" name="TextBox 16">
            <a:extLst>
              <a:ext uri="{FF2B5EF4-FFF2-40B4-BE49-F238E27FC236}">
                <a16:creationId xmlns:a16="http://schemas.microsoft.com/office/drawing/2014/main" id="{9704CE0D-7B44-EDEE-F591-2677FD575E7E}"/>
              </a:ext>
            </a:extLst>
          </p:cNvPr>
          <p:cNvSpPr txBox="1"/>
          <p:nvPr/>
        </p:nvSpPr>
        <p:spPr>
          <a:xfrm>
            <a:off x="4629150" y="3898559"/>
            <a:ext cx="3845379"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By- MOHD ZEESHAN</a:t>
            </a:r>
          </a:p>
        </p:txBody>
      </p:sp>
      <p:pic>
        <p:nvPicPr>
          <p:cNvPr id="1026" name="Picture 2" descr="Digicrome India (@digicromeofficial) • Instagram photos and videos">
            <a:extLst>
              <a:ext uri="{FF2B5EF4-FFF2-40B4-BE49-F238E27FC236}">
                <a16:creationId xmlns:a16="http://schemas.microsoft.com/office/drawing/2014/main" id="{530A486B-47E3-1F1D-21CC-991C3BCA6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261" y="3014020"/>
            <a:ext cx="2143125" cy="14249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gicrome India (@digicromeofficial) • Instagram photos and videos">
            <a:extLst>
              <a:ext uri="{FF2B5EF4-FFF2-40B4-BE49-F238E27FC236}">
                <a16:creationId xmlns:a16="http://schemas.microsoft.com/office/drawing/2014/main" id="{17162E4B-ED8A-C8D0-8E3E-A7B6BCEAB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1404" y="2259248"/>
            <a:ext cx="2143125" cy="1509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25C81-25BC-BE0C-7D84-CDEDA6A676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dirty="0"/>
          </a:p>
        </p:txBody>
      </p:sp>
      <p:pic>
        <p:nvPicPr>
          <p:cNvPr id="4" name="Picture 3">
            <a:extLst>
              <a:ext uri="{FF2B5EF4-FFF2-40B4-BE49-F238E27FC236}">
                <a16:creationId xmlns:a16="http://schemas.microsoft.com/office/drawing/2014/main" id="{14013584-AC2D-8D7B-29CF-5C7C222F751C}"/>
              </a:ext>
            </a:extLst>
          </p:cNvPr>
          <p:cNvPicPr>
            <a:picLocks noChangeAspect="1"/>
          </p:cNvPicPr>
          <p:nvPr/>
        </p:nvPicPr>
        <p:blipFill>
          <a:blip r:embed="rId2"/>
          <a:stretch>
            <a:fillRect/>
          </a:stretch>
        </p:blipFill>
        <p:spPr>
          <a:xfrm>
            <a:off x="1024022" y="649061"/>
            <a:ext cx="7230071" cy="3845378"/>
          </a:xfrm>
          <a:prstGeom prst="rect">
            <a:avLst/>
          </a:prstGeom>
        </p:spPr>
      </p:pic>
    </p:spTree>
    <p:extLst>
      <p:ext uri="{BB962C8B-B14F-4D97-AF65-F5344CB8AC3E}">
        <p14:creationId xmlns:p14="http://schemas.microsoft.com/office/powerpoint/2010/main" val="246004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387DA3-E816-661D-D73D-3E88F6AEE12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dirty="0"/>
          </a:p>
        </p:txBody>
      </p:sp>
      <p:pic>
        <p:nvPicPr>
          <p:cNvPr id="4" name="Picture 3">
            <a:extLst>
              <a:ext uri="{FF2B5EF4-FFF2-40B4-BE49-F238E27FC236}">
                <a16:creationId xmlns:a16="http://schemas.microsoft.com/office/drawing/2014/main" id="{6C278876-6A01-3997-3C40-16F49F68F7E5}"/>
              </a:ext>
            </a:extLst>
          </p:cNvPr>
          <p:cNvPicPr>
            <a:picLocks noChangeAspect="1"/>
          </p:cNvPicPr>
          <p:nvPr/>
        </p:nvPicPr>
        <p:blipFill>
          <a:blip r:embed="rId2"/>
          <a:stretch>
            <a:fillRect/>
          </a:stretch>
        </p:blipFill>
        <p:spPr>
          <a:xfrm>
            <a:off x="1004025" y="689882"/>
            <a:ext cx="7331711" cy="3763736"/>
          </a:xfrm>
          <a:prstGeom prst="rect">
            <a:avLst/>
          </a:prstGeom>
        </p:spPr>
      </p:pic>
    </p:spTree>
    <p:extLst>
      <p:ext uri="{BB962C8B-B14F-4D97-AF65-F5344CB8AC3E}">
        <p14:creationId xmlns:p14="http://schemas.microsoft.com/office/powerpoint/2010/main" val="139219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57C49A-CAC4-C13C-2B28-32D16D530B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dirty="0"/>
          </a:p>
        </p:txBody>
      </p:sp>
      <p:pic>
        <p:nvPicPr>
          <p:cNvPr id="4" name="Picture 3">
            <a:extLst>
              <a:ext uri="{FF2B5EF4-FFF2-40B4-BE49-F238E27FC236}">
                <a16:creationId xmlns:a16="http://schemas.microsoft.com/office/drawing/2014/main" id="{A549226C-447B-058B-1EFB-B88B1F5166AC}"/>
              </a:ext>
            </a:extLst>
          </p:cNvPr>
          <p:cNvPicPr>
            <a:picLocks noChangeAspect="1"/>
          </p:cNvPicPr>
          <p:nvPr/>
        </p:nvPicPr>
        <p:blipFill>
          <a:blip r:embed="rId2"/>
          <a:stretch>
            <a:fillRect/>
          </a:stretch>
        </p:blipFill>
        <p:spPr>
          <a:xfrm>
            <a:off x="968189" y="676615"/>
            <a:ext cx="7432861" cy="3790270"/>
          </a:xfrm>
          <a:prstGeom prst="rect">
            <a:avLst/>
          </a:prstGeom>
        </p:spPr>
      </p:pic>
    </p:spTree>
    <p:extLst>
      <p:ext uri="{BB962C8B-B14F-4D97-AF65-F5344CB8AC3E}">
        <p14:creationId xmlns:p14="http://schemas.microsoft.com/office/powerpoint/2010/main" val="162543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38480-287C-9A89-553D-B4A89DF2A7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dirty="0"/>
          </a:p>
        </p:txBody>
      </p:sp>
      <p:sp>
        <p:nvSpPr>
          <p:cNvPr id="5" name="TextBox 4">
            <a:extLst>
              <a:ext uri="{FF2B5EF4-FFF2-40B4-BE49-F238E27FC236}">
                <a16:creationId xmlns:a16="http://schemas.microsoft.com/office/drawing/2014/main" id="{42B04DB9-2097-DF83-58E6-942EEA8B6FA9}"/>
              </a:ext>
            </a:extLst>
          </p:cNvPr>
          <p:cNvSpPr txBox="1"/>
          <p:nvPr/>
        </p:nvSpPr>
        <p:spPr>
          <a:xfrm>
            <a:off x="514350" y="573967"/>
            <a:ext cx="4572000" cy="307777"/>
          </a:xfrm>
          <a:prstGeom prst="rect">
            <a:avLst/>
          </a:prstGeom>
          <a:noFill/>
        </p:spPr>
        <p:txBody>
          <a:bodyPr wrap="square">
            <a:spAutoFit/>
          </a:bodyPr>
          <a:lstStyle/>
          <a:p>
            <a:r>
              <a:rPr lang="en-IN" dirty="0">
                <a:latin typeface="Arial Black" panose="020B0A04020102020204" pitchFamily="34" charset="0"/>
              </a:rPr>
              <a:t>Feature Engineering: </a:t>
            </a:r>
            <a:endParaRPr lang="en-US" dirty="0">
              <a:latin typeface="Arial Black" panose="020B0A04020102020204" pitchFamily="34" charset="0"/>
            </a:endParaRPr>
          </a:p>
        </p:txBody>
      </p:sp>
      <p:sp>
        <p:nvSpPr>
          <p:cNvPr id="8" name="TextBox 7">
            <a:extLst>
              <a:ext uri="{FF2B5EF4-FFF2-40B4-BE49-F238E27FC236}">
                <a16:creationId xmlns:a16="http://schemas.microsoft.com/office/drawing/2014/main" id="{B62C951F-FC48-9FE6-60CE-2925C8FB38FA}"/>
              </a:ext>
            </a:extLst>
          </p:cNvPr>
          <p:cNvSpPr txBox="1"/>
          <p:nvPr/>
        </p:nvSpPr>
        <p:spPr>
          <a:xfrm>
            <a:off x="644978" y="872346"/>
            <a:ext cx="7854043"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After identifying and visualizing the sentiment features, transforms the review text into numerical features that can be used by machine learning algorithms.</a:t>
            </a:r>
          </a:p>
          <a:p>
            <a:pP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FC4F7CB-DFD5-A70F-1349-95AA399132CD}"/>
              </a:ext>
            </a:extLst>
          </p:cNvPr>
          <p:cNvPicPr>
            <a:picLocks noChangeAspect="1"/>
          </p:cNvPicPr>
          <p:nvPr/>
        </p:nvPicPr>
        <p:blipFill>
          <a:blip r:embed="rId2"/>
          <a:stretch>
            <a:fillRect/>
          </a:stretch>
        </p:blipFill>
        <p:spPr>
          <a:xfrm>
            <a:off x="832757" y="1420586"/>
            <a:ext cx="7609114" cy="3061608"/>
          </a:xfrm>
          <a:prstGeom prst="rect">
            <a:avLst/>
          </a:prstGeom>
        </p:spPr>
      </p:pic>
    </p:spTree>
    <p:extLst>
      <p:ext uri="{BB962C8B-B14F-4D97-AF65-F5344CB8AC3E}">
        <p14:creationId xmlns:p14="http://schemas.microsoft.com/office/powerpoint/2010/main" val="101868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60C82-B88B-438D-FAA3-0021521FD3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dirty="0"/>
          </a:p>
        </p:txBody>
      </p:sp>
      <p:sp>
        <p:nvSpPr>
          <p:cNvPr id="10" name="TextBox 9">
            <a:extLst>
              <a:ext uri="{FF2B5EF4-FFF2-40B4-BE49-F238E27FC236}">
                <a16:creationId xmlns:a16="http://schemas.microsoft.com/office/drawing/2014/main" id="{F20142AD-CCFF-5844-8B08-E3C83DF6193E}"/>
              </a:ext>
            </a:extLst>
          </p:cNvPr>
          <p:cNvSpPr txBox="1"/>
          <p:nvPr/>
        </p:nvSpPr>
        <p:spPr>
          <a:xfrm>
            <a:off x="595993" y="562808"/>
            <a:ext cx="4572000" cy="307777"/>
          </a:xfrm>
          <a:prstGeom prst="rect">
            <a:avLst/>
          </a:prstGeom>
          <a:noFill/>
        </p:spPr>
        <p:txBody>
          <a:bodyPr wrap="square">
            <a:spAutoFit/>
          </a:bodyPr>
          <a:lstStyle/>
          <a:p>
            <a:r>
              <a:rPr lang="en-IN" dirty="0">
                <a:latin typeface="Arial Black" panose="020B0A04020102020204" pitchFamily="34" charset="0"/>
              </a:rPr>
              <a:t>Classifier Selection:</a:t>
            </a:r>
            <a:endParaRPr lang="en-US" dirty="0">
              <a:latin typeface="Arial Black" panose="020B0A04020102020204" pitchFamily="34" charset="0"/>
            </a:endParaRPr>
          </a:p>
        </p:txBody>
      </p:sp>
      <p:sp>
        <p:nvSpPr>
          <p:cNvPr id="4" name="TextBox 3">
            <a:extLst>
              <a:ext uri="{FF2B5EF4-FFF2-40B4-BE49-F238E27FC236}">
                <a16:creationId xmlns:a16="http://schemas.microsoft.com/office/drawing/2014/main" id="{DC344846-697A-87AB-3E26-6B166FCC0563}"/>
              </a:ext>
            </a:extLst>
          </p:cNvPr>
          <p:cNvSpPr txBox="1"/>
          <p:nvPr/>
        </p:nvSpPr>
        <p:spPr>
          <a:xfrm>
            <a:off x="724580" y="870585"/>
            <a:ext cx="7335611"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Naive Bayes Classifier - A simple and efficient model for text classification, it Works well with text data and categorical features.</a:t>
            </a:r>
          </a:p>
        </p:txBody>
      </p:sp>
      <p:pic>
        <p:nvPicPr>
          <p:cNvPr id="6" name="Picture 5">
            <a:extLst>
              <a:ext uri="{FF2B5EF4-FFF2-40B4-BE49-F238E27FC236}">
                <a16:creationId xmlns:a16="http://schemas.microsoft.com/office/drawing/2014/main" id="{CC73D2D4-97B9-655E-A241-A197F9B4FF11}"/>
              </a:ext>
            </a:extLst>
          </p:cNvPr>
          <p:cNvPicPr>
            <a:picLocks noChangeAspect="1"/>
          </p:cNvPicPr>
          <p:nvPr/>
        </p:nvPicPr>
        <p:blipFill>
          <a:blip r:embed="rId2"/>
          <a:stretch>
            <a:fillRect/>
          </a:stretch>
        </p:blipFill>
        <p:spPr>
          <a:xfrm>
            <a:off x="967288" y="1464817"/>
            <a:ext cx="7401105" cy="2976554"/>
          </a:xfrm>
          <a:prstGeom prst="rect">
            <a:avLst/>
          </a:prstGeom>
        </p:spPr>
      </p:pic>
    </p:spTree>
    <p:extLst>
      <p:ext uri="{BB962C8B-B14F-4D97-AF65-F5344CB8AC3E}">
        <p14:creationId xmlns:p14="http://schemas.microsoft.com/office/powerpoint/2010/main" val="6830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DED02-B378-CD10-C10F-CD895ADA9D8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dirty="0"/>
          </a:p>
        </p:txBody>
      </p:sp>
      <p:sp>
        <p:nvSpPr>
          <p:cNvPr id="5" name="TextBox 4">
            <a:extLst>
              <a:ext uri="{FF2B5EF4-FFF2-40B4-BE49-F238E27FC236}">
                <a16:creationId xmlns:a16="http://schemas.microsoft.com/office/drawing/2014/main" id="{7476BF4D-32D2-BFFE-0198-D7EDAE64AA2C}"/>
              </a:ext>
            </a:extLst>
          </p:cNvPr>
          <p:cNvSpPr txBox="1"/>
          <p:nvPr/>
        </p:nvSpPr>
        <p:spPr>
          <a:xfrm>
            <a:off x="538843" y="572733"/>
            <a:ext cx="4572000" cy="307777"/>
          </a:xfrm>
          <a:prstGeom prst="rect">
            <a:avLst/>
          </a:prstGeom>
          <a:noFill/>
        </p:spPr>
        <p:txBody>
          <a:bodyPr wrap="square">
            <a:spAutoFit/>
          </a:bodyPr>
          <a:lstStyle/>
          <a:p>
            <a:r>
              <a:rPr lang="en-US" dirty="0">
                <a:latin typeface="Arial Black" panose="020B0A04020102020204" pitchFamily="34" charset="0"/>
              </a:rPr>
              <a:t>Tackling Class Imbalance:</a:t>
            </a:r>
          </a:p>
        </p:txBody>
      </p:sp>
      <p:sp>
        <p:nvSpPr>
          <p:cNvPr id="8" name="TextBox 7">
            <a:extLst>
              <a:ext uri="{FF2B5EF4-FFF2-40B4-BE49-F238E27FC236}">
                <a16:creationId xmlns:a16="http://schemas.microsoft.com/office/drawing/2014/main" id="{FA273CFC-D739-5FCE-18C9-6EDEAAC59D7D}"/>
              </a:ext>
            </a:extLst>
          </p:cNvPr>
          <p:cNvSpPr txBox="1"/>
          <p:nvPr/>
        </p:nvSpPr>
        <p:spPr>
          <a:xfrm>
            <a:off x="694794" y="880510"/>
            <a:ext cx="7567886" cy="738664"/>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Oversampling or under-sampling can be used to tackle the class imbalance problem. In case of class imbalance criteria, use the following metrices for evaluating model performance: precision, recall, F1-score, AUC-ROC curve. Use F1-Score as the evaluation criteria for this project.</a:t>
            </a:r>
          </a:p>
        </p:txBody>
      </p:sp>
      <p:pic>
        <p:nvPicPr>
          <p:cNvPr id="10" name="Picture 9">
            <a:extLst>
              <a:ext uri="{FF2B5EF4-FFF2-40B4-BE49-F238E27FC236}">
                <a16:creationId xmlns:a16="http://schemas.microsoft.com/office/drawing/2014/main" id="{34E5ECE4-3401-72AB-1FB2-B4F760C2906F}"/>
              </a:ext>
            </a:extLst>
          </p:cNvPr>
          <p:cNvPicPr>
            <a:picLocks noChangeAspect="1"/>
          </p:cNvPicPr>
          <p:nvPr/>
        </p:nvPicPr>
        <p:blipFill>
          <a:blip r:embed="rId2"/>
          <a:stretch>
            <a:fillRect/>
          </a:stretch>
        </p:blipFill>
        <p:spPr>
          <a:xfrm>
            <a:off x="949141" y="1619174"/>
            <a:ext cx="7313539" cy="2937910"/>
          </a:xfrm>
          <a:prstGeom prst="rect">
            <a:avLst/>
          </a:prstGeom>
        </p:spPr>
      </p:pic>
    </p:spTree>
    <p:extLst>
      <p:ext uri="{BB962C8B-B14F-4D97-AF65-F5344CB8AC3E}">
        <p14:creationId xmlns:p14="http://schemas.microsoft.com/office/powerpoint/2010/main" val="222475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D794AB-C423-C227-FFD4-9D7759641B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dirty="0"/>
          </a:p>
        </p:txBody>
      </p:sp>
      <p:pic>
        <p:nvPicPr>
          <p:cNvPr id="4" name="Picture 3">
            <a:extLst>
              <a:ext uri="{FF2B5EF4-FFF2-40B4-BE49-F238E27FC236}">
                <a16:creationId xmlns:a16="http://schemas.microsoft.com/office/drawing/2014/main" id="{63613E60-CE75-D1A3-3D56-4804D9A9FA06}"/>
              </a:ext>
            </a:extLst>
          </p:cNvPr>
          <p:cNvPicPr>
            <a:picLocks noChangeAspect="1"/>
          </p:cNvPicPr>
          <p:nvPr/>
        </p:nvPicPr>
        <p:blipFill>
          <a:blip r:embed="rId3"/>
          <a:stretch>
            <a:fillRect/>
          </a:stretch>
        </p:blipFill>
        <p:spPr>
          <a:xfrm>
            <a:off x="952308" y="722539"/>
            <a:ext cx="7407921" cy="3698421"/>
          </a:xfrm>
          <a:prstGeom prst="rect">
            <a:avLst/>
          </a:prstGeom>
        </p:spPr>
      </p:pic>
    </p:spTree>
    <p:extLst>
      <p:ext uri="{BB962C8B-B14F-4D97-AF65-F5344CB8AC3E}">
        <p14:creationId xmlns:p14="http://schemas.microsoft.com/office/powerpoint/2010/main" val="1808656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FCE66-C200-2705-DDB5-F6693149178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dirty="0"/>
          </a:p>
        </p:txBody>
      </p:sp>
      <p:pic>
        <p:nvPicPr>
          <p:cNvPr id="4" name="Picture 3">
            <a:extLst>
              <a:ext uri="{FF2B5EF4-FFF2-40B4-BE49-F238E27FC236}">
                <a16:creationId xmlns:a16="http://schemas.microsoft.com/office/drawing/2014/main" id="{81CC1C5E-5FD5-0F9B-6FE7-9BB0BE1956A3}"/>
              </a:ext>
            </a:extLst>
          </p:cNvPr>
          <p:cNvPicPr>
            <a:picLocks noChangeAspect="1"/>
          </p:cNvPicPr>
          <p:nvPr/>
        </p:nvPicPr>
        <p:blipFill>
          <a:blip r:embed="rId2"/>
          <a:stretch>
            <a:fillRect/>
          </a:stretch>
        </p:blipFill>
        <p:spPr>
          <a:xfrm>
            <a:off x="1036864" y="661307"/>
            <a:ext cx="7209064" cy="3820886"/>
          </a:xfrm>
          <a:prstGeom prst="rect">
            <a:avLst/>
          </a:prstGeom>
        </p:spPr>
      </p:pic>
    </p:spTree>
    <p:extLst>
      <p:ext uri="{BB962C8B-B14F-4D97-AF65-F5344CB8AC3E}">
        <p14:creationId xmlns:p14="http://schemas.microsoft.com/office/powerpoint/2010/main" val="635354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0345A3-AB98-F1F0-CD9D-25E5855AC5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dirty="0"/>
          </a:p>
        </p:txBody>
      </p:sp>
      <p:pic>
        <p:nvPicPr>
          <p:cNvPr id="4" name="Picture 3">
            <a:extLst>
              <a:ext uri="{FF2B5EF4-FFF2-40B4-BE49-F238E27FC236}">
                <a16:creationId xmlns:a16="http://schemas.microsoft.com/office/drawing/2014/main" id="{081C0378-AA49-CAF9-896B-42E280417405}"/>
              </a:ext>
            </a:extLst>
          </p:cNvPr>
          <p:cNvPicPr>
            <a:picLocks noChangeAspect="1"/>
          </p:cNvPicPr>
          <p:nvPr/>
        </p:nvPicPr>
        <p:blipFill>
          <a:blip r:embed="rId2"/>
          <a:stretch>
            <a:fillRect/>
          </a:stretch>
        </p:blipFill>
        <p:spPr>
          <a:xfrm>
            <a:off x="979714" y="637468"/>
            <a:ext cx="7184571" cy="3868564"/>
          </a:xfrm>
          <a:prstGeom prst="rect">
            <a:avLst/>
          </a:prstGeom>
        </p:spPr>
      </p:pic>
    </p:spTree>
    <p:extLst>
      <p:ext uri="{BB962C8B-B14F-4D97-AF65-F5344CB8AC3E}">
        <p14:creationId xmlns:p14="http://schemas.microsoft.com/office/powerpoint/2010/main" val="104242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8B6D9A-CF79-93C2-7E55-0310B26DDB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dirty="0"/>
          </a:p>
        </p:txBody>
      </p:sp>
      <p:pic>
        <p:nvPicPr>
          <p:cNvPr id="4" name="Picture 3">
            <a:extLst>
              <a:ext uri="{FF2B5EF4-FFF2-40B4-BE49-F238E27FC236}">
                <a16:creationId xmlns:a16="http://schemas.microsoft.com/office/drawing/2014/main" id="{749C67B2-B3C0-886C-2AEC-D3871D1FD304}"/>
              </a:ext>
            </a:extLst>
          </p:cNvPr>
          <p:cNvPicPr>
            <a:picLocks noChangeAspect="1"/>
          </p:cNvPicPr>
          <p:nvPr/>
        </p:nvPicPr>
        <p:blipFill>
          <a:blip r:embed="rId2"/>
          <a:stretch>
            <a:fillRect/>
          </a:stretch>
        </p:blipFill>
        <p:spPr>
          <a:xfrm>
            <a:off x="1008654" y="714116"/>
            <a:ext cx="7240992" cy="3715268"/>
          </a:xfrm>
          <a:prstGeom prst="rect">
            <a:avLst/>
          </a:prstGeom>
        </p:spPr>
      </p:pic>
    </p:spTree>
    <p:extLst>
      <p:ext uri="{BB962C8B-B14F-4D97-AF65-F5344CB8AC3E}">
        <p14:creationId xmlns:p14="http://schemas.microsoft.com/office/powerpoint/2010/main" val="87904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AFAE44-4A49-45D9-7D54-2A8D80654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dirty="0"/>
          </a:p>
        </p:txBody>
      </p:sp>
      <p:sp>
        <p:nvSpPr>
          <p:cNvPr id="4" name="TextBox 3">
            <a:extLst>
              <a:ext uri="{FF2B5EF4-FFF2-40B4-BE49-F238E27FC236}">
                <a16:creationId xmlns:a16="http://schemas.microsoft.com/office/drawing/2014/main" id="{1B30C396-9EA0-80C8-D5B3-FE5B6DA81921}"/>
              </a:ext>
            </a:extLst>
          </p:cNvPr>
          <p:cNvSpPr txBox="1"/>
          <p:nvPr/>
        </p:nvSpPr>
        <p:spPr>
          <a:xfrm>
            <a:off x="3298370" y="629155"/>
            <a:ext cx="1624693"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a:r>
              <a:rPr lang="en-US" sz="2400" b="1" dirty="0"/>
              <a:t>Abstract:</a:t>
            </a:r>
          </a:p>
        </p:txBody>
      </p:sp>
      <p:sp>
        <p:nvSpPr>
          <p:cNvPr id="7" name="TextBox 6">
            <a:extLst>
              <a:ext uri="{FF2B5EF4-FFF2-40B4-BE49-F238E27FC236}">
                <a16:creationId xmlns:a16="http://schemas.microsoft.com/office/drawing/2014/main" id="{E09EC339-96B2-5BEB-25F9-8507FA79C844}"/>
              </a:ext>
            </a:extLst>
          </p:cNvPr>
          <p:cNvSpPr txBox="1"/>
          <p:nvPr/>
        </p:nvSpPr>
        <p:spPr>
          <a:xfrm>
            <a:off x="759278" y="1090820"/>
            <a:ext cx="7803397" cy="35394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project focuses on analyzing sentiments expressed in over 34,000 Amazon product reviews within the e-commerce domain, with the goal of predicting sentiment or satisfaction levels based on various features and reviews text. The dataset includes attributes such as name of the product, brand, categories, reviews text, title, and sentiment labels classified into Positive, Negative, and Neutral. </a:t>
            </a:r>
          </a:p>
          <a:p>
            <a:pPr algn="just"/>
            <a:r>
              <a:rPr lang="en-US" dirty="0">
                <a:latin typeface="Times New Roman" panose="02020603050405020304" pitchFamily="18" charset="0"/>
                <a:cs typeface="Times New Roman" panose="02020603050405020304" pitchFamily="18" charset="0"/>
              </a:rPr>
              <a:t>The project first addresses the challenge of class imbalance in sentiment categories by applying techniques like oversampling and under-sampling. It explores multiple machine learning models, starting with a multinomial Naive Bayes classifier, and progressively incorporates advanced techniques like multi-class Support Vector Machines (SVM), neural networks (including Long Short-Term Memory networks), and ensemble methods such as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Feature engineering, including the use of Term Frequency-Inverse Document Frequency (</a:t>
            </a:r>
            <a:r>
              <a:rPr lang="en-US" dirty="0" err="1">
                <a:latin typeface="Times New Roman" panose="02020603050405020304" pitchFamily="18" charset="0"/>
                <a:cs typeface="Times New Roman" panose="02020603050405020304" pitchFamily="18" charset="0"/>
              </a:rPr>
              <a:t>Tf-Idf</a:t>
            </a:r>
            <a:r>
              <a:rPr lang="en-US" dirty="0">
                <a:latin typeface="Times New Roman" panose="02020603050405020304" pitchFamily="18" charset="0"/>
                <a:cs typeface="Times New Roman" panose="02020603050405020304" pitchFamily="18" charset="0"/>
              </a:rPr>
              <a:t>) and sentiment scores, is central to the analysis.</a:t>
            </a:r>
          </a:p>
          <a:p>
            <a:pPr algn="just"/>
            <a:r>
              <a:rPr lang="en-US" dirty="0">
                <a:latin typeface="Times New Roman" panose="02020603050405020304" pitchFamily="18" charset="0"/>
                <a:cs typeface="Times New Roman" panose="02020603050405020304" pitchFamily="18" charset="0"/>
              </a:rPr>
              <a:t>Performance evaluation is conducted using precision, recall, F1-score, and AUC-ROC metrics. The project also investigates topic modeling with techniques like Latent Dirichlet Allocation (LDA) and Non-Negative Matrix Factorization (NMF) to cluster similar reviews based on product features. By comparing traditional machine learning algorithms with neural network approaches, this work aims to develop an accurate and robust sentiment analysis model for e-commerce applications, with practical implications for understanding consumer sentiment in the digital marketplace.</a:t>
            </a:r>
          </a:p>
        </p:txBody>
      </p:sp>
    </p:spTree>
    <p:extLst>
      <p:ext uri="{BB962C8B-B14F-4D97-AF65-F5344CB8AC3E}">
        <p14:creationId xmlns:p14="http://schemas.microsoft.com/office/powerpoint/2010/main" val="417598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F1ABD8-D7A3-69F8-931E-0A07445804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dirty="0"/>
          </a:p>
        </p:txBody>
      </p:sp>
      <p:sp>
        <p:nvSpPr>
          <p:cNvPr id="4" name="TextBox 3">
            <a:extLst>
              <a:ext uri="{FF2B5EF4-FFF2-40B4-BE49-F238E27FC236}">
                <a16:creationId xmlns:a16="http://schemas.microsoft.com/office/drawing/2014/main" id="{A526C6EC-4DFB-5474-23CE-95D0F7D26097}"/>
              </a:ext>
            </a:extLst>
          </p:cNvPr>
          <p:cNvSpPr txBox="1"/>
          <p:nvPr/>
        </p:nvSpPr>
        <p:spPr>
          <a:xfrm>
            <a:off x="652434" y="621719"/>
            <a:ext cx="7608406" cy="461665"/>
          </a:xfrm>
          <a:prstGeom prst="rect">
            <a:avLst/>
          </a:prstGeom>
          <a:solidFill>
            <a:srgbClr val="92D050"/>
          </a:solidFill>
        </p:spPr>
        <p:txBody>
          <a:bodyPr wrap="square">
            <a:spAutoFit/>
          </a:bodyPr>
          <a:lstStyle/>
          <a:p>
            <a:r>
              <a:rPr lang="en-US" sz="2400" b="1" dirty="0">
                <a:latin typeface="Arial Black" panose="020B0A04020102020204" pitchFamily="34" charset="0"/>
                <a:cs typeface="Times New Roman" panose="02020603050405020304" pitchFamily="18" charset="0"/>
              </a:rPr>
              <a:t>Model Selection and Advanced Techniques</a:t>
            </a:r>
          </a:p>
        </p:txBody>
      </p:sp>
      <p:sp>
        <p:nvSpPr>
          <p:cNvPr id="6" name="TextBox 5">
            <a:extLst>
              <a:ext uri="{FF2B5EF4-FFF2-40B4-BE49-F238E27FC236}">
                <a16:creationId xmlns:a16="http://schemas.microsoft.com/office/drawing/2014/main" id="{2080ACD6-44D8-1656-F6B8-DAAA61BC38A7}"/>
              </a:ext>
            </a:extLst>
          </p:cNvPr>
          <p:cNvSpPr txBox="1"/>
          <p:nvPr/>
        </p:nvSpPr>
        <p:spPr>
          <a:xfrm>
            <a:off x="566355" y="1122147"/>
            <a:ext cx="7780564"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this weeks, advanced models like multi-class SVMs and neural networks (including deep learning) will be implemented for sentiment analysis, leveraging their ability to capture complex patterns. Ensemble methods, such as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with oversampled Naive Bayes, will be explored to improve performance and address class imbalance. Feature engineering, including a sentiment score, will enhance model accuracy. Additionally, LSTM networks will be applied to capture long-term dependencies in text data, with parameter tuning for optimization. The models will be compared to traditional machine learning approaches to identify the best-performing architecture. Topic modeling techniques like LDA and NMF will be used to cluster reviews based on aspects such as device features, aesthetics, and performance, identifying latent topics within the reviews.</a:t>
            </a:r>
          </a:p>
        </p:txBody>
      </p:sp>
      <p:pic>
        <p:nvPicPr>
          <p:cNvPr id="8" name="Picture 7">
            <a:extLst>
              <a:ext uri="{FF2B5EF4-FFF2-40B4-BE49-F238E27FC236}">
                <a16:creationId xmlns:a16="http://schemas.microsoft.com/office/drawing/2014/main" id="{505076AC-ECD6-76AC-C7F3-6D2598CECFA1}"/>
              </a:ext>
            </a:extLst>
          </p:cNvPr>
          <p:cNvPicPr>
            <a:picLocks noChangeAspect="1"/>
          </p:cNvPicPr>
          <p:nvPr/>
        </p:nvPicPr>
        <p:blipFill>
          <a:blip r:embed="rId2"/>
          <a:stretch>
            <a:fillRect/>
          </a:stretch>
        </p:blipFill>
        <p:spPr>
          <a:xfrm>
            <a:off x="689705" y="3164648"/>
            <a:ext cx="7533864" cy="1357133"/>
          </a:xfrm>
          <a:prstGeom prst="rect">
            <a:avLst/>
          </a:prstGeom>
        </p:spPr>
      </p:pic>
    </p:spTree>
    <p:extLst>
      <p:ext uri="{BB962C8B-B14F-4D97-AF65-F5344CB8AC3E}">
        <p14:creationId xmlns:p14="http://schemas.microsoft.com/office/powerpoint/2010/main" val="413980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BF8897-2129-1A42-30B5-D9587441D0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dirty="0"/>
          </a:p>
        </p:txBody>
      </p:sp>
      <p:pic>
        <p:nvPicPr>
          <p:cNvPr id="4" name="Picture 3">
            <a:extLst>
              <a:ext uri="{FF2B5EF4-FFF2-40B4-BE49-F238E27FC236}">
                <a16:creationId xmlns:a16="http://schemas.microsoft.com/office/drawing/2014/main" id="{C2B9E1ED-E48A-2DFC-E35E-DDA8DAA3DBCB}"/>
              </a:ext>
            </a:extLst>
          </p:cNvPr>
          <p:cNvPicPr>
            <a:picLocks noChangeAspect="1"/>
          </p:cNvPicPr>
          <p:nvPr/>
        </p:nvPicPr>
        <p:blipFill>
          <a:blip r:embed="rId2"/>
          <a:stretch>
            <a:fillRect/>
          </a:stretch>
        </p:blipFill>
        <p:spPr>
          <a:xfrm>
            <a:off x="971551" y="702129"/>
            <a:ext cx="7372350" cy="3739241"/>
          </a:xfrm>
          <a:prstGeom prst="rect">
            <a:avLst/>
          </a:prstGeom>
        </p:spPr>
      </p:pic>
    </p:spTree>
    <p:extLst>
      <p:ext uri="{BB962C8B-B14F-4D97-AF65-F5344CB8AC3E}">
        <p14:creationId xmlns:p14="http://schemas.microsoft.com/office/powerpoint/2010/main" val="142565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CABBE2-5CA4-D450-8300-B9D41DD03A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dirty="0"/>
          </a:p>
        </p:txBody>
      </p:sp>
      <p:pic>
        <p:nvPicPr>
          <p:cNvPr id="4" name="Picture 3">
            <a:extLst>
              <a:ext uri="{FF2B5EF4-FFF2-40B4-BE49-F238E27FC236}">
                <a16:creationId xmlns:a16="http://schemas.microsoft.com/office/drawing/2014/main" id="{15C59DE4-AE13-90FE-C192-2DD4CA534C78}"/>
              </a:ext>
            </a:extLst>
          </p:cNvPr>
          <p:cNvPicPr>
            <a:picLocks noChangeAspect="1"/>
          </p:cNvPicPr>
          <p:nvPr/>
        </p:nvPicPr>
        <p:blipFill>
          <a:blip r:embed="rId2"/>
          <a:stretch>
            <a:fillRect/>
          </a:stretch>
        </p:blipFill>
        <p:spPr>
          <a:xfrm>
            <a:off x="971550" y="710293"/>
            <a:ext cx="7331528" cy="3722914"/>
          </a:xfrm>
          <a:prstGeom prst="rect">
            <a:avLst/>
          </a:prstGeom>
        </p:spPr>
      </p:pic>
    </p:spTree>
    <p:extLst>
      <p:ext uri="{BB962C8B-B14F-4D97-AF65-F5344CB8AC3E}">
        <p14:creationId xmlns:p14="http://schemas.microsoft.com/office/powerpoint/2010/main" val="385159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41DBA7-6055-D0EB-9E12-2672BFFAD8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dirty="0"/>
          </a:p>
        </p:txBody>
      </p:sp>
      <p:pic>
        <p:nvPicPr>
          <p:cNvPr id="4" name="Picture 3">
            <a:extLst>
              <a:ext uri="{FF2B5EF4-FFF2-40B4-BE49-F238E27FC236}">
                <a16:creationId xmlns:a16="http://schemas.microsoft.com/office/drawing/2014/main" id="{11478FEC-374E-58B0-196F-AA69046F59F0}"/>
              </a:ext>
            </a:extLst>
          </p:cNvPr>
          <p:cNvPicPr>
            <a:picLocks noChangeAspect="1"/>
          </p:cNvPicPr>
          <p:nvPr/>
        </p:nvPicPr>
        <p:blipFill>
          <a:blip r:embed="rId2"/>
          <a:stretch>
            <a:fillRect/>
          </a:stretch>
        </p:blipFill>
        <p:spPr>
          <a:xfrm>
            <a:off x="987878" y="718456"/>
            <a:ext cx="7282543" cy="3780065"/>
          </a:xfrm>
          <a:prstGeom prst="rect">
            <a:avLst/>
          </a:prstGeom>
        </p:spPr>
      </p:pic>
    </p:spTree>
    <p:extLst>
      <p:ext uri="{BB962C8B-B14F-4D97-AF65-F5344CB8AC3E}">
        <p14:creationId xmlns:p14="http://schemas.microsoft.com/office/powerpoint/2010/main" val="542060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0A5E81-84D8-EFD1-B45A-757C6FE22A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dirty="0"/>
          </a:p>
        </p:txBody>
      </p:sp>
      <p:pic>
        <p:nvPicPr>
          <p:cNvPr id="4" name="Picture 3">
            <a:extLst>
              <a:ext uri="{FF2B5EF4-FFF2-40B4-BE49-F238E27FC236}">
                <a16:creationId xmlns:a16="http://schemas.microsoft.com/office/drawing/2014/main" id="{29EC2D8E-F303-087E-FF22-5C0BB813BD67}"/>
              </a:ext>
            </a:extLst>
          </p:cNvPr>
          <p:cNvPicPr>
            <a:picLocks noChangeAspect="1"/>
          </p:cNvPicPr>
          <p:nvPr/>
        </p:nvPicPr>
        <p:blipFill>
          <a:blip r:embed="rId2"/>
          <a:stretch>
            <a:fillRect/>
          </a:stretch>
        </p:blipFill>
        <p:spPr>
          <a:xfrm>
            <a:off x="895098" y="699813"/>
            <a:ext cx="7505952" cy="3743874"/>
          </a:xfrm>
          <a:prstGeom prst="rect">
            <a:avLst/>
          </a:prstGeom>
        </p:spPr>
      </p:pic>
    </p:spTree>
    <p:extLst>
      <p:ext uri="{BB962C8B-B14F-4D97-AF65-F5344CB8AC3E}">
        <p14:creationId xmlns:p14="http://schemas.microsoft.com/office/powerpoint/2010/main" val="1213931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EFE647-205A-1DC7-A2E6-0FB7A614F1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dirty="0"/>
          </a:p>
        </p:txBody>
      </p:sp>
      <p:pic>
        <p:nvPicPr>
          <p:cNvPr id="4" name="Picture 3">
            <a:extLst>
              <a:ext uri="{FF2B5EF4-FFF2-40B4-BE49-F238E27FC236}">
                <a16:creationId xmlns:a16="http://schemas.microsoft.com/office/drawing/2014/main" id="{D2EF40E8-876B-6EAE-D0A6-1F747B9329DB}"/>
              </a:ext>
            </a:extLst>
          </p:cNvPr>
          <p:cNvPicPr>
            <a:picLocks noChangeAspect="1"/>
          </p:cNvPicPr>
          <p:nvPr/>
        </p:nvPicPr>
        <p:blipFill>
          <a:blip r:embed="rId2"/>
          <a:stretch>
            <a:fillRect/>
          </a:stretch>
        </p:blipFill>
        <p:spPr>
          <a:xfrm>
            <a:off x="999973" y="654916"/>
            <a:ext cx="7144053" cy="3833667"/>
          </a:xfrm>
          <a:prstGeom prst="rect">
            <a:avLst/>
          </a:prstGeom>
        </p:spPr>
      </p:pic>
    </p:spTree>
    <p:extLst>
      <p:ext uri="{BB962C8B-B14F-4D97-AF65-F5344CB8AC3E}">
        <p14:creationId xmlns:p14="http://schemas.microsoft.com/office/powerpoint/2010/main" val="2962815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946B74-4026-3809-0F46-DA7B4E90EC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dirty="0"/>
          </a:p>
        </p:txBody>
      </p:sp>
      <p:pic>
        <p:nvPicPr>
          <p:cNvPr id="4" name="Picture 3">
            <a:extLst>
              <a:ext uri="{FF2B5EF4-FFF2-40B4-BE49-F238E27FC236}">
                <a16:creationId xmlns:a16="http://schemas.microsoft.com/office/drawing/2014/main" id="{73C84903-D3A0-80C8-7AB5-1F8AE9E65EED}"/>
              </a:ext>
            </a:extLst>
          </p:cNvPr>
          <p:cNvPicPr>
            <a:picLocks noChangeAspect="1"/>
          </p:cNvPicPr>
          <p:nvPr/>
        </p:nvPicPr>
        <p:blipFill>
          <a:blip r:embed="rId2"/>
          <a:stretch>
            <a:fillRect/>
          </a:stretch>
        </p:blipFill>
        <p:spPr>
          <a:xfrm>
            <a:off x="832758" y="649060"/>
            <a:ext cx="7658100" cy="3845379"/>
          </a:xfrm>
          <a:prstGeom prst="rect">
            <a:avLst/>
          </a:prstGeom>
        </p:spPr>
      </p:pic>
    </p:spTree>
    <p:extLst>
      <p:ext uri="{BB962C8B-B14F-4D97-AF65-F5344CB8AC3E}">
        <p14:creationId xmlns:p14="http://schemas.microsoft.com/office/powerpoint/2010/main" val="319997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5D90BD-6892-3346-515E-E2AEBDC876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dirty="0"/>
          </a:p>
        </p:txBody>
      </p:sp>
      <p:sp>
        <p:nvSpPr>
          <p:cNvPr id="6" name="TextBox 5">
            <a:extLst>
              <a:ext uri="{FF2B5EF4-FFF2-40B4-BE49-F238E27FC236}">
                <a16:creationId xmlns:a16="http://schemas.microsoft.com/office/drawing/2014/main" id="{C7CE4024-9593-EB21-9527-48C2E3F463C5}"/>
              </a:ext>
            </a:extLst>
          </p:cNvPr>
          <p:cNvSpPr txBox="1"/>
          <p:nvPr/>
        </p:nvSpPr>
        <p:spPr>
          <a:xfrm>
            <a:off x="3502479" y="630582"/>
            <a:ext cx="1453243"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Results</a:t>
            </a:r>
          </a:p>
        </p:txBody>
      </p:sp>
      <p:sp>
        <p:nvSpPr>
          <p:cNvPr id="5" name="TextBox 4">
            <a:extLst>
              <a:ext uri="{FF2B5EF4-FFF2-40B4-BE49-F238E27FC236}">
                <a16:creationId xmlns:a16="http://schemas.microsoft.com/office/drawing/2014/main" id="{89DF6091-BB28-97F3-72B3-5BF33E37CCBD}"/>
              </a:ext>
            </a:extLst>
          </p:cNvPr>
          <p:cNvSpPr txBox="1"/>
          <p:nvPr/>
        </p:nvSpPr>
        <p:spPr>
          <a:xfrm>
            <a:off x="906235" y="833274"/>
            <a:ext cx="7274379" cy="1169551"/>
          </a:xfrm>
          <a:prstGeom prst="rect">
            <a:avLst/>
          </a:prstGeom>
          <a:noFill/>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Sentiment Distribution</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Imbalance: </a:t>
            </a:r>
            <a:r>
              <a:rPr lang="en-US" b="1" dirty="0">
                <a:latin typeface="Times New Roman" panose="02020603050405020304" pitchFamily="18" charset="0"/>
                <a:cs typeface="Times New Roman" panose="02020603050405020304" pitchFamily="18" charset="0"/>
              </a:rPr>
              <a:t>94% Positive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 Negative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4% Neutral</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Impact: Class imbalance addressed using </a:t>
            </a:r>
            <a:r>
              <a:rPr lang="en-US" b="1" dirty="0">
                <a:latin typeface="Times New Roman" panose="02020603050405020304" pitchFamily="18" charset="0"/>
                <a:cs typeface="Times New Roman" panose="02020603050405020304" pitchFamily="18" charset="0"/>
              </a:rPr>
              <a:t>oversampling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techniques.</a:t>
            </a:r>
          </a:p>
          <a:p>
            <a:pPr algn="just"/>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BBAE10-AFB5-0AA5-62E1-0C6A15DD9F88}"/>
              </a:ext>
            </a:extLst>
          </p:cNvPr>
          <p:cNvSpPr txBox="1"/>
          <p:nvPr/>
        </p:nvSpPr>
        <p:spPr>
          <a:xfrm>
            <a:off x="906235" y="1718470"/>
            <a:ext cx="7356022" cy="1277273"/>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Model Performance Evaluation</a:t>
            </a:r>
            <a:r>
              <a:rPr lang="en-US"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Multinomial Naive Bayes</a:t>
            </a:r>
            <a:r>
              <a:rPr lang="en-US" dirty="0">
                <a:latin typeface="Times New Roman" panose="02020603050405020304" pitchFamily="18" charset="0"/>
                <a:cs typeface="Times New Roman" panose="02020603050405020304" pitchFamily="18" charset="0"/>
              </a:rPr>
              <a:t>: Initial benchmark</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SVM &amp; Neural Networks</a:t>
            </a:r>
            <a:r>
              <a:rPr lang="en-US" dirty="0">
                <a:latin typeface="Times New Roman" panose="02020603050405020304" pitchFamily="18" charset="0"/>
                <a:cs typeface="Times New Roman" panose="02020603050405020304" pitchFamily="18" charset="0"/>
              </a:rPr>
              <a:t>: Significant improvement in F1-score and accuracy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LSTM Model</a:t>
            </a:r>
            <a:r>
              <a:rPr lang="en-US" dirty="0">
                <a:latin typeface="Times New Roman" panose="02020603050405020304" pitchFamily="18" charset="0"/>
                <a:cs typeface="Times New Roman" panose="02020603050405020304" pitchFamily="18" charset="0"/>
              </a:rPr>
              <a:t>: Improving sentiment prediction  accuracy</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Metrics</a:t>
            </a:r>
            <a:r>
              <a:rPr lang="en-US" dirty="0">
                <a:latin typeface="Times New Roman" panose="02020603050405020304" pitchFamily="18" charset="0"/>
                <a:cs typeface="Times New Roman" panose="02020603050405020304" pitchFamily="18" charset="0"/>
              </a:rPr>
              <a:t>: Precision, Recall, F1-Score, AUC-ROC used for model comparison</a:t>
            </a:r>
          </a:p>
        </p:txBody>
      </p:sp>
      <p:sp>
        <p:nvSpPr>
          <p:cNvPr id="10" name="TextBox 9">
            <a:extLst>
              <a:ext uri="{FF2B5EF4-FFF2-40B4-BE49-F238E27FC236}">
                <a16:creationId xmlns:a16="http://schemas.microsoft.com/office/drawing/2014/main" id="{8B518D4C-9402-0EC8-4DCE-635CCA8E98FC}"/>
              </a:ext>
            </a:extLst>
          </p:cNvPr>
          <p:cNvSpPr txBox="1"/>
          <p:nvPr/>
        </p:nvSpPr>
        <p:spPr>
          <a:xfrm>
            <a:off x="906235" y="2971398"/>
            <a:ext cx="7600950" cy="149271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Visuals/Graphs: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Bar/Pie charts</a:t>
            </a:r>
            <a:r>
              <a:rPr lang="en-US" dirty="0">
                <a:latin typeface="Times New Roman" panose="02020603050405020304" pitchFamily="18" charset="0"/>
                <a:cs typeface="Times New Roman" panose="02020603050405020304" pitchFamily="18" charset="0"/>
              </a:rPr>
              <a:t>: To show sentiment distribution and class imbalance.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Confusion Matrices</a:t>
            </a:r>
            <a:r>
              <a:rPr lang="en-US" dirty="0">
                <a:latin typeface="Times New Roman" panose="02020603050405020304" pitchFamily="18" charset="0"/>
                <a:cs typeface="Times New Roman" panose="02020603050405020304" pitchFamily="18" charset="0"/>
              </a:rPr>
              <a:t>: To visually compare model predictions vs actual sentiments.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ROC Curve</a:t>
            </a:r>
            <a:r>
              <a:rPr lang="en-US" dirty="0">
                <a:latin typeface="Times New Roman" panose="02020603050405020304" pitchFamily="18" charset="0"/>
                <a:cs typeface="Times New Roman" panose="02020603050405020304" pitchFamily="18" charset="0"/>
              </a:rPr>
              <a:t>: To highlight AUC-ROC score comparison across models.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Precision-Recall Graphs</a:t>
            </a:r>
            <a:r>
              <a:rPr lang="en-US" dirty="0">
                <a:latin typeface="Times New Roman" panose="02020603050405020304" pitchFamily="18" charset="0"/>
                <a:cs typeface="Times New Roman" panose="02020603050405020304" pitchFamily="18" charset="0"/>
              </a:rPr>
              <a:t>: For evaluating class-specific performance.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Word Cloud or Feature Importance</a:t>
            </a:r>
            <a:r>
              <a:rPr lang="en-US" dirty="0">
                <a:latin typeface="Times New Roman" panose="02020603050405020304" pitchFamily="18" charset="0"/>
                <a:cs typeface="Times New Roman" panose="02020603050405020304" pitchFamily="18" charset="0"/>
              </a:rPr>
              <a:t>: To display key words or features identified in sentiment </a:t>
            </a:r>
          </a:p>
        </p:txBody>
      </p:sp>
      <p:sp>
        <p:nvSpPr>
          <p:cNvPr id="11" name="TextBox 10">
            <a:extLst>
              <a:ext uri="{FF2B5EF4-FFF2-40B4-BE49-F238E27FC236}">
                <a16:creationId xmlns:a16="http://schemas.microsoft.com/office/drawing/2014/main" id="{AC76A6C4-005E-3BFE-5B5F-2DC2636EADE7}"/>
              </a:ext>
            </a:extLst>
          </p:cNvPr>
          <p:cNvSpPr txBox="1"/>
          <p:nvPr/>
        </p:nvSpPr>
        <p:spPr>
          <a:xfrm>
            <a:off x="1094015" y="4310226"/>
            <a:ext cx="4049486"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analysis or topic modeling.</a:t>
            </a:r>
          </a:p>
        </p:txBody>
      </p:sp>
    </p:spTree>
    <p:extLst>
      <p:ext uri="{BB962C8B-B14F-4D97-AF65-F5344CB8AC3E}">
        <p14:creationId xmlns:p14="http://schemas.microsoft.com/office/powerpoint/2010/main" val="88391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EF8EA4-6775-BBF7-4A50-CA89033238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dirty="0"/>
          </a:p>
        </p:txBody>
      </p:sp>
      <p:sp>
        <p:nvSpPr>
          <p:cNvPr id="6" name="TextBox 5">
            <a:extLst>
              <a:ext uri="{FF2B5EF4-FFF2-40B4-BE49-F238E27FC236}">
                <a16:creationId xmlns:a16="http://schemas.microsoft.com/office/drawing/2014/main" id="{A7BDFA92-B8B2-FDFB-B78B-D803E6CFDFF6}"/>
              </a:ext>
            </a:extLst>
          </p:cNvPr>
          <p:cNvSpPr txBox="1"/>
          <p:nvPr/>
        </p:nvSpPr>
        <p:spPr>
          <a:xfrm>
            <a:off x="3102427" y="894230"/>
            <a:ext cx="1690007"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Conclusions</a:t>
            </a:r>
          </a:p>
        </p:txBody>
      </p:sp>
      <p:sp>
        <p:nvSpPr>
          <p:cNvPr id="7" name="TextBox 6">
            <a:extLst>
              <a:ext uri="{FF2B5EF4-FFF2-40B4-BE49-F238E27FC236}">
                <a16:creationId xmlns:a16="http://schemas.microsoft.com/office/drawing/2014/main" id="{294C7E07-1525-8191-A9CD-994B4B277DFB}"/>
              </a:ext>
            </a:extLst>
          </p:cNvPr>
          <p:cNvSpPr txBox="1"/>
          <p:nvPr/>
        </p:nvSpPr>
        <p:spPr>
          <a:xfrm>
            <a:off x="661306" y="1532297"/>
            <a:ext cx="7803396"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project aims to developed an accurate and robust sentiment analysis model for Amazon product reviews, addressing the class imbalance problem, selecting appropriate classifiers, and exploring advanced modeling techniques. Insights gained from the project will contribute to the understanding of sentiment analysis methodologies and their applications in real-world scenarios.</a:t>
            </a:r>
          </a:p>
        </p:txBody>
      </p:sp>
      <p:pic>
        <p:nvPicPr>
          <p:cNvPr id="1032" name="Picture 8" descr="Thank You Page Examples: Crafting Memorable Post-Conversion Experiences">
            <a:extLst>
              <a:ext uri="{FF2B5EF4-FFF2-40B4-BE49-F238E27FC236}">
                <a16:creationId xmlns:a16="http://schemas.microsoft.com/office/drawing/2014/main" id="{1878FD50-6606-3692-E6D5-D52BC021C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34" y="2571748"/>
            <a:ext cx="4212771" cy="191860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igicrome Think Big Think Digital">
            <a:extLst>
              <a:ext uri="{FF2B5EF4-FFF2-40B4-BE49-F238E27FC236}">
                <a16:creationId xmlns:a16="http://schemas.microsoft.com/office/drawing/2014/main" id="{6540FA3B-EDCD-E8A2-96BE-9B581FEAB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4805" y="2571748"/>
            <a:ext cx="2143125" cy="191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64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11955-9CB0-FE8F-5CFC-BC817A27B3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dirty="0"/>
          </a:p>
        </p:txBody>
      </p:sp>
      <p:sp>
        <p:nvSpPr>
          <p:cNvPr id="4" name="TextBox 3">
            <a:extLst>
              <a:ext uri="{FF2B5EF4-FFF2-40B4-BE49-F238E27FC236}">
                <a16:creationId xmlns:a16="http://schemas.microsoft.com/office/drawing/2014/main" id="{B8C6E2F7-F076-06E5-471A-A3977A19352E}"/>
              </a:ext>
            </a:extLst>
          </p:cNvPr>
          <p:cNvSpPr txBox="1"/>
          <p:nvPr/>
        </p:nvSpPr>
        <p:spPr>
          <a:xfrm>
            <a:off x="579663" y="556405"/>
            <a:ext cx="1665514"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latin typeface="Arial Black" panose="020B0A04020102020204" pitchFamily="34" charset="0"/>
              </a:rPr>
              <a:t>Content:</a:t>
            </a:r>
            <a:endParaRPr lang="en-IN" sz="2400" b="1" dirty="0">
              <a:latin typeface="Arial Black" panose="020B0A04020102020204" pitchFamily="34" charset="0"/>
            </a:endParaRPr>
          </a:p>
        </p:txBody>
      </p:sp>
      <p:sp>
        <p:nvSpPr>
          <p:cNvPr id="7" name="TextBox 6">
            <a:extLst>
              <a:ext uri="{FF2B5EF4-FFF2-40B4-BE49-F238E27FC236}">
                <a16:creationId xmlns:a16="http://schemas.microsoft.com/office/drawing/2014/main" id="{632FD682-AFB8-AA78-4A45-4A13CF01CF4D}"/>
              </a:ext>
            </a:extLst>
          </p:cNvPr>
          <p:cNvSpPr txBox="1"/>
          <p:nvPr/>
        </p:nvSpPr>
        <p:spPr>
          <a:xfrm>
            <a:off x="579663" y="1039056"/>
            <a:ext cx="2141174" cy="1893339"/>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Ø"/>
            </a:pPr>
            <a:r>
              <a:rPr lang="en-IN" sz="1600" b="1" dirty="0"/>
              <a:t>Introduction</a:t>
            </a:r>
          </a:p>
          <a:p>
            <a:pPr marL="285750" lvl="0" indent="-285750" algn="just">
              <a:lnSpc>
                <a:spcPct val="150000"/>
              </a:lnSpc>
              <a:buFont typeface="Wingdings" panose="05000000000000000000" pitchFamily="2" charset="2"/>
              <a:buChar char="Ø"/>
            </a:pPr>
            <a:r>
              <a:rPr lang="en-IN" sz="1600" b="1" dirty="0"/>
              <a:t>Objectives</a:t>
            </a:r>
          </a:p>
          <a:p>
            <a:pPr marL="285750" lvl="0" indent="-285750" algn="just">
              <a:lnSpc>
                <a:spcPct val="150000"/>
              </a:lnSpc>
              <a:buFont typeface="Wingdings" panose="05000000000000000000" pitchFamily="2" charset="2"/>
              <a:buChar char="Ø"/>
            </a:pPr>
            <a:r>
              <a:rPr lang="en-IN" sz="1600" b="1" dirty="0"/>
              <a:t>Methods</a:t>
            </a:r>
          </a:p>
          <a:p>
            <a:pPr marL="285750" lvl="0" indent="-285750" algn="just">
              <a:lnSpc>
                <a:spcPct val="150000"/>
              </a:lnSpc>
              <a:buFont typeface="Wingdings" panose="05000000000000000000" pitchFamily="2" charset="2"/>
              <a:buChar char="Ø"/>
            </a:pPr>
            <a:r>
              <a:rPr lang="en-IN" sz="1600" b="1" dirty="0"/>
              <a:t>Results</a:t>
            </a:r>
          </a:p>
          <a:p>
            <a:pPr marL="285750" lvl="0" indent="-285750" algn="just">
              <a:lnSpc>
                <a:spcPct val="150000"/>
              </a:lnSpc>
              <a:buFont typeface="Wingdings" panose="05000000000000000000" pitchFamily="2" charset="2"/>
              <a:buChar char="Ø"/>
            </a:pPr>
            <a:r>
              <a:rPr lang="en-IN" sz="1600" b="1" dirty="0"/>
              <a:t>Conclusions </a:t>
            </a:r>
          </a:p>
        </p:txBody>
      </p:sp>
      <p:sp>
        <p:nvSpPr>
          <p:cNvPr id="9" name="TextBox 8">
            <a:extLst>
              <a:ext uri="{FF2B5EF4-FFF2-40B4-BE49-F238E27FC236}">
                <a16:creationId xmlns:a16="http://schemas.microsoft.com/office/drawing/2014/main" id="{E1B7833B-9C97-F265-DFCE-58D3C3711CEC}"/>
              </a:ext>
            </a:extLst>
          </p:cNvPr>
          <p:cNvSpPr txBox="1"/>
          <p:nvPr/>
        </p:nvSpPr>
        <p:spPr>
          <a:xfrm>
            <a:off x="3425462" y="2791512"/>
            <a:ext cx="1812473"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lvl="0" indent="-285750" algn="just">
              <a:buFont typeface="Wingdings" panose="05000000000000000000" pitchFamily="2" charset="2"/>
              <a:buChar char="Ø"/>
            </a:pPr>
            <a:r>
              <a:rPr lang="en-IN" sz="1600" b="1" dirty="0"/>
              <a:t>Introduction</a:t>
            </a:r>
          </a:p>
        </p:txBody>
      </p:sp>
      <p:sp>
        <p:nvSpPr>
          <p:cNvPr id="10" name="TextBox 9">
            <a:extLst>
              <a:ext uri="{FF2B5EF4-FFF2-40B4-BE49-F238E27FC236}">
                <a16:creationId xmlns:a16="http://schemas.microsoft.com/office/drawing/2014/main" id="{1C48D2AF-CD02-24EF-1B84-5B7615B89968}"/>
              </a:ext>
            </a:extLst>
          </p:cNvPr>
          <p:cNvSpPr txBox="1"/>
          <p:nvPr/>
        </p:nvSpPr>
        <p:spPr>
          <a:xfrm>
            <a:off x="764190" y="3327736"/>
            <a:ext cx="7783817" cy="138499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project aims to analyzing sentiments expressed in over 34,000 reviews for Amazon brand products within the e-commerce domain. The dataset contains attributes such as name of the product, brand, categories, reviews titles, reviews text, and sentiment levels categorized into "Positive," "Negative," and "Neutral." The project aims to predict sentiment or satisfaction levels based on various features and reviews text.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21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E36B6-0851-1B5F-A21F-96DC133802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dirty="0"/>
          </a:p>
        </p:txBody>
      </p:sp>
      <p:sp>
        <p:nvSpPr>
          <p:cNvPr id="6" name="TextBox 5">
            <a:extLst>
              <a:ext uri="{FF2B5EF4-FFF2-40B4-BE49-F238E27FC236}">
                <a16:creationId xmlns:a16="http://schemas.microsoft.com/office/drawing/2014/main" id="{AEE53A49-208E-9B05-F7DB-B57160D7F75F}"/>
              </a:ext>
            </a:extLst>
          </p:cNvPr>
          <p:cNvSpPr txBox="1"/>
          <p:nvPr/>
        </p:nvSpPr>
        <p:spPr>
          <a:xfrm>
            <a:off x="3108533" y="732541"/>
            <a:ext cx="1969652"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Objectives</a:t>
            </a:r>
          </a:p>
        </p:txBody>
      </p:sp>
      <p:sp>
        <p:nvSpPr>
          <p:cNvPr id="9" name="TextBox 8">
            <a:extLst>
              <a:ext uri="{FF2B5EF4-FFF2-40B4-BE49-F238E27FC236}">
                <a16:creationId xmlns:a16="http://schemas.microsoft.com/office/drawing/2014/main" id="{588E3FCE-70A0-7473-868F-F005D64DF3EC}"/>
              </a:ext>
            </a:extLst>
          </p:cNvPr>
          <p:cNvSpPr txBox="1"/>
          <p:nvPr/>
        </p:nvSpPr>
        <p:spPr>
          <a:xfrm>
            <a:off x="840921" y="1307382"/>
            <a:ext cx="7688302" cy="5232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 </a:t>
            </a:r>
            <a:r>
              <a:rPr lang="en-US" b="0" i="0" dirty="0">
                <a:effectLst/>
                <a:latin typeface="Times New Roman" panose="02020603050405020304" pitchFamily="18" charset="0"/>
                <a:cs typeface="Times New Roman" panose="02020603050405020304" pitchFamily="18" charset="0"/>
              </a:rPr>
              <a:t>are required to predict Sentiment or Satisfaction of a purchase based on multiple features and review text. The key objectives include:</a:t>
            </a:r>
          </a:p>
        </p:txBody>
      </p:sp>
      <p:sp>
        <p:nvSpPr>
          <p:cNvPr id="5" name="TextBox 4">
            <a:extLst>
              <a:ext uri="{FF2B5EF4-FFF2-40B4-BE49-F238E27FC236}">
                <a16:creationId xmlns:a16="http://schemas.microsoft.com/office/drawing/2014/main" id="{9E571E5E-854C-F3BC-504E-BBC6551B9C09}"/>
              </a:ext>
            </a:extLst>
          </p:cNvPr>
          <p:cNvSpPr txBox="1"/>
          <p:nvPr/>
        </p:nvSpPr>
        <p:spPr>
          <a:xfrm>
            <a:off x="997071" y="2066889"/>
            <a:ext cx="6612044" cy="1384995"/>
          </a:xfrm>
          <a:prstGeom prst="rect">
            <a:avLst/>
          </a:prstGeom>
          <a:noFill/>
        </p:spPr>
        <p:txBody>
          <a:bodyPr wrap="square">
            <a:spAutoFit/>
          </a:bodyPr>
          <a:lstStyle/>
          <a:p>
            <a:pPr algn="just"/>
            <a:r>
              <a:rPr lang="en-US" dirty="0"/>
              <a:t>● </a:t>
            </a:r>
            <a:r>
              <a:rPr lang="en-US" dirty="0">
                <a:latin typeface="Times New Roman" panose="02020603050405020304" pitchFamily="18" charset="0"/>
                <a:cs typeface="Times New Roman" panose="02020603050405020304" pitchFamily="18" charset="0"/>
              </a:rPr>
              <a:t>Understand the sentiment expressed in consumer reviews. </a:t>
            </a:r>
          </a:p>
          <a:p>
            <a:pPr algn="just"/>
            <a:r>
              <a:rPr lang="en-US" dirty="0">
                <a:latin typeface="Times New Roman" panose="02020603050405020304" pitchFamily="18" charset="0"/>
                <a:cs typeface="Times New Roman" panose="02020603050405020304" pitchFamily="18" charset="0"/>
              </a:rPr>
              <a:t>● Address class imbalance in sentiment categories. </a:t>
            </a:r>
          </a:p>
          <a:p>
            <a:pPr algn="just"/>
            <a:r>
              <a:rPr lang="en-US" dirty="0">
                <a:latin typeface="Times New Roman" panose="02020603050405020304" pitchFamily="18" charset="0"/>
                <a:cs typeface="Times New Roman" panose="02020603050405020304" pitchFamily="18" charset="0"/>
              </a:rPr>
              <a:t>● Implement classifiers and advanced techniques for sentiment analysis.</a:t>
            </a:r>
          </a:p>
          <a:p>
            <a:pPr algn="just"/>
            <a:r>
              <a:rPr lang="en-US" dirty="0">
                <a:latin typeface="Times New Roman" panose="02020603050405020304" pitchFamily="18" charset="0"/>
                <a:cs typeface="Times New Roman" panose="02020603050405020304" pitchFamily="18" charset="0"/>
              </a:rPr>
              <a:t>● Evaluate model performance using appropriate metrics. </a:t>
            </a:r>
          </a:p>
          <a:p>
            <a:pPr algn="just"/>
            <a:r>
              <a:rPr lang="en-US" dirty="0">
                <a:latin typeface="Times New Roman" panose="02020603050405020304" pitchFamily="18" charset="0"/>
                <a:cs typeface="Times New Roman" panose="02020603050405020304" pitchFamily="18" charset="0"/>
              </a:rPr>
              <a:t>● Compare traditional machine learning algorithms with neural network approaches. </a:t>
            </a:r>
          </a:p>
          <a:p>
            <a:pPr algn="just"/>
            <a:r>
              <a:rPr lang="en-US" dirty="0">
                <a:latin typeface="Times New Roman" panose="02020603050405020304" pitchFamily="18" charset="0"/>
                <a:cs typeface="Times New Roman" panose="02020603050405020304" pitchFamily="18" charset="0"/>
              </a:rPr>
              <a:t>● Explore topic modeling techniques for clustering similar reviews.</a:t>
            </a:r>
          </a:p>
        </p:txBody>
      </p:sp>
    </p:spTree>
    <p:extLst>
      <p:ext uri="{BB962C8B-B14F-4D97-AF65-F5344CB8AC3E}">
        <p14:creationId xmlns:p14="http://schemas.microsoft.com/office/powerpoint/2010/main" val="242199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38E9AC-8A4C-4D00-C511-623169517D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dirty="0"/>
          </a:p>
        </p:txBody>
      </p:sp>
      <p:sp>
        <p:nvSpPr>
          <p:cNvPr id="6" name="TextBox 5">
            <a:extLst>
              <a:ext uri="{FF2B5EF4-FFF2-40B4-BE49-F238E27FC236}">
                <a16:creationId xmlns:a16="http://schemas.microsoft.com/office/drawing/2014/main" id="{5EBB75BA-F27C-894A-2676-2A27E864FC0A}"/>
              </a:ext>
            </a:extLst>
          </p:cNvPr>
          <p:cNvSpPr txBox="1"/>
          <p:nvPr/>
        </p:nvSpPr>
        <p:spPr>
          <a:xfrm>
            <a:off x="3600449" y="606047"/>
            <a:ext cx="1526722"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Methods</a:t>
            </a:r>
          </a:p>
        </p:txBody>
      </p:sp>
      <p:sp>
        <p:nvSpPr>
          <p:cNvPr id="8" name="TextBox 7">
            <a:extLst>
              <a:ext uri="{FF2B5EF4-FFF2-40B4-BE49-F238E27FC236}">
                <a16:creationId xmlns:a16="http://schemas.microsoft.com/office/drawing/2014/main" id="{35BE55C4-ADAB-1180-E088-6633D720EF69}"/>
              </a:ext>
            </a:extLst>
          </p:cNvPr>
          <p:cNvSpPr txBox="1"/>
          <p:nvPr/>
        </p:nvSpPr>
        <p:spPr>
          <a:xfrm>
            <a:off x="473528" y="847966"/>
            <a:ext cx="4572000" cy="307777"/>
          </a:xfrm>
          <a:prstGeom prst="rect">
            <a:avLst/>
          </a:prstGeom>
          <a:noFill/>
        </p:spPr>
        <p:txBody>
          <a:bodyPr wrap="square">
            <a:spAutoFit/>
          </a:bodyPr>
          <a:lstStyle/>
          <a:p>
            <a:r>
              <a:rPr lang="en-IN" dirty="0">
                <a:latin typeface="Arial Black" panose="020B0A04020102020204" pitchFamily="34" charset="0"/>
              </a:rPr>
              <a:t>(</a:t>
            </a:r>
            <a:r>
              <a:rPr lang="en-IN" dirty="0" err="1">
                <a:latin typeface="Arial Black" panose="020B0A04020102020204" pitchFamily="34" charset="0"/>
              </a:rPr>
              <a:t>i</a:t>
            </a:r>
            <a:r>
              <a:rPr lang="en-IN" dirty="0">
                <a:latin typeface="Arial Black" panose="020B0A04020102020204" pitchFamily="34" charset="0"/>
              </a:rPr>
              <a:t>). Load the Datasets:</a:t>
            </a:r>
          </a:p>
        </p:txBody>
      </p:sp>
      <p:sp>
        <p:nvSpPr>
          <p:cNvPr id="10" name="TextBox 9">
            <a:extLst>
              <a:ext uri="{FF2B5EF4-FFF2-40B4-BE49-F238E27FC236}">
                <a16:creationId xmlns:a16="http://schemas.microsoft.com/office/drawing/2014/main" id="{D99AC56F-DF56-0AA4-07D1-71A36A6F2FAC}"/>
              </a:ext>
            </a:extLst>
          </p:cNvPr>
          <p:cNvSpPr txBox="1"/>
          <p:nvPr/>
        </p:nvSpPr>
        <p:spPr>
          <a:xfrm>
            <a:off x="734786" y="1124032"/>
            <a:ext cx="7674373"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load the E-commerce dataset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Load the dataset provided in a CSV or Excel format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to facilitate easy manipulation and analysis. Using </a:t>
            </a:r>
            <a:r>
              <a:rPr lang="en-IN" dirty="0">
                <a:latin typeface="Times New Roman" panose="02020603050405020304" pitchFamily="18" charset="0"/>
                <a:cs typeface="Times New Roman" panose="02020603050405020304" pitchFamily="18" charset="0"/>
              </a:rPr>
              <a:t>Python  Pandas Library.</a:t>
            </a:r>
          </a:p>
        </p:txBody>
      </p:sp>
      <p:pic>
        <p:nvPicPr>
          <p:cNvPr id="5" name="Picture 4">
            <a:extLst>
              <a:ext uri="{FF2B5EF4-FFF2-40B4-BE49-F238E27FC236}">
                <a16:creationId xmlns:a16="http://schemas.microsoft.com/office/drawing/2014/main" id="{120D7716-A886-AD7C-B8C6-C339C1F39354}"/>
              </a:ext>
            </a:extLst>
          </p:cNvPr>
          <p:cNvPicPr>
            <a:picLocks noChangeAspect="1"/>
          </p:cNvPicPr>
          <p:nvPr/>
        </p:nvPicPr>
        <p:blipFill>
          <a:blip r:embed="rId2"/>
          <a:stretch>
            <a:fillRect/>
          </a:stretch>
        </p:blipFill>
        <p:spPr>
          <a:xfrm>
            <a:off x="734787" y="2030356"/>
            <a:ext cx="7674373" cy="744342"/>
          </a:xfrm>
          <a:prstGeom prst="rect">
            <a:avLst/>
          </a:prstGeom>
        </p:spPr>
      </p:pic>
      <p:pic>
        <p:nvPicPr>
          <p:cNvPr id="11" name="Picture 10">
            <a:extLst>
              <a:ext uri="{FF2B5EF4-FFF2-40B4-BE49-F238E27FC236}">
                <a16:creationId xmlns:a16="http://schemas.microsoft.com/office/drawing/2014/main" id="{834462E0-C47E-F921-3BDF-4C85A802DC4B}"/>
              </a:ext>
            </a:extLst>
          </p:cNvPr>
          <p:cNvPicPr>
            <a:picLocks noChangeAspect="1"/>
          </p:cNvPicPr>
          <p:nvPr/>
        </p:nvPicPr>
        <p:blipFill>
          <a:blip r:embed="rId3"/>
          <a:stretch>
            <a:fillRect/>
          </a:stretch>
        </p:blipFill>
        <p:spPr>
          <a:xfrm>
            <a:off x="734786" y="2795006"/>
            <a:ext cx="7674373" cy="857294"/>
          </a:xfrm>
          <a:prstGeom prst="rect">
            <a:avLst/>
          </a:prstGeom>
        </p:spPr>
      </p:pic>
      <p:pic>
        <p:nvPicPr>
          <p:cNvPr id="13" name="Picture 12">
            <a:extLst>
              <a:ext uri="{FF2B5EF4-FFF2-40B4-BE49-F238E27FC236}">
                <a16:creationId xmlns:a16="http://schemas.microsoft.com/office/drawing/2014/main" id="{83941ED7-3453-FABA-C614-BD4BA921BAF7}"/>
              </a:ext>
            </a:extLst>
          </p:cNvPr>
          <p:cNvPicPr>
            <a:picLocks noChangeAspect="1"/>
          </p:cNvPicPr>
          <p:nvPr/>
        </p:nvPicPr>
        <p:blipFill>
          <a:blip r:embed="rId4"/>
          <a:stretch>
            <a:fillRect/>
          </a:stretch>
        </p:blipFill>
        <p:spPr>
          <a:xfrm>
            <a:off x="734786" y="3672608"/>
            <a:ext cx="7674373" cy="876345"/>
          </a:xfrm>
          <a:prstGeom prst="rect">
            <a:avLst/>
          </a:prstGeom>
        </p:spPr>
      </p:pic>
    </p:spTree>
    <p:extLst>
      <p:ext uri="{BB962C8B-B14F-4D97-AF65-F5344CB8AC3E}">
        <p14:creationId xmlns:p14="http://schemas.microsoft.com/office/powerpoint/2010/main" val="302001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35F2D7-C8F8-FCB7-10C2-0CB7537B2F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dirty="0"/>
          </a:p>
        </p:txBody>
      </p:sp>
      <p:sp>
        <p:nvSpPr>
          <p:cNvPr id="5" name="TextBox 4">
            <a:extLst>
              <a:ext uri="{FF2B5EF4-FFF2-40B4-BE49-F238E27FC236}">
                <a16:creationId xmlns:a16="http://schemas.microsoft.com/office/drawing/2014/main" id="{F7B98F0C-36E2-BB8B-349E-2F543066E55C}"/>
              </a:ext>
            </a:extLst>
          </p:cNvPr>
          <p:cNvSpPr txBox="1"/>
          <p:nvPr/>
        </p:nvSpPr>
        <p:spPr>
          <a:xfrm>
            <a:off x="555171" y="719691"/>
            <a:ext cx="4572000" cy="307777"/>
          </a:xfrm>
          <a:prstGeom prst="rect">
            <a:avLst/>
          </a:prstGeom>
          <a:noFill/>
        </p:spPr>
        <p:txBody>
          <a:bodyPr wrap="square">
            <a:spAutoFit/>
          </a:bodyPr>
          <a:lstStyle/>
          <a:p>
            <a:r>
              <a:rPr lang="en-IN" dirty="0">
                <a:latin typeface="Arial Black" panose="020B0A04020102020204" pitchFamily="34" charset="0"/>
              </a:rPr>
              <a:t>(ii). Cleaned the Datasets:</a:t>
            </a:r>
          </a:p>
        </p:txBody>
      </p:sp>
      <p:sp>
        <p:nvSpPr>
          <p:cNvPr id="8" name="TextBox 7">
            <a:extLst>
              <a:ext uri="{FF2B5EF4-FFF2-40B4-BE49-F238E27FC236}">
                <a16:creationId xmlns:a16="http://schemas.microsoft.com/office/drawing/2014/main" id="{5E3D45A6-5B44-2811-641F-6589D620BD74}"/>
              </a:ext>
            </a:extLst>
          </p:cNvPr>
          <p:cNvSpPr txBox="1"/>
          <p:nvPr/>
        </p:nvSpPr>
        <p:spPr>
          <a:xfrm>
            <a:off x="881742" y="1027468"/>
            <a:ext cx="7625444"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Cleaning the data is an essential step in the data analysis process. It involves preparing the dataset by addressing missing values, removing duplicate entries, and fixing any anomalies or inconsistencies. This ensures that the data is accurate and reliable for further analysis.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05305AE-0061-2A68-F4A1-E1F5CF3031AA}"/>
              </a:ext>
            </a:extLst>
          </p:cNvPr>
          <p:cNvSpPr txBox="1"/>
          <p:nvPr/>
        </p:nvSpPr>
        <p:spPr>
          <a:xfrm>
            <a:off x="881741" y="1853190"/>
            <a:ext cx="4572000" cy="307777"/>
          </a:xfrm>
          <a:prstGeom prst="rect">
            <a:avLst/>
          </a:prstGeom>
          <a:noFill/>
        </p:spPr>
        <p:txBody>
          <a:bodyPr wrap="square">
            <a:spAutoFit/>
          </a:bodyPr>
          <a:lstStyle/>
          <a:p>
            <a:r>
              <a:rPr lang="en-IN" b="1" dirty="0">
                <a:latin typeface="Arial Black" panose="020B0A04020102020204" pitchFamily="34" charset="0"/>
              </a:rPr>
              <a:t>Handling Missing Values</a:t>
            </a:r>
            <a:endParaRPr lang="en-US" dirty="0"/>
          </a:p>
        </p:txBody>
      </p:sp>
      <p:pic>
        <p:nvPicPr>
          <p:cNvPr id="4" name="Picture 3">
            <a:extLst>
              <a:ext uri="{FF2B5EF4-FFF2-40B4-BE49-F238E27FC236}">
                <a16:creationId xmlns:a16="http://schemas.microsoft.com/office/drawing/2014/main" id="{B29DE393-999B-0D61-DD10-EA1E7F6ECEB2}"/>
              </a:ext>
            </a:extLst>
          </p:cNvPr>
          <p:cNvPicPr>
            <a:picLocks noChangeAspect="1"/>
          </p:cNvPicPr>
          <p:nvPr/>
        </p:nvPicPr>
        <p:blipFill>
          <a:blip r:embed="rId2"/>
          <a:stretch>
            <a:fillRect/>
          </a:stretch>
        </p:blipFill>
        <p:spPr>
          <a:xfrm>
            <a:off x="881742" y="2160967"/>
            <a:ext cx="7102929" cy="939848"/>
          </a:xfrm>
          <a:prstGeom prst="rect">
            <a:avLst/>
          </a:prstGeom>
        </p:spPr>
      </p:pic>
      <p:pic>
        <p:nvPicPr>
          <p:cNvPr id="7" name="Picture 6">
            <a:extLst>
              <a:ext uri="{FF2B5EF4-FFF2-40B4-BE49-F238E27FC236}">
                <a16:creationId xmlns:a16="http://schemas.microsoft.com/office/drawing/2014/main" id="{95B04ADB-D378-D0CB-FB9F-DD70F3780E5C}"/>
              </a:ext>
            </a:extLst>
          </p:cNvPr>
          <p:cNvPicPr>
            <a:picLocks noChangeAspect="1"/>
          </p:cNvPicPr>
          <p:nvPr/>
        </p:nvPicPr>
        <p:blipFill>
          <a:blip r:embed="rId3"/>
          <a:stretch>
            <a:fillRect/>
          </a:stretch>
        </p:blipFill>
        <p:spPr>
          <a:xfrm>
            <a:off x="881741" y="3167262"/>
            <a:ext cx="7102929" cy="1256547"/>
          </a:xfrm>
          <a:prstGeom prst="rect">
            <a:avLst/>
          </a:prstGeom>
        </p:spPr>
      </p:pic>
    </p:spTree>
    <p:extLst>
      <p:ext uri="{BB962C8B-B14F-4D97-AF65-F5344CB8AC3E}">
        <p14:creationId xmlns:p14="http://schemas.microsoft.com/office/powerpoint/2010/main" val="197064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B48C6-DF88-F490-909A-0C89554C22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dirty="0"/>
          </a:p>
        </p:txBody>
      </p:sp>
      <p:pic>
        <p:nvPicPr>
          <p:cNvPr id="4" name="Picture 3">
            <a:extLst>
              <a:ext uri="{FF2B5EF4-FFF2-40B4-BE49-F238E27FC236}">
                <a16:creationId xmlns:a16="http://schemas.microsoft.com/office/drawing/2014/main" id="{35185649-F45C-FD7F-68B3-DA6DCD46E9F0}"/>
              </a:ext>
            </a:extLst>
          </p:cNvPr>
          <p:cNvPicPr>
            <a:picLocks noChangeAspect="1"/>
          </p:cNvPicPr>
          <p:nvPr/>
        </p:nvPicPr>
        <p:blipFill>
          <a:blip r:embed="rId2"/>
          <a:stretch>
            <a:fillRect/>
          </a:stretch>
        </p:blipFill>
        <p:spPr>
          <a:xfrm>
            <a:off x="1167494" y="1289958"/>
            <a:ext cx="7147830" cy="702129"/>
          </a:xfrm>
          <a:prstGeom prst="rect">
            <a:avLst/>
          </a:prstGeom>
        </p:spPr>
      </p:pic>
      <p:pic>
        <p:nvPicPr>
          <p:cNvPr id="6" name="Picture 5">
            <a:extLst>
              <a:ext uri="{FF2B5EF4-FFF2-40B4-BE49-F238E27FC236}">
                <a16:creationId xmlns:a16="http://schemas.microsoft.com/office/drawing/2014/main" id="{593324BA-84F7-A085-7690-CDF0549E05AC}"/>
              </a:ext>
            </a:extLst>
          </p:cNvPr>
          <p:cNvPicPr>
            <a:picLocks noChangeAspect="1"/>
          </p:cNvPicPr>
          <p:nvPr/>
        </p:nvPicPr>
        <p:blipFill>
          <a:blip r:embed="rId3"/>
          <a:stretch>
            <a:fillRect/>
          </a:stretch>
        </p:blipFill>
        <p:spPr>
          <a:xfrm>
            <a:off x="1167493" y="587830"/>
            <a:ext cx="7147829" cy="702128"/>
          </a:xfrm>
          <a:prstGeom prst="rect">
            <a:avLst/>
          </a:prstGeom>
        </p:spPr>
      </p:pic>
      <p:pic>
        <p:nvPicPr>
          <p:cNvPr id="10" name="Picture 9">
            <a:extLst>
              <a:ext uri="{FF2B5EF4-FFF2-40B4-BE49-F238E27FC236}">
                <a16:creationId xmlns:a16="http://schemas.microsoft.com/office/drawing/2014/main" id="{4BC60A98-AD8E-6590-3761-1F96A020470D}"/>
              </a:ext>
            </a:extLst>
          </p:cNvPr>
          <p:cNvPicPr>
            <a:picLocks noChangeAspect="1"/>
          </p:cNvPicPr>
          <p:nvPr/>
        </p:nvPicPr>
        <p:blipFill>
          <a:blip r:embed="rId4"/>
          <a:stretch>
            <a:fillRect/>
          </a:stretch>
        </p:blipFill>
        <p:spPr>
          <a:xfrm>
            <a:off x="1167493" y="1992086"/>
            <a:ext cx="7147831" cy="767443"/>
          </a:xfrm>
          <a:prstGeom prst="rect">
            <a:avLst/>
          </a:prstGeom>
        </p:spPr>
      </p:pic>
      <p:pic>
        <p:nvPicPr>
          <p:cNvPr id="12" name="Picture 11">
            <a:extLst>
              <a:ext uri="{FF2B5EF4-FFF2-40B4-BE49-F238E27FC236}">
                <a16:creationId xmlns:a16="http://schemas.microsoft.com/office/drawing/2014/main" id="{D065014D-99C1-4E3E-0FBB-81B1AA337BB8}"/>
              </a:ext>
            </a:extLst>
          </p:cNvPr>
          <p:cNvPicPr>
            <a:picLocks noChangeAspect="1"/>
          </p:cNvPicPr>
          <p:nvPr/>
        </p:nvPicPr>
        <p:blipFill>
          <a:blip r:embed="rId5"/>
          <a:stretch>
            <a:fillRect/>
          </a:stretch>
        </p:blipFill>
        <p:spPr>
          <a:xfrm>
            <a:off x="1167493" y="2896982"/>
            <a:ext cx="7147832" cy="1536225"/>
          </a:xfrm>
          <a:prstGeom prst="rect">
            <a:avLst/>
          </a:prstGeom>
        </p:spPr>
      </p:pic>
    </p:spTree>
    <p:extLst>
      <p:ext uri="{BB962C8B-B14F-4D97-AF65-F5344CB8AC3E}">
        <p14:creationId xmlns:p14="http://schemas.microsoft.com/office/powerpoint/2010/main" val="7423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BA3629-60A8-EB7E-2A3F-3E1D2EF9DA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dirty="0"/>
          </a:p>
        </p:txBody>
      </p:sp>
      <p:sp>
        <p:nvSpPr>
          <p:cNvPr id="7" name="TextBox 6">
            <a:extLst>
              <a:ext uri="{FF2B5EF4-FFF2-40B4-BE49-F238E27FC236}">
                <a16:creationId xmlns:a16="http://schemas.microsoft.com/office/drawing/2014/main" id="{7A7B74BC-2B37-C0E9-E99F-9ACA52C20AC2}"/>
              </a:ext>
            </a:extLst>
          </p:cNvPr>
          <p:cNvSpPr txBox="1"/>
          <p:nvPr/>
        </p:nvSpPr>
        <p:spPr>
          <a:xfrm>
            <a:off x="563335" y="736019"/>
            <a:ext cx="4572000" cy="307777"/>
          </a:xfrm>
          <a:prstGeom prst="rect">
            <a:avLst/>
          </a:prstGeom>
          <a:noFill/>
        </p:spPr>
        <p:txBody>
          <a:bodyPr wrap="square">
            <a:spAutoFit/>
          </a:bodyPr>
          <a:lstStyle/>
          <a:p>
            <a:r>
              <a:rPr lang="en-US" b="1" dirty="0"/>
              <a:t> </a:t>
            </a:r>
            <a:r>
              <a:rPr lang="en-IN" dirty="0">
                <a:latin typeface="Arial Black" panose="020B0A04020102020204" pitchFamily="34" charset="0"/>
              </a:rPr>
              <a:t>Exploratory Data Analysis :</a:t>
            </a:r>
          </a:p>
        </p:txBody>
      </p:sp>
      <p:sp>
        <p:nvSpPr>
          <p:cNvPr id="11" name="TextBox 10">
            <a:extLst>
              <a:ext uri="{FF2B5EF4-FFF2-40B4-BE49-F238E27FC236}">
                <a16:creationId xmlns:a16="http://schemas.microsoft.com/office/drawing/2014/main" id="{0495AE0E-CF33-B4A1-39EE-C8A2D9D384C4}"/>
              </a:ext>
            </a:extLst>
          </p:cNvPr>
          <p:cNvSpPr txBox="1"/>
          <p:nvPr/>
        </p:nvSpPr>
        <p:spPr>
          <a:xfrm>
            <a:off x="979714" y="1043796"/>
            <a:ext cx="7413171"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Here’s a step-by-step guide on performing Exploratory Data Analysis (EDA) to identify important features that visualize distribution of sentiment categories and investigate trends or patterns in the dataset:  </a:t>
            </a:r>
            <a:endParaRPr lang="en-US" dirty="0"/>
          </a:p>
        </p:txBody>
      </p:sp>
      <p:pic>
        <p:nvPicPr>
          <p:cNvPr id="4" name="Picture 3">
            <a:extLst>
              <a:ext uri="{FF2B5EF4-FFF2-40B4-BE49-F238E27FC236}">
                <a16:creationId xmlns:a16="http://schemas.microsoft.com/office/drawing/2014/main" id="{DD8025F3-4BA0-9035-4C40-5660EB79CACC}"/>
              </a:ext>
            </a:extLst>
          </p:cNvPr>
          <p:cNvPicPr>
            <a:picLocks noChangeAspect="1"/>
          </p:cNvPicPr>
          <p:nvPr/>
        </p:nvPicPr>
        <p:blipFill>
          <a:blip r:embed="rId2"/>
          <a:stretch>
            <a:fillRect/>
          </a:stretch>
        </p:blipFill>
        <p:spPr>
          <a:xfrm>
            <a:off x="1059417" y="2060296"/>
            <a:ext cx="7129362" cy="2277927"/>
          </a:xfrm>
          <a:prstGeom prst="rect">
            <a:avLst/>
          </a:prstGeom>
        </p:spPr>
      </p:pic>
    </p:spTree>
    <p:extLst>
      <p:ext uri="{BB962C8B-B14F-4D97-AF65-F5344CB8AC3E}">
        <p14:creationId xmlns:p14="http://schemas.microsoft.com/office/powerpoint/2010/main" val="266909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E084AD-5A97-4867-97B9-766C64965FFB}"/>
              </a:ext>
            </a:extLst>
          </p:cNvPr>
          <p:cNvPicPr>
            <a:picLocks noChangeAspect="1"/>
          </p:cNvPicPr>
          <p:nvPr/>
        </p:nvPicPr>
        <p:blipFill>
          <a:blip r:embed="rId2"/>
          <a:stretch>
            <a:fillRect/>
          </a:stretch>
        </p:blipFill>
        <p:spPr>
          <a:xfrm>
            <a:off x="988651" y="614083"/>
            <a:ext cx="7420564" cy="3794631"/>
          </a:xfrm>
          <a:prstGeom prst="rect">
            <a:avLst/>
          </a:prstGeom>
        </p:spPr>
      </p:pic>
    </p:spTree>
    <p:extLst>
      <p:ext uri="{BB962C8B-B14F-4D97-AF65-F5344CB8AC3E}">
        <p14:creationId xmlns:p14="http://schemas.microsoft.com/office/powerpoint/2010/main" val="1913758458"/>
      </p:ext>
    </p:extLst>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3225</TotalTime>
  <Words>1033</Words>
  <Application>Microsoft Office PowerPoint</Application>
  <PresentationFormat>On-screen Show (16:9)</PresentationFormat>
  <Paragraphs>84</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Wingdings</vt:lpstr>
      <vt:lpstr>Red Hat Display</vt:lpstr>
      <vt:lpstr>Times New Roman</vt:lpstr>
      <vt:lpstr>Arial Black</vt:lpstr>
      <vt:lpstr>Red Hat Text</vt:lpstr>
      <vt:lpstr>Timandra template</vt:lpstr>
      <vt:lpstr>Welcome’s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Data Science</cp:lastModifiedBy>
  <cp:revision>263</cp:revision>
  <cp:lastPrinted>2023-02-27T03:00:54Z</cp:lastPrinted>
  <dcterms:modified xsi:type="dcterms:W3CDTF">2025-01-09T19:04:19Z</dcterms:modified>
</cp:coreProperties>
</file>