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64" r:id="rId3"/>
    <p:sldId id="265" r:id="rId4"/>
    <p:sldId id="263" r:id="rId5"/>
    <p:sldId id="266" r:id="rId6"/>
    <p:sldId id="267" r:id="rId7"/>
    <p:sldId id="302" r:id="rId8"/>
    <p:sldId id="303" r:id="rId9"/>
    <p:sldId id="268" r:id="rId10"/>
    <p:sldId id="304" r:id="rId11"/>
    <p:sldId id="308" r:id="rId12"/>
    <p:sldId id="309" r:id="rId13"/>
    <p:sldId id="269" r:id="rId14"/>
    <p:sldId id="307" r:id="rId15"/>
    <p:sldId id="305" r:id="rId16"/>
    <p:sldId id="306" r:id="rId17"/>
    <p:sldId id="310" r:id="rId18"/>
    <p:sldId id="297" r:id="rId19"/>
    <p:sldId id="298" r:id="rId20"/>
    <p:sldId id="299" r:id="rId21"/>
    <p:sldId id="301" r:id="rId22"/>
  </p:sldIdLst>
  <p:sldSz cx="9144000" cy="5143500" type="screen16x9"/>
  <p:notesSz cx="6858000" cy="9144000"/>
  <p:embeddedFontLst>
    <p:embeddedFont>
      <p:font typeface="Arial Black" panose="020B0A04020102020204" pitchFamily="34" charset="0"/>
      <p:bold r:id="rId24"/>
    </p:embeddedFont>
    <p:embeddedFont>
      <p:font typeface="Red Hat Display" panose="020B0604020202020204" charset="0"/>
      <p:regular r:id="rId25"/>
      <p:bold r:id="rId26"/>
      <p:italic r:id="rId27"/>
      <p:boldItalic r:id="rId28"/>
    </p:embeddedFont>
    <p:embeddedFont>
      <p:font typeface="Red Hat Text"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84B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F38A07-D7B8-4D88-859F-E63A7DEED6EB}">
  <a:tblStyle styleId="{67F38A07-D7B8-4D88-859F-E63A7DEED6E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50AF5C-1CCD-4E7A-9779-E25E6EAF9B9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1454993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452386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5400000">
            <a:off x="254825" y="626250"/>
            <a:ext cx="3366900" cy="38910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1" name="Google Shape;11;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2" name="Google Shape;12;p2"/>
          <p:cNvSpPr txBox="1">
            <a:spLocks noGrp="1"/>
          </p:cNvSpPr>
          <p:nvPr>
            <p:ph type="ctrTitle"/>
          </p:nvPr>
        </p:nvSpPr>
        <p:spPr>
          <a:xfrm>
            <a:off x="4207975" y="1510600"/>
            <a:ext cx="4047900" cy="21222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 Light background" type="blank">
  <p:cSld name="BLANK">
    <p:spTree>
      <p:nvGrpSpPr>
        <p:cNvPr id="1" name="Shape 57"/>
        <p:cNvGrpSpPr/>
        <p:nvPr/>
      </p:nvGrpSpPr>
      <p:grpSpPr>
        <a:xfrm>
          <a:off x="0" y="0"/>
          <a:ext cx="0" cy="0"/>
          <a:chOff x="0" y="0"/>
          <a:chExt cx="0" cy="0"/>
        </a:xfrm>
      </p:grpSpPr>
      <p:sp>
        <p:nvSpPr>
          <p:cNvPr id="58" name="Google Shape;58;p10"/>
          <p:cNvSpPr/>
          <p:nvPr/>
        </p:nvSpPr>
        <p:spPr>
          <a:xfrm rot="5400000">
            <a:off x="163900" y="2091300"/>
            <a:ext cx="633300" cy="9609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9" name="Google Shape;59;p10"/>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60" name="Google Shape;60;p10"/>
          <p:cNvSpPr txBox="1">
            <a:spLocks noGrp="1"/>
          </p:cNvSpPr>
          <p:nvPr>
            <p:ph type="sldNum" idx="12"/>
          </p:nvPr>
        </p:nvSpPr>
        <p:spPr>
          <a:xfrm>
            <a:off x="8619825" y="4630250"/>
            <a:ext cx="524100" cy="513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4475" y="742575"/>
            <a:ext cx="7207500" cy="633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1pPr>
            <a:lvl2pPr lvl="1"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2pPr>
            <a:lvl3pPr lvl="2"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3pPr>
            <a:lvl4pPr lvl="3"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4pPr>
            <a:lvl5pPr lvl="4"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5pPr>
            <a:lvl6pPr lvl="5"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6pPr>
            <a:lvl7pPr lvl="6"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7pPr>
            <a:lvl8pPr lvl="7"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8pPr>
            <a:lvl9pPr lvl="8" rtl="0">
              <a:lnSpc>
                <a:spcPct val="90000"/>
              </a:lnSpc>
              <a:spcBef>
                <a:spcPts val="0"/>
              </a:spcBef>
              <a:spcAft>
                <a:spcPts val="0"/>
              </a:spcAft>
              <a:buClr>
                <a:schemeClr val="accent4"/>
              </a:buClr>
              <a:buSzPts val="3200"/>
              <a:buFont typeface="Red Hat Display"/>
              <a:buNone/>
              <a:defRPr sz="3200" b="1">
                <a:solidFill>
                  <a:schemeClr val="accent4"/>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body" idx="1"/>
          </p:nvPr>
        </p:nvSpPr>
        <p:spPr>
          <a:xfrm>
            <a:off x="1044475" y="1468375"/>
            <a:ext cx="7207500" cy="27576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1pPr>
            <a:lvl2pPr marL="914400" lvl="1"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2pPr>
            <a:lvl3pPr marL="1371600" lvl="2" indent="-381000" rtl="0">
              <a:lnSpc>
                <a:spcPct val="115000"/>
              </a:lnSpc>
              <a:spcBef>
                <a:spcPts val="800"/>
              </a:spcBef>
              <a:spcAft>
                <a:spcPts val="0"/>
              </a:spcAft>
              <a:buClr>
                <a:schemeClr val="accent1"/>
              </a:buClr>
              <a:buSzPts val="2400"/>
              <a:buFont typeface="Red Hat Text"/>
              <a:buChar char="■"/>
              <a:defRPr sz="2400">
                <a:solidFill>
                  <a:schemeClr val="dk1"/>
                </a:solidFill>
                <a:latin typeface="Red Hat Text"/>
                <a:ea typeface="Red Hat Text"/>
                <a:cs typeface="Red Hat Text"/>
                <a:sym typeface="Red Hat Text"/>
              </a:defRPr>
            </a:lvl3pPr>
            <a:lvl4pPr marL="1828800" lvl="3"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4pPr>
            <a:lvl5pPr marL="2286000" lvl="4"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5pPr>
            <a:lvl6pPr marL="2743200" lvl="5"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6pPr>
            <a:lvl7pPr marL="3200400" lvl="6"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7pPr>
            <a:lvl8pPr marL="3657600" lvl="7" indent="-381000" rtl="0">
              <a:lnSpc>
                <a:spcPct val="115000"/>
              </a:lnSpc>
              <a:spcBef>
                <a:spcPts val="800"/>
              </a:spcBef>
              <a:spcAft>
                <a:spcPts val="0"/>
              </a:spcAft>
              <a:buClr>
                <a:schemeClr val="dk1"/>
              </a:buClr>
              <a:buSzPts val="2400"/>
              <a:buFont typeface="Red Hat Text"/>
              <a:buChar char="○"/>
              <a:defRPr sz="2400">
                <a:solidFill>
                  <a:schemeClr val="dk1"/>
                </a:solidFill>
                <a:latin typeface="Red Hat Text"/>
                <a:ea typeface="Red Hat Text"/>
                <a:cs typeface="Red Hat Text"/>
                <a:sym typeface="Red Hat Text"/>
              </a:defRPr>
            </a:lvl8pPr>
            <a:lvl9pPr marL="4114800" lvl="8" indent="-381000" rtl="0">
              <a:lnSpc>
                <a:spcPct val="115000"/>
              </a:lnSpc>
              <a:spcBef>
                <a:spcPts val="800"/>
              </a:spcBef>
              <a:spcAft>
                <a:spcPts val="800"/>
              </a:spcAft>
              <a:buClr>
                <a:schemeClr val="dk1"/>
              </a:buClr>
              <a:buSzPts val="2400"/>
              <a:buFont typeface="Red Hat Text"/>
              <a:buChar char="■"/>
              <a:defRPr sz="24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619825" y="4630250"/>
            <a:ext cx="524100" cy="513300"/>
          </a:xfrm>
          <a:prstGeom prst="rect">
            <a:avLst/>
          </a:prstGeom>
          <a:noFill/>
          <a:ln>
            <a:noFill/>
          </a:ln>
        </p:spPr>
        <p:txBody>
          <a:bodyPr spcFirstLastPara="1" wrap="square" lIns="0" tIns="0" rIns="0" bIns="0" anchor="ctr" anchorCtr="0">
            <a:noAutofit/>
          </a:bodyPr>
          <a:lstStyle>
            <a:lvl1pPr lvl="0" algn="ctr" rtl="0">
              <a:buNone/>
              <a:defRPr sz="1300" b="1">
                <a:solidFill>
                  <a:schemeClr val="dk2"/>
                </a:solidFill>
                <a:latin typeface="Red Hat Display"/>
                <a:ea typeface="Red Hat Display"/>
                <a:cs typeface="Red Hat Display"/>
                <a:sym typeface="Red Hat Display"/>
              </a:defRPr>
            </a:lvl1pPr>
            <a:lvl2pPr lvl="1" algn="ctr" rtl="0">
              <a:buNone/>
              <a:defRPr sz="1300" b="1">
                <a:solidFill>
                  <a:schemeClr val="dk2"/>
                </a:solidFill>
                <a:latin typeface="Red Hat Display"/>
                <a:ea typeface="Red Hat Display"/>
                <a:cs typeface="Red Hat Display"/>
                <a:sym typeface="Red Hat Display"/>
              </a:defRPr>
            </a:lvl2pPr>
            <a:lvl3pPr lvl="2" algn="ctr" rtl="0">
              <a:buNone/>
              <a:defRPr sz="1300" b="1">
                <a:solidFill>
                  <a:schemeClr val="dk2"/>
                </a:solidFill>
                <a:latin typeface="Red Hat Display"/>
                <a:ea typeface="Red Hat Display"/>
                <a:cs typeface="Red Hat Display"/>
                <a:sym typeface="Red Hat Display"/>
              </a:defRPr>
            </a:lvl3pPr>
            <a:lvl4pPr lvl="3" algn="ctr" rtl="0">
              <a:buNone/>
              <a:defRPr sz="1300" b="1">
                <a:solidFill>
                  <a:schemeClr val="dk2"/>
                </a:solidFill>
                <a:latin typeface="Red Hat Display"/>
                <a:ea typeface="Red Hat Display"/>
                <a:cs typeface="Red Hat Display"/>
                <a:sym typeface="Red Hat Display"/>
              </a:defRPr>
            </a:lvl4pPr>
            <a:lvl5pPr lvl="4" algn="ctr" rtl="0">
              <a:buNone/>
              <a:defRPr sz="1300" b="1">
                <a:solidFill>
                  <a:schemeClr val="dk2"/>
                </a:solidFill>
                <a:latin typeface="Red Hat Display"/>
                <a:ea typeface="Red Hat Display"/>
                <a:cs typeface="Red Hat Display"/>
                <a:sym typeface="Red Hat Display"/>
              </a:defRPr>
            </a:lvl5pPr>
            <a:lvl6pPr lvl="5" algn="ctr" rtl="0">
              <a:buNone/>
              <a:defRPr sz="1300" b="1">
                <a:solidFill>
                  <a:schemeClr val="dk2"/>
                </a:solidFill>
                <a:latin typeface="Red Hat Display"/>
                <a:ea typeface="Red Hat Display"/>
                <a:cs typeface="Red Hat Display"/>
                <a:sym typeface="Red Hat Display"/>
              </a:defRPr>
            </a:lvl6pPr>
            <a:lvl7pPr lvl="6" algn="ctr" rtl="0">
              <a:buNone/>
              <a:defRPr sz="1300" b="1">
                <a:solidFill>
                  <a:schemeClr val="dk2"/>
                </a:solidFill>
                <a:latin typeface="Red Hat Display"/>
                <a:ea typeface="Red Hat Display"/>
                <a:cs typeface="Red Hat Display"/>
                <a:sym typeface="Red Hat Display"/>
              </a:defRPr>
            </a:lvl7pPr>
            <a:lvl8pPr lvl="7" algn="ctr" rtl="0">
              <a:buNone/>
              <a:defRPr sz="1300" b="1">
                <a:solidFill>
                  <a:schemeClr val="dk2"/>
                </a:solidFill>
                <a:latin typeface="Red Hat Display"/>
                <a:ea typeface="Red Hat Display"/>
                <a:cs typeface="Red Hat Display"/>
                <a:sym typeface="Red Hat Display"/>
              </a:defRPr>
            </a:lvl8pPr>
            <a:lvl9pPr lvl="8" algn="ctr" rtl="0">
              <a:buNone/>
              <a:defRPr sz="1300" b="1">
                <a:solidFill>
                  <a:schemeClr val="dk2"/>
                </a:solidFill>
                <a:latin typeface="Red Hat Display"/>
                <a:ea typeface="Red Hat Display"/>
                <a:cs typeface="Red Hat Display"/>
                <a:sym typeface="Red Hat Display"/>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2"/>
          <p:cNvSpPr txBox="1">
            <a:spLocks noGrp="1"/>
          </p:cNvSpPr>
          <p:nvPr>
            <p:ph type="ctrTitle" idx="4294967295"/>
          </p:nvPr>
        </p:nvSpPr>
        <p:spPr>
          <a:xfrm>
            <a:off x="619952" y="743416"/>
            <a:ext cx="2800350" cy="602126"/>
          </a:xfrm>
          <a:prstGeom prst="rect">
            <a:avLst/>
          </a:prstGeom>
        </p:spPr>
        <p:style>
          <a:lnRef idx="1">
            <a:schemeClr val="accent1"/>
          </a:lnRef>
          <a:fillRef idx="2">
            <a:schemeClr val="accent1"/>
          </a:fillRef>
          <a:effectRef idx="1">
            <a:schemeClr val="accent1"/>
          </a:effectRef>
          <a:fontRef idx="minor">
            <a:schemeClr val="dk1"/>
          </a:fontRef>
        </p:style>
        <p:txBody>
          <a:bodyPr spcFirstLastPara="1" wrap="square" lIns="0" tIns="0" rIns="0" bIns="0" anchor="ctr" anchorCtr="0">
            <a:noAutofit/>
          </a:bodyPr>
          <a:lstStyle/>
          <a:p>
            <a:pPr>
              <a:spcBef>
                <a:spcPts val="505"/>
              </a:spcBef>
              <a:buClr>
                <a:schemeClr val="tx1">
                  <a:lumMod val="75000"/>
                  <a:lumOff val="25000"/>
                </a:schemeClr>
              </a:buClr>
            </a:pPr>
            <a:r>
              <a:rPr lang="en-US" sz="2800" i="1" dirty="0">
                <a:solidFill>
                  <a:srgbClr val="002060"/>
                </a:solidFill>
              </a:rPr>
              <a:t>Welcome’s You</a:t>
            </a:r>
            <a:endParaRPr sz="2800" i="1" dirty="0">
              <a:solidFill>
                <a:srgbClr val="002060"/>
              </a:solidFill>
            </a:endParaRPr>
          </a:p>
        </p:txBody>
      </p:sp>
      <p:sp>
        <p:nvSpPr>
          <p:cNvPr id="22530" name="AutoShape 2" descr="Integral Institute of Medical Sciences &amp; Research | Lucknow"/>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2532" name="AutoShape 4" descr="Integral University_Inspiring Excellence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 name="TextBox 1">
            <a:extLst>
              <a:ext uri="{FF2B5EF4-FFF2-40B4-BE49-F238E27FC236}">
                <a16:creationId xmlns:a16="http://schemas.microsoft.com/office/drawing/2014/main" id="{16BF0956-7E7F-315D-216B-DD6EEE9B8365}"/>
              </a:ext>
            </a:extLst>
          </p:cNvPr>
          <p:cNvSpPr txBox="1"/>
          <p:nvPr/>
        </p:nvSpPr>
        <p:spPr>
          <a:xfrm>
            <a:off x="1414976" y="1674166"/>
            <a:ext cx="5817054" cy="52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2800" b="1" dirty="0">
                <a:solidFill>
                  <a:srgbClr val="002060"/>
                </a:solidFill>
                <a:latin typeface="Red Hat Display" panose="020B0604020202020204" charset="0"/>
                <a:cs typeface="Calibri" panose="020F0502020204030204" pitchFamily="34" charset="0"/>
              </a:rPr>
              <a:t>Into the Capstone-</a:t>
            </a:r>
            <a:r>
              <a:rPr lang="en-US" sz="2800" b="1" dirty="0">
                <a:solidFill>
                  <a:srgbClr val="002060"/>
                </a:solidFill>
                <a:latin typeface="+mj-lt"/>
                <a:cs typeface="Calibri" panose="020F0502020204030204" pitchFamily="34" charset="0"/>
              </a:rPr>
              <a:t>Project-1.ppt</a:t>
            </a:r>
          </a:p>
        </p:txBody>
      </p:sp>
      <p:sp>
        <p:nvSpPr>
          <p:cNvPr id="3" name="TextBox 2">
            <a:extLst>
              <a:ext uri="{FF2B5EF4-FFF2-40B4-BE49-F238E27FC236}">
                <a16:creationId xmlns:a16="http://schemas.microsoft.com/office/drawing/2014/main" id="{E6E36C10-21B6-78D2-B56A-C962904478A7}"/>
              </a:ext>
            </a:extLst>
          </p:cNvPr>
          <p:cNvSpPr txBox="1"/>
          <p:nvPr/>
        </p:nvSpPr>
        <p:spPr>
          <a:xfrm>
            <a:off x="3784817" y="2589281"/>
            <a:ext cx="2472856"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4" name="TextBox 3">
            <a:extLst>
              <a:ext uri="{FF2B5EF4-FFF2-40B4-BE49-F238E27FC236}">
                <a16:creationId xmlns:a16="http://schemas.microsoft.com/office/drawing/2014/main" id="{EFC9FCE6-92A1-A552-C94E-A255BE476382}"/>
              </a:ext>
            </a:extLst>
          </p:cNvPr>
          <p:cNvSpPr txBox="1"/>
          <p:nvPr/>
        </p:nvSpPr>
        <p:spPr>
          <a:xfrm>
            <a:off x="3906077" y="2823417"/>
            <a:ext cx="2055413" cy="307777"/>
          </a:xfrm>
          <a:prstGeom prst="rect">
            <a:avLst/>
          </a:prstGeom>
          <a:noFill/>
        </p:spPr>
        <p:txBody>
          <a:bodyPr wrap="square" rtlCol="0">
            <a:spAutoFit/>
          </a:bodyPr>
          <a:lstStyle/>
          <a:p>
            <a:endParaRPr lang="en-US" dirty="0">
              <a:latin typeface="Arial Black" panose="020B0A0402010202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04710A8C-1F20-80C4-3185-25550E0D0107}"/>
              </a:ext>
            </a:extLst>
          </p:cNvPr>
          <p:cNvSpPr txBox="1"/>
          <p:nvPr/>
        </p:nvSpPr>
        <p:spPr>
          <a:xfrm>
            <a:off x="1902154" y="2383184"/>
            <a:ext cx="4842697" cy="646331"/>
          </a:xfrm>
          <a:prstGeom prst="rect">
            <a:avLst/>
          </a:prstGeom>
          <a:ln>
            <a:headEnd type="none" w="med" len="med"/>
            <a:tailEnd type="none" w="med" len="med"/>
          </a:ln>
        </p:spPr>
        <p:style>
          <a:lnRef idx="3">
            <a:schemeClr val="lt1"/>
          </a:lnRef>
          <a:fillRef idx="1">
            <a:schemeClr val="dk1"/>
          </a:fillRef>
          <a:effectRef idx="1">
            <a:schemeClr val="dk1"/>
          </a:effectRef>
          <a:fontRef idx="minor">
            <a:schemeClr val="lt1"/>
          </a:fontRef>
        </p:style>
        <p:txBody>
          <a:bodyPr wrap="square" rtlCol="0">
            <a:spAutoFit/>
          </a:bodyPr>
          <a:lstStyle/>
          <a:p>
            <a:r>
              <a:rPr lang="en-US" sz="3600" dirty="0"/>
              <a:t>House Price Prediction</a:t>
            </a:r>
            <a:endParaRPr lang="en-IN" sz="2800" b="1" dirty="0">
              <a:latin typeface="Red Hat Display" panose="020B0604020202020204" charset="0"/>
            </a:endParaRPr>
          </a:p>
        </p:txBody>
      </p:sp>
      <p:sp>
        <p:nvSpPr>
          <p:cNvPr id="17" name="TextBox 16">
            <a:extLst>
              <a:ext uri="{FF2B5EF4-FFF2-40B4-BE49-F238E27FC236}">
                <a16:creationId xmlns:a16="http://schemas.microsoft.com/office/drawing/2014/main" id="{9704CE0D-7B44-EDEE-F591-2677FD575E7E}"/>
              </a:ext>
            </a:extLst>
          </p:cNvPr>
          <p:cNvSpPr txBox="1"/>
          <p:nvPr/>
        </p:nvSpPr>
        <p:spPr>
          <a:xfrm>
            <a:off x="4465331" y="3837215"/>
            <a:ext cx="3845379"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2800" b="1" dirty="0">
                <a:latin typeface="Red Hat Display" panose="020B0604020202020204" charset="0"/>
              </a:rPr>
              <a:t>By- MOHD ZEESHAN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644DDC-DD88-4B43-C646-854F2707940C}"/>
              </a:ext>
            </a:extLst>
          </p:cNvPr>
          <p:cNvPicPr>
            <a:picLocks noChangeAspect="1"/>
          </p:cNvPicPr>
          <p:nvPr/>
        </p:nvPicPr>
        <p:blipFill>
          <a:blip r:embed="rId2"/>
          <a:stretch>
            <a:fillRect/>
          </a:stretch>
        </p:blipFill>
        <p:spPr>
          <a:xfrm>
            <a:off x="673553" y="652890"/>
            <a:ext cx="7796894" cy="3690761"/>
          </a:xfrm>
          <a:prstGeom prst="rect">
            <a:avLst/>
          </a:prstGeom>
        </p:spPr>
      </p:pic>
    </p:spTree>
    <p:extLst>
      <p:ext uri="{BB962C8B-B14F-4D97-AF65-F5344CB8AC3E}">
        <p14:creationId xmlns:p14="http://schemas.microsoft.com/office/powerpoint/2010/main" val="1913758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225C81-25BC-BE0C-7D84-CDEDA6A676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dirty="0"/>
          </a:p>
        </p:txBody>
      </p:sp>
      <p:pic>
        <p:nvPicPr>
          <p:cNvPr id="5" name="Picture 4">
            <a:extLst>
              <a:ext uri="{FF2B5EF4-FFF2-40B4-BE49-F238E27FC236}">
                <a16:creationId xmlns:a16="http://schemas.microsoft.com/office/drawing/2014/main" id="{B71D12AC-C0B5-CC32-AE44-74D2A6561356}"/>
              </a:ext>
            </a:extLst>
          </p:cNvPr>
          <p:cNvPicPr>
            <a:picLocks noChangeAspect="1"/>
          </p:cNvPicPr>
          <p:nvPr/>
        </p:nvPicPr>
        <p:blipFill>
          <a:blip r:embed="rId2"/>
          <a:stretch>
            <a:fillRect/>
          </a:stretch>
        </p:blipFill>
        <p:spPr>
          <a:xfrm>
            <a:off x="662570" y="612321"/>
            <a:ext cx="7818860" cy="3918857"/>
          </a:xfrm>
          <a:prstGeom prst="rect">
            <a:avLst/>
          </a:prstGeom>
        </p:spPr>
      </p:pic>
    </p:spTree>
    <p:extLst>
      <p:ext uri="{BB962C8B-B14F-4D97-AF65-F5344CB8AC3E}">
        <p14:creationId xmlns:p14="http://schemas.microsoft.com/office/powerpoint/2010/main" val="2460042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B38480-287C-9A89-553D-B4A89DF2A7F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dirty="0"/>
          </a:p>
        </p:txBody>
      </p:sp>
      <p:sp>
        <p:nvSpPr>
          <p:cNvPr id="5" name="TextBox 4">
            <a:extLst>
              <a:ext uri="{FF2B5EF4-FFF2-40B4-BE49-F238E27FC236}">
                <a16:creationId xmlns:a16="http://schemas.microsoft.com/office/drawing/2014/main" id="{42B04DB9-2097-DF83-58E6-942EEA8B6FA9}"/>
              </a:ext>
            </a:extLst>
          </p:cNvPr>
          <p:cNvSpPr txBox="1"/>
          <p:nvPr/>
        </p:nvSpPr>
        <p:spPr>
          <a:xfrm>
            <a:off x="579664" y="564569"/>
            <a:ext cx="4572000" cy="307777"/>
          </a:xfrm>
          <a:prstGeom prst="rect">
            <a:avLst/>
          </a:prstGeom>
          <a:noFill/>
        </p:spPr>
        <p:txBody>
          <a:bodyPr wrap="square">
            <a:spAutoFit/>
          </a:bodyPr>
          <a:lstStyle/>
          <a:p>
            <a:r>
              <a:rPr lang="en-IN" dirty="0">
                <a:latin typeface="Arial Black" panose="020B0A04020102020204" pitchFamily="34" charset="0"/>
              </a:rPr>
              <a:t>Feature Engineering: </a:t>
            </a:r>
            <a:endParaRPr lang="en-US" dirty="0">
              <a:latin typeface="Arial Black" panose="020B0A04020102020204" pitchFamily="34" charset="0"/>
            </a:endParaRPr>
          </a:p>
        </p:txBody>
      </p:sp>
      <p:sp>
        <p:nvSpPr>
          <p:cNvPr id="8" name="TextBox 7">
            <a:extLst>
              <a:ext uri="{FF2B5EF4-FFF2-40B4-BE49-F238E27FC236}">
                <a16:creationId xmlns:a16="http://schemas.microsoft.com/office/drawing/2014/main" id="{B62C951F-FC48-9FE6-60CE-2925C8FB38FA}"/>
              </a:ext>
            </a:extLst>
          </p:cNvPr>
          <p:cNvSpPr txBox="1"/>
          <p:nvPr/>
        </p:nvSpPr>
        <p:spPr>
          <a:xfrm>
            <a:off x="579664" y="872346"/>
            <a:ext cx="7576458" cy="5232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After identifying the significant features, new features will be created based on domain knowledge or statistical techniques to enhance the predictive power of the houses.</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047892E3-2A27-3547-1BF7-85713987DE8A}"/>
              </a:ext>
            </a:extLst>
          </p:cNvPr>
          <p:cNvPicPr>
            <a:picLocks noChangeAspect="1"/>
          </p:cNvPicPr>
          <p:nvPr/>
        </p:nvPicPr>
        <p:blipFill>
          <a:blip r:embed="rId2"/>
          <a:stretch>
            <a:fillRect/>
          </a:stretch>
        </p:blipFill>
        <p:spPr>
          <a:xfrm>
            <a:off x="678012" y="1395566"/>
            <a:ext cx="7787976" cy="3111660"/>
          </a:xfrm>
          <a:prstGeom prst="rect">
            <a:avLst/>
          </a:prstGeom>
        </p:spPr>
      </p:pic>
    </p:spTree>
    <p:extLst>
      <p:ext uri="{BB962C8B-B14F-4D97-AF65-F5344CB8AC3E}">
        <p14:creationId xmlns:p14="http://schemas.microsoft.com/office/powerpoint/2010/main" val="1018684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860C82-B88B-438D-FAA3-0021521FD3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dirty="0"/>
          </a:p>
        </p:txBody>
      </p:sp>
      <p:pic>
        <p:nvPicPr>
          <p:cNvPr id="7" name="Picture 6">
            <a:extLst>
              <a:ext uri="{FF2B5EF4-FFF2-40B4-BE49-F238E27FC236}">
                <a16:creationId xmlns:a16="http://schemas.microsoft.com/office/drawing/2014/main" id="{41D1C5DD-1294-C38D-E806-947BCD43A944}"/>
              </a:ext>
            </a:extLst>
          </p:cNvPr>
          <p:cNvPicPr>
            <a:picLocks noChangeAspect="1"/>
          </p:cNvPicPr>
          <p:nvPr/>
        </p:nvPicPr>
        <p:blipFill>
          <a:blip r:embed="rId2"/>
          <a:stretch>
            <a:fillRect/>
          </a:stretch>
        </p:blipFill>
        <p:spPr>
          <a:xfrm>
            <a:off x="959303" y="611310"/>
            <a:ext cx="7535636" cy="2025754"/>
          </a:xfrm>
          <a:prstGeom prst="rect">
            <a:avLst/>
          </a:prstGeom>
        </p:spPr>
      </p:pic>
      <p:sp>
        <p:nvSpPr>
          <p:cNvPr id="10" name="TextBox 9">
            <a:extLst>
              <a:ext uri="{FF2B5EF4-FFF2-40B4-BE49-F238E27FC236}">
                <a16:creationId xmlns:a16="http://schemas.microsoft.com/office/drawing/2014/main" id="{F20142AD-CCFF-5844-8B08-E3C83DF6193E}"/>
              </a:ext>
            </a:extLst>
          </p:cNvPr>
          <p:cNvSpPr txBox="1"/>
          <p:nvPr/>
        </p:nvSpPr>
        <p:spPr>
          <a:xfrm>
            <a:off x="563336" y="3101900"/>
            <a:ext cx="4572000" cy="307777"/>
          </a:xfrm>
          <a:prstGeom prst="rect">
            <a:avLst/>
          </a:prstGeom>
          <a:noFill/>
        </p:spPr>
        <p:txBody>
          <a:bodyPr wrap="square">
            <a:spAutoFit/>
          </a:bodyPr>
          <a:lstStyle/>
          <a:p>
            <a:r>
              <a:rPr lang="en-IN" dirty="0">
                <a:latin typeface="Arial Black" panose="020B0A04020102020204" pitchFamily="34" charset="0"/>
              </a:rPr>
              <a:t>Model Selection and Evaluation</a:t>
            </a:r>
            <a:endParaRPr lang="en-US" dirty="0">
              <a:latin typeface="Arial Black" panose="020B0A04020102020204" pitchFamily="34" charset="0"/>
            </a:endParaRPr>
          </a:p>
        </p:txBody>
      </p:sp>
      <p:sp>
        <p:nvSpPr>
          <p:cNvPr id="12" name="TextBox 11">
            <a:extLst>
              <a:ext uri="{FF2B5EF4-FFF2-40B4-BE49-F238E27FC236}">
                <a16:creationId xmlns:a16="http://schemas.microsoft.com/office/drawing/2014/main" id="{D1AA4FD2-2434-0893-4418-DE3C86CCF1A3}"/>
              </a:ext>
            </a:extLst>
          </p:cNvPr>
          <p:cNvSpPr txBox="1"/>
          <p:nvPr/>
        </p:nvSpPr>
        <p:spPr>
          <a:xfrm>
            <a:off x="779689" y="3431175"/>
            <a:ext cx="7270297"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determine the best model for predicting property prices, you can follow these steps to evaluate various machine learning algorithms, including linear regression, decision trees, and random forests.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0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EDED02-B378-CD10-C10F-CD895ADA9D8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dirty="0"/>
          </a:p>
        </p:txBody>
      </p:sp>
      <p:pic>
        <p:nvPicPr>
          <p:cNvPr id="4" name="Picture 3">
            <a:extLst>
              <a:ext uri="{FF2B5EF4-FFF2-40B4-BE49-F238E27FC236}">
                <a16:creationId xmlns:a16="http://schemas.microsoft.com/office/drawing/2014/main" id="{A5492D7B-344B-B19D-7351-8099506D9574}"/>
              </a:ext>
            </a:extLst>
          </p:cNvPr>
          <p:cNvPicPr>
            <a:picLocks noChangeAspect="1"/>
          </p:cNvPicPr>
          <p:nvPr/>
        </p:nvPicPr>
        <p:blipFill>
          <a:blip r:embed="rId2"/>
          <a:stretch>
            <a:fillRect/>
          </a:stretch>
        </p:blipFill>
        <p:spPr>
          <a:xfrm>
            <a:off x="636814" y="631325"/>
            <a:ext cx="7870372" cy="1790792"/>
          </a:xfrm>
          <a:prstGeom prst="rect">
            <a:avLst/>
          </a:prstGeom>
        </p:spPr>
      </p:pic>
      <p:pic>
        <p:nvPicPr>
          <p:cNvPr id="6" name="Picture 5">
            <a:extLst>
              <a:ext uri="{FF2B5EF4-FFF2-40B4-BE49-F238E27FC236}">
                <a16:creationId xmlns:a16="http://schemas.microsoft.com/office/drawing/2014/main" id="{6651C0EC-9937-8F25-D36D-E6663BC6426C}"/>
              </a:ext>
            </a:extLst>
          </p:cNvPr>
          <p:cNvPicPr>
            <a:picLocks noChangeAspect="1"/>
          </p:cNvPicPr>
          <p:nvPr/>
        </p:nvPicPr>
        <p:blipFill>
          <a:blip r:embed="rId3"/>
          <a:stretch>
            <a:fillRect/>
          </a:stretch>
        </p:blipFill>
        <p:spPr>
          <a:xfrm>
            <a:off x="636814" y="2601594"/>
            <a:ext cx="7870372" cy="1790792"/>
          </a:xfrm>
          <a:prstGeom prst="rect">
            <a:avLst/>
          </a:prstGeom>
        </p:spPr>
      </p:pic>
    </p:spTree>
    <p:extLst>
      <p:ext uri="{BB962C8B-B14F-4D97-AF65-F5344CB8AC3E}">
        <p14:creationId xmlns:p14="http://schemas.microsoft.com/office/powerpoint/2010/main" val="2224752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D794AB-C423-C227-FFD4-9D7759641B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dirty="0"/>
          </a:p>
        </p:txBody>
      </p:sp>
      <p:pic>
        <p:nvPicPr>
          <p:cNvPr id="5" name="Picture 4">
            <a:extLst>
              <a:ext uri="{FF2B5EF4-FFF2-40B4-BE49-F238E27FC236}">
                <a16:creationId xmlns:a16="http://schemas.microsoft.com/office/drawing/2014/main" id="{26D5D00F-572A-37BC-D94A-8E1C716B8964}"/>
              </a:ext>
            </a:extLst>
          </p:cNvPr>
          <p:cNvPicPr>
            <a:picLocks noChangeAspect="1"/>
          </p:cNvPicPr>
          <p:nvPr/>
        </p:nvPicPr>
        <p:blipFill>
          <a:blip r:embed="rId3"/>
          <a:stretch>
            <a:fillRect/>
          </a:stretch>
        </p:blipFill>
        <p:spPr>
          <a:xfrm>
            <a:off x="681426" y="536963"/>
            <a:ext cx="7781147" cy="2130895"/>
          </a:xfrm>
          <a:prstGeom prst="rect">
            <a:avLst/>
          </a:prstGeom>
        </p:spPr>
      </p:pic>
      <p:pic>
        <p:nvPicPr>
          <p:cNvPr id="8" name="Picture 7">
            <a:extLst>
              <a:ext uri="{FF2B5EF4-FFF2-40B4-BE49-F238E27FC236}">
                <a16:creationId xmlns:a16="http://schemas.microsoft.com/office/drawing/2014/main" id="{407B3E26-1015-FAD0-CE38-284080B61B0C}"/>
              </a:ext>
            </a:extLst>
          </p:cNvPr>
          <p:cNvPicPr>
            <a:picLocks noChangeAspect="1"/>
          </p:cNvPicPr>
          <p:nvPr/>
        </p:nvPicPr>
        <p:blipFill>
          <a:blip r:embed="rId4"/>
          <a:stretch>
            <a:fillRect/>
          </a:stretch>
        </p:blipFill>
        <p:spPr>
          <a:xfrm>
            <a:off x="681426" y="2743216"/>
            <a:ext cx="7781147" cy="1863321"/>
          </a:xfrm>
          <a:prstGeom prst="rect">
            <a:avLst/>
          </a:prstGeom>
        </p:spPr>
      </p:pic>
    </p:spTree>
    <p:extLst>
      <p:ext uri="{BB962C8B-B14F-4D97-AF65-F5344CB8AC3E}">
        <p14:creationId xmlns:p14="http://schemas.microsoft.com/office/powerpoint/2010/main" val="1808656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CFCE66-C200-2705-DDB5-F6693149178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dirty="0"/>
          </a:p>
        </p:txBody>
      </p:sp>
      <p:pic>
        <p:nvPicPr>
          <p:cNvPr id="5" name="Picture 4">
            <a:extLst>
              <a:ext uri="{FF2B5EF4-FFF2-40B4-BE49-F238E27FC236}">
                <a16:creationId xmlns:a16="http://schemas.microsoft.com/office/drawing/2014/main" id="{49110F91-BC48-5C95-F435-DE100875A423}"/>
              </a:ext>
            </a:extLst>
          </p:cNvPr>
          <p:cNvPicPr>
            <a:picLocks noChangeAspect="1"/>
          </p:cNvPicPr>
          <p:nvPr/>
        </p:nvPicPr>
        <p:blipFill>
          <a:blip r:embed="rId2"/>
          <a:stretch>
            <a:fillRect/>
          </a:stretch>
        </p:blipFill>
        <p:spPr>
          <a:xfrm>
            <a:off x="747639" y="636552"/>
            <a:ext cx="7648722" cy="3870395"/>
          </a:xfrm>
          <a:prstGeom prst="rect">
            <a:avLst/>
          </a:prstGeom>
        </p:spPr>
      </p:pic>
    </p:spTree>
    <p:extLst>
      <p:ext uri="{BB962C8B-B14F-4D97-AF65-F5344CB8AC3E}">
        <p14:creationId xmlns:p14="http://schemas.microsoft.com/office/powerpoint/2010/main" val="63535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0345A3-AB98-F1F0-CD9D-25E5855AC5E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dirty="0"/>
          </a:p>
        </p:txBody>
      </p:sp>
      <p:pic>
        <p:nvPicPr>
          <p:cNvPr id="5" name="Picture 4">
            <a:extLst>
              <a:ext uri="{FF2B5EF4-FFF2-40B4-BE49-F238E27FC236}">
                <a16:creationId xmlns:a16="http://schemas.microsoft.com/office/drawing/2014/main" id="{3D24CBCC-0C20-5117-E229-0754D302CF7D}"/>
              </a:ext>
            </a:extLst>
          </p:cNvPr>
          <p:cNvPicPr>
            <a:picLocks noChangeAspect="1"/>
          </p:cNvPicPr>
          <p:nvPr/>
        </p:nvPicPr>
        <p:blipFill>
          <a:blip r:embed="rId2"/>
          <a:stretch>
            <a:fillRect/>
          </a:stretch>
        </p:blipFill>
        <p:spPr>
          <a:xfrm>
            <a:off x="845074" y="789160"/>
            <a:ext cx="7453852" cy="3366462"/>
          </a:xfrm>
          <a:prstGeom prst="rect">
            <a:avLst/>
          </a:prstGeom>
        </p:spPr>
      </p:pic>
    </p:spTree>
    <p:extLst>
      <p:ext uri="{BB962C8B-B14F-4D97-AF65-F5344CB8AC3E}">
        <p14:creationId xmlns:p14="http://schemas.microsoft.com/office/powerpoint/2010/main" val="1042420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5D90BD-6892-3346-515E-E2AEBDC876F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dirty="0"/>
          </a:p>
        </p:txBody>
      </p:sp>
      <p:sp>
        <p:nvSpPr>
          <p:cNvPr id="4" name="TextBox 3">
            <a:extLst>
              <a:ext uri="{FF2B5EF4-FFF2-40B4-BE49-F238E27FC236}">
                <a16:creationId xmlns:a16="http://schemas.microsoft.com/office/drawing/2014/main" id="{B36F1882-B405-5A38-3E4E-A0B36A59A2FF}"/>
              </a:ext>
            </a:extLst>
          </p:cNvPr>
          <p:cNvSpPr txBox="1"/>
          <p:nvPr/>
        </p:nvSpPr>
        <p:spPr>
          <a:xfrm>
            <a:off x="2979965" y="561103"/>
            <a:ext cx="2098221" cy="461665"/>
          </a:xfrm>
          <a:prstGeom prst="rect">
            <a:avLst/>
          </a:prstGeom>
          <a:noFill/>
        </p:spPr>
        <p:txBody>
          <a:bodyPr wrap="square">
            <a:spAutoFit/>
          </a:bodyPr>
          <a:lstStyle/>
          <a:p>
            <a:r>
              <a:rPr lang="en-US" sz="2400" b="1" dirty="0">
                <a:latin typeface="Arial Black" panose="020B0A04020102020204" pitchFamily="34" charset="0"/>
              </a:rPr>
              <a:t>Chapter - 4</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C7CE4024-9593-EB21-9527-48C2E3F463C5}"/>
              </a:ext>
            </a:extLst>
          </p:cNvPr>
          <p:cNvSpPr txBox="1"/>
          <p:nvPr/>
        </p:nvSpPr>
        <p:spPr>
          <a:xfrm>
            <a:off x="669472" y="1144234"/>
            <a:ext cx="1453243"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Results</a:t>
            </a:r>
          </a:p>
        </p:txBody>
      </p:sp>
      <p:sp>
        <p:nvSpPr>
          <p:cNvPr id="5" name="TextBox 4">
            <a:extLst>
              <a:ext uri="{FF2B5EF4-FFF2-40B4-BE49-F238E27FC236}">
                <a16:creationId xmlns:a16="http://schemas.microsoft.com/office/drawing/2014/main" id="{89DF6091-BB28-97F3-72B3-5BF33E37CCBD}"/>
              </a:ext>
            </a:extLst>
          </p:cNvPr>
          <p:cNvSpPr txBox="1"/>
          <p:nvPr/>
        </p:nvSpPr>
        <p:spPr>
          <a:xfrm>
            <a:off x="669472" y="1617352"/>
            <a:ext cx="7274379" cy="138499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Summary Statistics: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contains information about various features of residential properties, including size, location, amenities, and sale prices.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sale price of houses in the dataset is 208,500, with a standard deviation of 50,0000.</a:t>
            </a:r>
          </a:p>
        </p:txBody>
      </p:sp>
      <p:sp>
        <p:nvSpPr>
          <p:cNvPr id="9" name="TextBox 8">
            <a:extLst>
              <a:ext uri="{FF2B5EF4-FFF2-40B4-BE49-F238E27FC236}">
                <a16:creationId xmlns:a16="http://schemas.microsoft.com/office/drawing/2014/main" id="{C246085E-CF9F-BDB7-3FC8-715360572603}"/>
              </a:ext>
            </a:extLst>
          </p:cNvPr>
          <p:cNvSpPr txBox="1"/>
          <p:nvPr/>
        </p:nvSpPr>
        <p:spPr>
          <a:xfrm>
            <a:off x="669472" y="3127923"/>
            <a:ext cx="7637690" cy="1384995"/>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Data Visualization: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Distribution of Sale Prices: The histogram shows that the sale prices are right-skewed, indicating that most houses are priced below the average.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Correlation Matrix: The correlation matrix reveals that features such as square footage, number of bedrooms, and overall quality have a strong positive correlation with sale prices.</a:t>
            </a:r>
          </a:p>
        </p:txBody>
      </p:sp>
    </p:spTree>
    <p:extLst>
      <p:ext uri="{BB962C8B-B14F-4D97-AF65-F5344CB8AC3E}">
        <p14:creationId xmlns:p14="http://schemas.microsoft.com/office/powerpoint/2010/main" val="883918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1B571A-7C1C-B6B8-BB91-B60E68E342A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dirty="0"/>
          </a:p>
        </p:txBody>
      </p:sp>
      <p:sp>
        <p:nvSpPr>
          <p:cNvPr id="5" name="TextBox 4">
            <a:extLst>
              <a:ext uri="{FF2B5EF4-FFF2-40B4-BE49-F238E27FC236}">
                <a16:creationId xmlns:a16="http://schemas.microsoft.com/office/drawing/2014/main" id="{CC40F615-76B4-83F8-E407-489255CC60B1}"/>
              </a:ext>
            </a:extLst>
          </p:cNvPr>
          <p:cNvSpPr txBox="1"/>
          <p:nvPr/>
        </p:nvSpPr>
        <p:spPr>
          <a:xfrm>
            <a:off x="685800" y="795457"/>
            <a:ext cx="7707086" cy="2246769"/>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Key Findings: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Location Matters: Houses in certain neighborhoods command higher prices, suggesting that location is a key factor in pricing.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Size and Quality Impact Prices: Larger houses with higher overall quality tend to have higher sale prices, indicating that size and quality are significant factors influencing prices.</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Amenities Add Value: Houses with additional amenities such as pools, garages, and updated kitchens tend to have higher sale prices, highlighting the importance of amenities in pricing.</a:t>
            </a:r>
          </a:p>
        </p:txBody>
      </p:sp>
      <p:sp>
        <p:nvSpPr>
          <p:cNvPr id="8" name="TextBox 7">
            <a:extLst>
              <a:ext uri="{FF2B5EF4-FFF2-40B4-BE49-F238E27FC236}">
                <a16:creationId xmlns:a16="http://schemas.microsoft.com/office/drawing/2014/main" id="{6E79C8A5-67DC-0A3A-76F0-A793649F9087}"/>
              </a:ext>
            </a:extLst>
          </p:cNvPr>
          <p:cNvSpPr txBox="1"/>
          <p:nvPr/>
        </p:nvSpPr>
        <p:spPr>
          <a:xfrm>
            <a:off x="685800" y="3042226"/>
            <a:ext cx="7772400" cy="1600438"/>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Recommendations: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Desirable Neighborhoods: Investing in properties in high-demand neighborhoods could lead to higher returns.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Property Features: Improving the quality and adding desirable amenities to properties could increase their value and appeal to buyers.</a:t>
            </a:r>
          </a:p>
        </p:txBody>
      </p:sp>
    </p:spTree>
    <p:extLst>
      <p:ext uri="{BB962C8B-B14F-4D97-AF65-F5344CB8AC3E}">
        <p14:creationId xmlns:p14="http://schemas.microsoft.com/office/powerpoint/2010/main" val="246282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AFAE44-4A49-45D9-7D54-2A8D80654A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dirty="0"/>
          </a:p>
        </p:txBody>
      </p:sp>
      <p:sp>
        <p:nvSpPr>
          <p:cNvPr id="4" name="TextBox 3">
            <a:extLst>
              <a:ext uri="{FF2B5EF4-FFF2-40B4-BE49-F238E27FC236}">
                <a16:creationId xmlns:a16="http://schemas.microsoft.com/office/drawing/2014/main" id="{1B30C396-9EA0-80C8-D5B3-FE5B6DA81921}"/>
              </a:ext>
            </a:extLst>
          </p:cNvPr>
          <p:cNvSpPr txBox="1"/>
          <p:nvPr/>
        </p:nvSpPr>
        <p:spPr>
          <a:xfrm>
            <a:off x="563335" y="629883"/>
            <a:ext cx="1624693"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400" b="1" dirty="0"/>
              <a:t>Abstract:</a:t>
            </a:r>
          </a:p>
        </p:txBody>
      </p:sp>
      <p:sp>
        <p:nvSpPr>
          <p:cNvPr id="7" name="TextBox 6">
            <a:extLst>
              <a:ext uri="{FF2B5EF4-FFF2-40B4-BE49-F238E27FC236}">
                <a16:creationId xmlns:a16="http://schemas.microsoft.com/office/drawing/2014/main" id="{E09EC339-96B2-5BEB-25F9-8507FA79C844}"/>
              </a:ext>
            </a:extLst>
          </p:cNvPr>
          <p:cNvSpPr txBox="1"/>
          <p:nvPr/>
        </p:nvSpPr>
        <p:spPr>
          <a:xfrm>
            <a:off x="504559" y="1279326"/>
            <a:ext cx="8134881" cy="3108543"/>
          </a:xfrm>
          <a:prstGeom prst="rect">
            <a:avLst/>
          </a:prstGeom>
          <a:noFill/>
        </p:spPr>
        <p:txBody>
          <a:bodyPr wrap="square" rtlCol="0">
            <a:spAutoFit/>
          </a:bodyPr>
          <a:lstStyle/>
          <a:p>
            <a:pPr algn="just"/>
            <a:r>
              <a:rPr lang="en-US" sz="1400" dirty="0">
                <a:latin typeface="Times New Roman" panose="02020603050405020304" pitchFamily="18" charset="0"/>
                <a:cs typeface="Times New Roman" panose="02020603050405020304" pitchFamily="18" charset="0"/>
              </a:rPr>
              <a:t>The objective of this capstone project is to predict house prices using machine learning algorithms, providing a tools for potential buyers, sellers, and real estate professionals to make informed decisions. The project involves a comprehensive process that includes data collection from various sources, data cleaning, exploratory data analysis (EDA), feature engineering, and model development.</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We collected a diverse set of real estate data encompassing various attributes such as location, size, condition, and amenities. The data underwent rigorous preprocessing to handle missing values, remove duplicates, and correct anomalies. EDA was conducted to identify key features and patterns influencing house prices, using visualization tools to uncover trends and relationships within the data.</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best-performing model was integrated into a web application built with Flask, allowing users to input property details and obtain price predictions. This application aims to serve as a practical tool for stakeholders in the real estate market, providing quick and accurate price estimates.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984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EF8EA4-6775-BBF7-4A50-CA89033238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dirty="0"/>
          </a:p>
        </p:txBody>
      </p:sp>
      <p:sp>
        <p:nvSpPr>
          <p:cNvPr id="4" name="TextBox 3">
            <a:extLst>
              <a:ext uri="{FF2B5EF4-FFF2-40B4-BE49-F238E27FC236}">
                <a16:creationId xmlns:a16="http://schemas.microsoft.com/office/drawing/2014/main" id="{913DC280-3791-8EFB-24A0-D8892FC73708}"/>
              </a:ext>
            </a:extLst>
          </p:cNvPr>
          <p:cNvSpPr txBox="1"/>
          <p:nvPr/>
        </p:nvSpPr>
        <p:spPr>
          <a:xfrm>
            <a:off x="2988129" y="548239"/>
            <a:ext cx="2032907" cy="461665"/>
          </a:xfrm>
          <a:prstGeom prst="rect">
            <a:avLst/>
          </a:prstGeom>
          <a:noFill/>
        </p:spPr>
        <p:txBody>
          <a:bodyPr wrap="square">
            <a:spAutoFit/>
          </a:bodyPr>
          <a:lstStyle/>
          <a:p>
            <a:r>
              <a:rPr lang="en-US" sz="2400" b="1" dirty="0">
                <a:latin typeface="Arial Black" panose="020B0A04020102020204" pitchFamily="34" charset="0"/>
              </a:rPr>
              <a:t>Chapter - 5</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A7BDFA92-B8B2-FDFB-B78B-D803E6CFDFF6}"/>
              </a:ext>
            </a:extLst>
          </p:cNvPr>
          <p:cNvSpPr txBox="1"/>
          <p:nvPr/>
        </p:nvSpPr>
        <p:spPr>
          <a:xfrm>
            <a:off x="661306" y="967709"/>
            <a:ext cx="1690007"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Conclusions</a:t>
            </a:r>
          </a:p>
        </p:txBody>
      </p:sp>
      <p:sp>
        <p:nvSpPr>
          <p:cNvPr id="7" name="TextBox 6">
            <a:extLst>
              <a:ext uri="{FF2B5EF4-FFF2-40B4-BE49-F238E27FC236}">
                <a16:creationId xmlns:a16="http://schemas.microsoft.com/office/drawing/2014/main" id="{294C7E07-1525-8191-A9CD-994B4B277DFB}"/>
              </a:ext>
            </a:extLst>
          </p:cNvPr>
          <p:cNvSpPr txBox="1"/>
          <p:nvPr/>
        </p:nvSpPr>
        <p:spPr>
          <a:xfrm>
            <a:off x="661306" y="1532297"/>
            <a:ext cx="7803396" cy="289310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this project, we aimed to predict property prices using machine learning algorithms. We started by performing exploratory data analysis (EDA) to understand the dataset's characteristics and relationships between features.</a:t>
            </a:r>
          </a:p>
          <a:p>
            <a:pPr algn="just"/>
            <a:r>
              <a:rPr lang="en-US" dirty="0">
                <a:latin typeface="Times New Roman" panose="02020603050405020304" pitchFamily="18" charset="0"/>
                <a:cs typeface="Times New Roman" panose="02020603050405020304" pitchFamily="18" charset="0"/>
              </a:rPr>
              <a:t>After cleaning the data and handling missing values, we trained several machine learning models, including linear regression, decision trees, and random forests. We evaluated the models using metrics such as mean absolute error (MAE) and root mean squared error (RMSE) to assess their performance.</a:t>
            </a:r>
          </a:p>
          <a:p>
            <a:pPr algn="just"/>
            <a:r>
              <a:rPr lang="en-US" dirty="0">
                <a:latin typeface="Times New Roman" panose="02020603050405020304" pitchFamily="18" charset="0"/>
                <a:cs typeface="Times New Roman" panose="02020603050405020304" pitchFamily="18" charset="0"/>
              </a:rPr>
              <a:t>The random forest model outperformed the other models, achieving the lowest MAE and RMSE. We further tuned the hyper parameters of the random forest model using Grid Search CV, improving its performance.</a:t>
            </a:r>
          </a:p>
          <a:p>
            <a:pPr algn="just"/>
            <a:r>
              <a:rPr lang="en-US" dirty="0">
                <a:latin typeface="Times New Roman" panose="02020603050405020304" pitchFamily="18" charset="0"/>
                <a:cs typeface="Times New Roman" panose="02020603050405020304" pitchFamily="18" charset="0"/>
              </a:rPr>
              <a:t>Finally, we deployed the best-performing model using Flask, allowing us to make predictions for new data. The model can be used to provide valuable insights for real estate investors, agents, and buyers.</a:t>
            </a:r>
          </a:p>
          <a:p>
            <a:pPr algn="just"/>
            <a:r>
              <a:rPr lang="en-US" dirty="0">
                <a:latin typeface="Times New Roman" panose="02020603050405020304" pitchFamily="18" charset="0"/>
                <a:cs typeface="Times New Roman" panose="02020603050405020304" pitchFamily="18" charset="0"/>
              </a:rPr>
              <a:t>In conclusion, this project demonstrates the effectiveness of machine learning in predicting property prices and provides a framework for future prediction models in the real estate domain.</a:t>
            </a:r>
          </a:p>
        </p:txBody>
      </p:sp>
    </p:spTree>
    <p:extLst>
      <p:ext uri="{BB962C8B-B14F-4D97-AF65-F5344CB8AC3E}">
        <p14:creationId xmlns:p14="http://schemas.microsoft.com/office/powerpoint/2010/main" val="48364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7F9D3-0B43-6C25-A9AF-8A24060CD6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dirty="0"/>
          </a:p>
        </p:txBody>
      </p:sp>
      <p:pic>
        <p:nvPicPr>
          <p:cNvPr id="1032" name="Picture 8" descr="Thank You Page Examples: Crafting Memorable Post-Conversion Experiences">
            <a:extLst>
              <a:ext uri="{FF2B5EF4-FFF2-40B4-BE49-F238E27FC236}">
                <a16:creationId xmlns:a16="http://schemas.microsoft.com/office/drawing/2014/main" id="{1878FD50-6606-3692-E6D5-D52BC021C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635" y="971551"/>
            <a:ext cx="6055179" cy="303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98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D11955-9CB0-FE8F-5CFC-BC817A27B30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dirty="0"/>
          </a:p>
        </p:txBody>
      </p:sp>
      <p:sp>
        <p:nvSpPr>
          <p:cNvPr id="4" name="TextBox 3">
            <a:extLst>
              <a:ext uri="{FF2B5EF4-FFF2-40B4-BE49-F238E27FC236}">
                <a16:creationId xmlns:a16="http://schemas.microsoft.com/office/drawing/2014/main" id="{B8C6E2F7-F076-06E5-471A-A3977A19352E}"/>
              </a:ext>
            </a:extLst>
          </p:cNvPr>
          <p:cNvSpPr txBox="1"/>
          <p:nvPr/>
        </p:nvSpPr>
        <p:spPr>
          <a:xfrm>
            <a:off x="579663" y="556405"/>
            <a:ext cx="1665514" cy="46166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sz="2400" b="1" dirty="0">
                <a:latin typeface="Arial Black" panose="020B0A04020102020204" pitchFamily="34" charset="0"/>
              </a:rPr>
              <a:t>Content:</a:t>
            </a:r>
            <a:endParaRPr lang="en-IN" sz="2400" b="1" dirty="0">
              <a:latin typeface="Arial Black" panose="020B0A04020102020204" pitchFamily="34" charset="0"/>
            </a:endParaRPr>
          </a:p>
        </p:txBody>
      </p:sp>
      <p:sp>
        <p:nvSpPr>
          <p:cNvPr id="7" name="TextBox 6">
            <a:extLst>
              <a:ext uri="{FF2B5EF4-FFF2-40B4-BE49-F238E27FC236}">
                <a16:creationId xmlns:a16="http://schemas.microsoft.com/office/drawing/2014/main" id="{632FD682-AFB8-AA78-4A45-4A13CF01CF4D}"/>
              </a:ext>
            </a:extLst>
          </p:cNvPr>
          <p:cNvSpPr txBox="1"/>
          <p:nvPr/>
        </p:nvSpPr>
        <p:spPr>
          <a:xfrm>
            <a:off x="579663" y="1039056"/>
            <a:ext cx="2141174" cy="1323439"/>
          </a:xfrm>
          <a:prstGeom prst="rect">
            <a:avLst/>
          </a:prstGeom>
          <a:noFill/>
        </p:spPr>
        <p:txBody>
          <a:bodyPr wrap="square" rtlCol="0">
            <a:spAutoFit/>
          </a:bodyPr>
          <a:lstStyle/>
          <a:p>
            <a:pPr marL="285750" lvl="0" indent="-285750" algn="just">
              <a:buFont typeface="Wingdings" panose="05000000000000000000" pitchFamily="2" charset="2"/>
              <a:buChar char="Ø"/>
            </a:pPr>
            <a:r>
              <a:rPr lang="en-IN" sz="1600" b="1" dirty="0"/>
              <a:t>Introduction</a:t>
            </a:r>
          </a:p>
          <a:p>
            <a:pPr marL="285750" lvl="0" indent="-285750" algn="just">
              <a:buFont typeface="Wingdings" panose="05000000000000000000" pitchFamily="2" charset="2"/>
              <a:buChar char="Ø"/>
            </a:pPr>
            <a:r>
              <a:rPr lang="en-IN" sz="1600" b="1" dirty="0"/>
              <a:t>Objectives</a:t>
            </a:r>
          </a:p>
          <a:p>
            <a:pPr marL="285750" lvl="0" indent="-285750" algn="just">
              <a:buFont typeface="Wingdings" panose="05000000000000000000" pitchFamily="2" charset="2"/>
              <a:buChar char="Ø"/>
            </a:pPr>
            <a:r>
              <a:rPr lang="en-IN" sz="1600" b="1" dirty="0"/>
              <a:t>Methods</a:t>
            </a:r>
          </a:p>
          <a:p>
            <a:pPr marL="285750" lvl="0" indent="-285750" algn="just">
              <a:buFont typeface="Wingdings" panose="05000000000000000000" pitchFamily="2" charset="2"/>
              <a:buChar char="Ø"/>
            </a:pPr>
            <a:r>
              <a:rPr lang="en-IN" sz="1600" b="1" dirty="0"/>
              <a:t>Results</a:t>
            </a:r>
          </a:p>
          <a:p>
            <a:pPr marL="285750" lvl="0" indent="-285750" algn="just">
              <a:buFont typeface="Wingdings" panose="05000000000000000000" pitchFamily="2" charset="2"/>
              <a:buChar char="Ø"/>
            </a:pPr>
            <a:r>
              <a:rPr lang="en-IN" sz="1600" b="1" dirty="0"/>
              <a:t>Conclusions </a:t>
            </a:r>
          </a:p>
        </p:txBody>
      </p:sp>
      <p:sp>
        <p:nvSpPr>
          <p:cNvPr id="8" name="TextBox 7">
            <a:extLst>
              <a:ext uri="{FF2B5EF4-FFF2-40B4-BE49-F238E27FC236}">
                <a16:creationId xmlns:a16="http://schemas.microsoft.com/office/drawing/2014/main" id="{F1A3676A-F19E-1598-C5E8-75332F4C411E}"/>
              </a:ext>
            </a:extLst>
          </p:cNvPr>
          <p:cNvSpPr txBox="1"/>
          <p:nvPr/>
        </p:nvSpPr>
        <p:spPr>
          <a:xfrm>
            <a:off x="3063307" y="2131662"/>
            <a:ext cx="2112239" cy="461665"/>
          </a:xfrm>
          <a:prstGeom prst="rect">
            <a:avLst/>
          </a:prstGeom>
          <a:noFill/>
        </p:spPr>
        <p:txBody>
          <a:bodyPr wrap="square" rtlCol="0">
            <a:spAutoFit/>
          </a:bodyPr>
          <a:lstStyle/>
          <a:p>
            <a:r>
              <a:rPr lang="en-US" sz="2400" dirty="0">
                <a:latin typeface="Arial Black" panose="020B0A04020102020204" pitchFamily="34" charset="0"/>
              </a:rPr>
              <a:t>Chapter - 1</a:t>
            </a:r>
            <a:endParaRPr lang="en-IN" sz="2400" dirty="0">
              <a:latin typeface="Arial Black" panose="020B0A04020102020204" pitchFamily="34" charset="0"/>
            </a:endParaRPr>
          </a:p>
        </p:txBody>
      </p:sp>
      <p:sp>
        <p:nvSpPr>
          <p:cNvPr id="9" name="TextBox 8">
            <a:extLst>
              <a:ext uri="{FF2B5EF4-FFF2-40B4-BE49-F238E27FC236}">
                <a16:creationId xmlns:a16="http://schemas.microsoft.com/office/drawing/2014/main" id="{E1B7833B-9C97-F265-DFCE-58D3C3711CEC}"/>
              </a:ext>
            </a:extLst>
          </p:cNvPr>
          <p:cNvSpPr txBox="1"/>
          <p:nvPr/>
        </p:nvSpPr>
        <p:spPr>
          <a:xfrm>
            <a:off x="3213191" y="2685248"/>
            <a:ext cx="1812473" cy="338554"/>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285750" lvl="0" indent="-285750">
              <a:buFont typeface="Wingdings" panose="05000000000000000000" pitchFamily="2" charset="2"/>
              <a:buChar char="Ø"/>
            </a:pPr>
            <a:r>
              <a:rPr lang="en-IN" sz="1600" b="1" dirty="0"/>
              <a:t>Introduction</a:t>
            </a:r>
          </a:p>
        </p:txBody>
      </p:sp>
      <p:sp>
        <p:nvSpPr>
          <p:cNvPr id="10" name="TextBox 9">
            <a:extLst>
              <a:ext uri="{FF2B5EF4-FFF2-40B4-BE49-F238E27FC236}">
                <a16:creationId xmlns:a16="http://schemas.microsoft.com/office/drawing/2014/main" id="{1C48D2AF-CD02-24EF-1B84-5B7615B89968}"/>
              </a:ext>
            </a:extLst>
          </p:cNvPr>
          <p:cNvSpPr txBox="1"/>
          <p:nvPr/>
        </p:nvSpPr>
        <p:spPr>
          <a:xfrm>
            <a:off x="579663" y="3202100"/>
            <a:ext cx="8040162" cy="138499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real estate market is a critical sector of the economy, with property prices influenced by a myriad of factors, including location, property size, amenities, economic conditions, and more. Accurate prediction of house prices is essential for buyers, sellers, investors, and real estate professionals to make informed decisions. However, the complexity and variability of the factors influencing real estate prices make this a challenging task.</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7218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6E36B6-0851-1B5F-A21F-96DC133802D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dirty="0"/>
          </a:p>
        </p:txBody>
      </p:sp>
      <p:sp>
        <p:nvSpPr>
          <p:cNvPr id="4" name="TextBox 3">
            <a:extLst>
              <a:ext uri="{FF2B5EF4-FFF2-40B4-BE49-F238E27FC236}">
                <a16:creationId xmlns:a16="http://schemas.microsoft.com/office/drawing/2014/main" id="{72A4CDE5-8FFB-812B-B242-51900B23B3A9}"/>
              </a:ext>
            </a:extLst>
          </p:cNvPr>
          <p:cNvSpPr txBox="1"/>
          <p:nvPr/>
        </p:nvSpPr>
        <p:spPr>
          <a:xfrm>
            <a:off x="3135086" y="589510"/>
            <a:ext cx="2049236" cy="461665"/>
          </a:xfrm>
          <a:prstGeom prst="rect">
            <a:avLst/>
          </a:prstGeom>
          <a:noFill/>
        </p:spPr>
        <p:txBody>
          <a:bodyPr wrap="square">
            <a:spAutoFit/>
          </a:bodyPr>
          <a:lstStyle/>
          <a:p>
            <a:pPr algn="ctr"/>
            <a:r>
              <a:rPr lang="en-US" sz="2400" b="1" dirty="0">
                <a:latin typeface="Arial Black" panose="020B0A04020102020204" pitchFamily="34" charset="0"/>
              </a:rPr>
              <a:t>Chapter - 2</a:t>
            </a:r>
            <a:endParaRPr lang="en-IN" sz="2400" b="1" dirty="0">
              <a:latin typeface="Arial Black" panose="020B0A04020102020204" pitchFamily="34" charset="0"/>
            </a:endParaRPr>
          </a:p>
        </p:txBody>
      </p:sp>
      <p:sp>
        <p:nvSpPr>
          <p:cNvPr id="6" name="TextBox 5">
            <a:extLst>
              <a:ext uri="{FF2B5EF4-FFF2-40B4-BE49-F238E27FC236}">
                <a16:creationId xmlns:a16="http://schemas.microsoft.com/office/drawing/2014/main" id="{AEE53A49-208E-9B05-F7DB-B57160D7F75F}"/>
              </a:ext>
            </a:extLst>
          </p:cNvPr>
          <p:cNvSpPr txBox="1"/>
          <p:nvPr/>
        </p:nvSpPr>
        <p:spPr>
          <a:xfrm>
            <a:off x="595992" y="1348387"/>
            <a:ext cx="1641021"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Objectives</a:t>
            </a:r>
          </a:p>
        </p:txBody>
      </p:sp>
      <p:sp>
        <p:nvSpPr>
          <p:cNvPr id="9" name="TextBox 8">
            <a:extLst>
              <a:ext uri="{FF2B5EF4-FFF2-40B4-BE49-F238E27FC236}">
                <a16:creationId xmlns:a16="http://schemas.microsoft.com/office/drawing/2014/main" id="{588E3FCE-70A0-7473-868F-F005D64DF3EC}"/>
              </a:ext>
            </a:extLst>
          </p:cNvPr>
          <p:cNvSpPr txBox="1"/>
          <p:nvPr/>
        </p:nvSpPr>
        <p:spPr>
          <a:xfrm>
            <a:off x="614777" y="1964994"/>
            <a:ext cx="7914446" cy="73234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capstone project aims to develop a machine learning model capable of predicting house prices based on various property features. By leveraging historical data and advanced analytical techniques, this project seeks to provide a reliable and accurate tool for price prediction. The key objectives include:</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32D9A97-D499-E8A5-6A23-B696077F677B}"/>
              </a:ext>
            </a:extLst>
          </p:cNvPr>
          <p:cNvSpPr txBox="1"/>
          <p:nvPr/>
        </p:nvSpPr>
        <p:spPr>
          <a:xfrm>
            <a:off x="505389" y="2975393"/>
            <a:ext cx="8023834" cy="738664"/>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1.Data Collection</a:t>
            </a:r>
            <a:r>
              <a:rPr lang="en-US" dirty="0">
                <a:latin typeface="Times New Roman" panose="02020603050405020304" pitchFamily="18" charset="0"/>
                <a:cs typeface="Times New Roman" panose="02020603050405020304" pitchFamily="18" charset="0"/>
              </a:rPr>
              <a:t>: Aggregating comprehensive real estate data from multiple sources, including public datasets, web scraping, and APIs.</a:t>
            </a:r>
          </a:p>
          <a:p>
            <a:pPr algn="just"/>
            <a:endParaRPr lang="en-US"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571E5E-854C-F3BC-504E-BBC6551B9C09}"/>
              </a:ext>
            </a:extLst>
          </p:cNvPr>
          <p:cNvSpPr txBox="1"/>
          <p:nvPr/>
        </p:nvSpPr>
        <p:spPr>
          <a:xfrm>
            <a:off x="595992" y="3710271"/>
            <a:ext cx="6388519" cy="523220"/>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2.Data Cleaning</a:t>
            </a:r>
            <a:r>
              <a:rPr lang="en-US" dirty="0">
                <a:latin typeface="Times New Roman" panose="02020603050405020304" pitchFamily="18" charset="0"/>
                <a:cs typeface="Times New Roman" panose="02020603050405020304" pitchFamily="18" charset="0"/>
              </a:rPr>
              <a:t>: Ensuring the quality of data by handling missing values, removing duplicates, and correcting inconsistencies.</a:t>
            </a:r>
          </a:p>
        </p:txBody>
      </p:sp>
    </p:spTree>
    <p:extLst>
      <p:ext uri="{BB962C8B-B14F-4D97-AF65-F5344CB8AC3E}">
        <p14:creationId xmlns:p14="http://schemas.microsoft.com/office/powerpoint/2010/main" val="2421999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2715C-039B-2B81-BF2D-456FF0578A9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dirty="0"/>
          </a:p>
        </p:txBody>
      </p:sp>
      <p:sp>
        <p:nvSpPr>
          <p:cNvPr id="4" name="TextBox 3">
            <a:extLst>
              <a:ext uri="{FF2B5EF4-FFF2-40B4-BE49-F238E27FC236}">
                <a16:creationId xmlns:a16="http://schemas.microsoft.com/office/drawing/2014/main" id="{38F29DB8-B13A-A25F-3EEC-6D3E731D7C16}"/>
              </a:ext>
            </a:extLst>
          </p:cNvPr>
          <p:cNvSpPr txBox="1"/>
          <p:nvPr/>
        </p:nvSpPr>
        <p:spPr>
          <a:xfrm>
            <a:off x="733575" y="1095343"/>
            <a:ext cx="7676850" cy="24622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3.Exploratory Data Analysis (EDA)</a:t>
            </a:r>
            <a:r>
              <a:rPr lang="en-US" dirty="0">
                <a:latin typeface="Times New Roman" panose="02020603050405020304" pitchFamily="18" charset="0"/>
                <a:cs typeface="Times New Roman" panose="02020603050405020304" pitchFamily="18" charset="0"/>
              </a:rPr>
              <a:t>: Analyzing the dataset to identify key features, uncover patterns, and visualize trends that impact House Price Prediction.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4.Model Development and Evaluation</a:t>
            </a:r>
            <a:r>
              <a:rPr lang="en-US" dirty="0">
                <a:latin typeface="Times New Roman" panose="02020603050405020304" pitchFamily="18" charset="0"/>
                <a:cs typeface="Times New Roman" panose="02020603050405020304" pitchFamily="18" charset="0"/>
              </a:rPr>
              <a:t>: Building, training, and evaluating several machine learning models, including </a:t>
            </a:r>
            <a:r>
              <a:rPr lang="en-US" dirty="0" err="1">
                <a:latin typeface="Times New Roman" panose="02020603050405020304" pitchFamily="18" charset="0"/>
                <a:cs typeface="Times New Roman" panose="02020603050405020304" pitchFamily="18" charset="0"/>
              </a:rPr>
              <a:t>sklearn</a:t>
            </a:r>
            <a:r>
              <a:rPr lang="en-US" dirty="0">
                <a:latin typeface="Times New Roman" panose="02020603050405020304" pitchFamily="18" charset="0"/>
                <a:cs typeface="Times New Roman" panose="02020603050405020304" pitchFamily="18" charset="0"/>
              </a:rPr>
              <a:t>, gradient boosting regressor and random forest regressor to identify the best-performing model.</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5.Model Deployment</a:t>
            </a:r>
            <a:r>
              <a:rPr lang="en-US" dirty="0">
                <a:latin typeface="Times New Roman" panose="02020603050405020304" pitchFamily="18" charset="0"/>
                <a:cs typeface="Times New Roman" panose="02020603050405020304" pitchFamily="18" charset="0"/>
              </a:rPr>
              <a:t>: Developing a user-friendly web application using Flask to make the prediction model accessible for real-time price estimation.</a:t>
            </a:r>
          </a:p>
        </p:txBody>
      </p:sp>
    </p:spTree>
    <p:extLst>
      <p:ext uri="{BB962C8B-B14F-4D97-AF65-F5344CB8AC3E}">
        <p14:creationId xmlns:p14="http://schemas.microsoft.com/office/powerpoint/2010/main" val="99332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38E9AC-8A4C-4D00-C511-623169517DB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dirty="0"/>
          </a:p>
        </p:txBody>
      </p:sp>
      <p:sp>
        <p:nvSpPr>
          <p:cNvPr id="4" name="TextBox 3">
            <a:extLst>
              <a:ext uri="{FF2B5EF4-FFF2-40B4-BE49-F238E27FC236}">
                <a16:creationId xmlns:a16="http://schemas.microsoft.com/office/drawing/2014/main" id="{E2EEDB98-9AE5-8604-0408-71C251B234D7}"/>
              </a:ext>
            </a:extLst>
          </p:cNvPr>
          <p:cNvSpPr txBox="1"/>
          <p:nvPr/>
        </p:nvSpPr>
        <p:spPr>
          <a:xfrm>
            <a:off x="404132" y="516450"/>
            <a:ext cx="4710792" cy="461665"/>
          </a:xfrm>
          <a:prstGeom prst="rect">
            <a:avLst/>
          </a:prstGeom>
          <a:noFill/>
        </p:spPr>
        <p:txBody>
          <a:bodyPr wrap="square">
            <a:spAutoFit/>
          </a:bodyPr>
          <a:lstStyle/>
          <a:p>
            <a:pPr algn="r"/>
            <a:r>
              <a:rPr lang="en-US" sz="2400" dirty="0">
                <a:latin typeface="Arial Black" panose="020B0A04020102020204" pitchFamily="34" charset="0"/>
              </a:rPr>
              <a:t>Chapter - 3</a:t>
            </a:r>
            <a:endParaRPr lang="en-IN" sz="2400" dirty="0">
              <a:latin typeface="Arial Black" panose="020B0A04020102020204" pitchFamily="34" charset="0"/>
            </a:endParaRPr>
          </a:p>
        </p:txBody>
      </p:sp>
      <p:sp>
        <p:nvSpPr>
          <p:cNvPr id="6" name="TextBox 5">
            <a:extLst>
              <a:ext uri="{FF2B5EF4-FFF2-40B4-BE49-F238E27FC236}">
                <a16:creationId xmlns:a16="http://schemas.microsoft.com/office/drawing/2014/main" id="{5EBB75BA-F27C-894A-2676-2A27E864FC0A}"/>
              </a:ext>
            </a:extLst>
          </p:cNvPr>
          <p:cNvSpPr txBox="1"/>
          <p:nvPr/>
        </p:nvSpPr>
        <p:spPr>
          <a:xfrm>
            <a:off x="587828" y="826011"/>
            <a:ext cx="1526722" cy="338554"/>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marL="285750" lvl="0" indent="-285750" algn="just">
              <a:buFont typeface="Wingdings" panose="05000000000000000000" pitchFamily="2" charset="2"/>
              <a:buChar char="Ø"/>
            </a:pPr>
            <a:r>
              <a:rPr lang="en-IN" sz="1600" b="1" dirty="0"/>
              <a:t>Methods</a:t>
            </a:r>
          </a:p>
        </p:txBody>
      </p:sp>
      <p:sp>
        <p:nvSpPr>
          <p:cNvPr id="8" name="TextBox 7">
            <a:extLst>
              <a:ext uri="{FF2B5EF4-FFF2-40B4-BE49-F238E27FC236}">
                <a16:creationId xmlns:a16="http://schemas.microsoft.com/office/drawing/2014/main" id="{35BE55C4-ADAB-1180-E088-6633D720EF69}"/>
              </a:ext>
            </a:extLst>
          </p:cNvPr>
          <p:cNvSpPr txBox="1"/>
          <p:nvPr/>
        </p:nvSpPr>
        <p:spPr>
          <a:xfrm>
            <a:off x="473528" y="1633443"/>
            <a:ext cx="4572000" cy="307777"/>
          </a:xfrm>
          <a:prstGeom prst="rect">
            <a:avLst/>
          </a:prstGeom>
          <a:noFill/>
        </p:spPr>
        <p:txBody>
          <a:bodyPr wrap="square">
            <a:spAutoFit/>
          </a:bodyPr>
          <a:lstStyle/>
          <a:p>
            <a:r>
              <a:rPr lang="en-IN" dirty="0">
                <a:latin typeface="Arial Black" panose="020B0A04020102020204" pitchFamily="34" charset="0"/>
              </a:rPr>
              <a:t>(</a:t>
            </a:r>
            <a:r>
              <a:rPr lang="en-IN" dirty="0" err="1">
                <a:latin typeface="Arial Black" panose="020B0A04020102020204" pitchFamily="34" charset="0"/>
              </a:rPr>
              <a:t>i</a:t>
            </a:r>
            <a:r>
              <a:rPr lang="en-IN" dirty="0">
                <a:latin typeface="Arial Black" panose="020B0A04020102020204" pitchFamily="34" charset="0"/>
              </a:rPr>
              <a:t>). Loading the Data:</a:t>
            </a:r>
          </a:p>
        </p:txBody>
      </p:sp>
      <p:sp>
        <p:nvSpPr>
          <p:cNvPr id="10" name="TextBox 9">
            <a:extLst>
              <a:ext uri="{FF2B5EF4-FFF2-40B4-BE49-F238E27FC236}">
                <a16:creationId xmlns:a16="http://schemas.microsoft.com/office/drawing/2014/main" id="{D99AC56F-DF56-0AA4-07D1-71A36A6F2FAC}"/>
              </a:ext>
            </a:extLst>
          </p:cNvPr>
          <p:cNvSpPr txBox="1"/>
          <p:nvPr/>
        </p:nvSpPr>
        <p:spPr>
          <a:xfrm>
            <a:off x="718457" y="1941220"/>
            <a:ext cx="7845878" cy="73866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To load the real state pricing dataset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Load the dataset provided in a CSV or Excel format into a Pandas </a:t>
            </a:r>
            <a:r>
              <a:rPr lang="en-US" dirty="0" err="1">
                <a:latin typeface="Times New Roman" panose="02020603050405020304" pitchFamily="18" charset="0"/>
                <a:cs typeface="Times New Roman" panose="02020603050405020304" pitchFamily="18" charset="0"/>
              </a:rPr>
              <a:t>DataFrame</a:t>
            </a:r>
            <a:r>
              <a:rPr lang="en-US" dirty="0">
                <a:latin typeface="Times New Roman" panose="02020603050405020304" pitchFamily="18" charset="0"/>
                <a:cs typeface="Times New Roman" panose="02020603050405020304" pitchFamily="18" charset="0"/>
              </a:rPr>
              <a:t> to facilitate easy manipulation and analysis. Using </a:t>
            </a:r>
            <a:r>
              <a:rPr lang="en-IN" dirty="0">
                <a:latin typeface="Times New Roman" panose="02020603050405020304" pitchFamily="18" charset="0"/>
                <a:cs typeface="Times New Roman" panose="02020603050405020304" pitchFamily="18" charset="0"/>
              </a:rPr>
              <a:t>Python  Pandas Library.</a:t>
            </a:r>
          </a:p>
        </p:txBody>
      </p:sp>
      <p:pic>
        <p:nvPicPr>
          <p:cNvPr id="9" name="Picture 8">
            <a:extLst>
              <a:ext uri="{FF2B5EF4-FFF2-40B4-BE49-F238E27FC236}">
                <a16:creationId xmlns:a16="http://schemas.microsoft.com/office/drawing/2014/main" id="{9A98FAEE-15DD-FD0C-B5D8-D1A4675F62E5}"/>
              </a:ext>
            </a:extLst>
          </p:cNvPr>
          <p:cNvPicPr>
            <a:picLocks noChangeAspect="1"/>
          </p:cNvPicPr>
          <p:nvPr/>
        </p:nvPicPr>
        <p:blipFill>
          <a:blip r:embed="rId2"/>
          <a:stretch>
            <a:fillRect/>
          </a:stretch>
        </p:blipFill>
        <p:spPr>
          <a:xfrm>
            <a:off x="663698" y="2679884"/>
            <a:ext cx="7816604" cy="1851295"/>
          </a:xfrm>
          <a:prstGeom prst="rect">
            <a:avLst/>
          </a:prstGeom>
        </p:spPr>
      </p:pic>
    </p:spTree>
    <p:extLst>
      <p:ext uri="{BB962C8B-B14F-4D97-AF65-F5344CB8AC3E}">
        <p14:creationId xmlns:p14="http://schemas.microsoft.com/office/powerpoint/2010/main" val="302001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35F2D7-C8F8-FCB7-10C2-0CB7537B2F9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dirty="0"/>
          </a:p>
        </p:txBody>
      </p:sp>
      <p:sp>
        <p:nvSpPr>
          <p:cNvPr id="5" name="TextBox 4">
            <a:extLst>
              <a:ext uri="{FF2B5EF4-FFF2-40B4-BE49-F238E27FC236}">
                <a16:creationId xmlns:a16="http://schemas.microsoft.com/office/drawing/2014/main" id="{F7B98F0C-36E2-BB8B-349E-2F543066E55C}"/>
              </a:ext>
            </a:extLst>
          </p:cNvPr>
          <p:cNvSpPr txBox="1"/>
          <p:nvPr/>
        </p:nvSpPr>
        <p:spPr>
          <a:xfrm>
            <a:off x="555171" y="719691"/>
            <a:ext cx="4572000" cy="307777"/>
          </a:xfrm>
          <a:prstGeom prst="rect">
            <a:avLst/>
          </a:prstGeom>
          <a:noFill/>
        </p:spPr>
        <p:txBody>
          <a:bodyPr wrap="square">
            <a:spAutoFit/>
          </a:bodyPr>
          <a:lstStyle/>
          <a:p>
            <a:r>
              <a:rPr lang="en-IN" dirty="0">
                <a:latin typeface="Arial Black" panose="020B0A04020102020204" pitchFamily="34" charset="0"/>
              </a:rPr>
              <a:t>(ii). Cleaning the Data:</a:t>
            </a:r>
          </a:p>
        </p:txBody>
      </p:sp>
      <p:sp>
        <p:nvSpPr>
          <p:cNvPr id="8" name="TextBox 7">
            <a:extLst>
              <a:ext uri="{FF2B5EF4-FFF2-40B4-BE49-F238E27FC236}">
                <a16:creationId xmlns:a16="http://schemas.microsoft.com/office/drawing/2014/main" id="{5E3D45A6-5B44-2811-641F-6589D620BD74}"/>
              </a:ext>
            </a:extLst>
          </p:cNvPr>
          <p:cNvSpPr txBox="1"/>
          <p:nvPr/>
        </p:nvSpPr>
        <p:spPr>
          <a:xfrm>
            <a:off x="881742" y="1027468"/>
            <a:ext cx="7625444" cy="95410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Cleaning the data is an essential step in the data analysis process, particularly for real estate pricing analysis. It involves preparing the dataset by addressing missing values, removing duplicate entries, and fixing any anomalies or inconsistencies. This ensures that the data is accurate and reliable for further analysis.</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E8A5BD29-9950-5524-3BF4-F16B1BBF1758}"/>
              </a:ext>
            </a:extLst>
          </p:cNvPr>
          <p:cNvPicPr>
            <a:picLocks noChangeAspect="1"/>
          </p:cNvPicPr>
          <p:nvPr/>
        </p:nvPicPr>
        <p:blipFill>
          <a:blip r:embed="rId2"/>
          <a:stretch>
            <a:fillRect/>
          </a:stretch>
        </p:blipFill>
        <p:spPr>
          <a:xfrm>
            <a:off x="862378" y="2289352"/>
            <a:ext cx="7522343" cy="2241827"/>
          </a:xfrm>
          <a:prstGeom prst="rect">
            <a:avLst/>
          </a:prstGeom>
        </p:spPr>
      </p:pic>
      <p:sp>
        <p:nvSpPr>
          <p:cNvPr id="15" name="TextBox 14">
            <a:extLst>
              <a:ext uri="{FF2B5EF4-FFF2-40B4-BE49-F238E27FC236}">
                <a16:creationId xmlns:a16="http://schemas.microsoft.com/office/drawing/2014/main" id="{805305AE-0061-2A68-F4A1-E1F5CF3031AA}"/>
              </a:ext>
            </a:extLst>
          </p:cNvPr>
          <p:cNvSpPr txBox="1"/>
          <p:nvPr/>
        </p:nvSpPr>
        <p:spPr>
          <a:xfrm>
            <a:off x="2743201" y="1981575"/>
            <a:ext cx="4572000" cy="307777"/>
          </a:xfrm>
          <a:prstGeom prst="rect">
            <a:avLst/>
          </a:prstGeom>
          <a:noFill/>
        </p:spPr>
        <p:txBody>
          <a:bodyPr wrap="square">
            <a:spAutoFit/>
          </a:bodyPr>
          <a:lstStyle/>
          <a:p>
            <a:r>
              <a:rPr lang="en-IN" b="1" dirty="0">
                <a:latin typeface="Arial Black" panose="020B0A04020102020204" pitchFamily="34" charset="0"/>
              </a:rPr>
              <a:t>Handling Missing Values</a:t>
            </a:r>
            <a:endParaRPr lang="en-US" dirty="0"/>
          </a:p>
        </p:txBody>
      </p:sp>
    </p:spTree>
    <p:extLst>
      <p:ext uri="{BB962C8B-B14F-4D97-AF65-F5344CB8AC3E}">
        <p14:creationId xmlns:p14="http://schemas.microsoft.com/office/powerpoint/2010/main" val="197064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3B48C6-DF88-F490-909A-0C89554C22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dirty="0"/>
          </a:p>
        </p:txBody>
      </p:sp>
      <p:pic>
        <p:nvPicPr>
          <p:cNvPr id="7" name="Picture 6">
            <a:extLst>
              <a:ext uri="{FF2B5EF4-FFF2-40B4-BE49-F238E27FC236}">
                <a16:creationId xmlns:a16="http://schemas.microsoft.com/office/drawing/2014/main" id="{C5FBB5DB-FBC1-7D73-BD97-811D28EF9FE5}"/>
              </a:ext>
            </a:extLst>
          </p:cNvPr>
          <p:cNvPicPr>
            <a:picLocks noChangeAspect="1"/>
          </p:cNvPicPr>
          <p:nvPr/>
        </p:nvPicPr>
        <p:blipFill>
          <a:blip r:embed="rId2"/>
          <a:stretch>
            <a:fillRect/>
          </a:stretch>
        </p:blipFill>
        <p:spPr>
          <a:xfrm>
            <a:off x="958134" y="698915"/>
            <a:ext cx="7227731" cy="1587085"/>
          </a:xfrm>
          <a:prstGeom prst="rect">
            <a:avLst/>
          </a:prstGeom>
        </p:spPr>
      </p:pic>
      <p:pic>
        <p:nvPicPr>
          <p:cNvPr id="9" name="Picture 8">
            <a:extLst>
              <a:ext uri="{FF2B5EF4-FFF2-40B4-BE49-F238E27FC236}">
                <a16:creationId xmlns:a16="http://schemas.microsoft.com/office/drawing/2014/main" id="{BBA4A5F6-3AE9-7D2A-C802-D84DF5787852}"/>
              </a:ext>
            </a:extLst>
          </p:cNvPr>
          <p:cNvPicPr>
            <a:picLocks noChangeAspect="1"/>
          </p:cNvPicPr>
          <p:nvPr/>
        </p:nvPicPr>
        <p:blipFill>
          <a:blip r:embed="rId3"/>
          <a:stretch>
            <a:fillRect/>
          </a:stretch>
        </p:blipFill>
        <p:spPr>
          <a:xfrm>
            <a:off x="958135" y="2375293"/>
            <a:ext cx="7227730" cy="2180378"/>
          </a:xfrm>
          <a:prstGeom prst="rect">
            <a:avLst/>
          </a:prstGeom>
        </p:spPr>
      </p:pic>
    </p:spTree>
    <p:extLst>
      <p:ext uri="{BB962C8B-B14F-4D97-AF65-F5344CB8AC3E}">
        <p14:creationId xmlns:p14="http://schemas.microsoft.com/office/powerpoint/2010/main" val="7423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BA3629-60A8-EB7E-2A3F-3E1D2EF9DA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dirty="0"/>
          </a:p>
        </p:txBody>
      </p:sp>
      <p:sp>
        <p:nvSpPr>
          <p:cNvPr id="7" name="TextBox 6">
            <a:extLst>
              <a:ext uri="{FF2B5EF4-FFF2-40B4-BE49-F238E27FC236}">
                <a16:creationId xmlns:a16="http://schemas.microsoft.com/office/drawing/2014/main" id="{7A7B74BC-2B37-C0E9-E99F-9ACA52C20AC2}"/>
              </a:ext>
            </a:extLst>
          </p:cNvPr>
          <p:cNvSpPr txBox="1"/>
          <p:nvPr/>
        </p:nvSpPr>
        <p:spPr>
          <a:xfrm>
            <a:off x="538842" y="613555"/>
            <a:ext cx="4572000" cy="307777"/>
          </a:xfrm>
          <a:prstGeom prst="rect">
            <a:avLst/>
          </a:prstGeom>
          <a:noFill/>
        </p:spPr>
        <p:txBody>
          <a:bodyPr wrap="square">
            <a:spAutoFit/>
          </a:bodyPr>
          <a:lstStyle/>
          <a:p>
            <a:r>
              <a:rPr lang="en-US" b="1" dirty="0"/>
              <a:t> </a:t>
            </a:r>
            <a:r>
              <a:rPr lang="en-IN" dirty="0">
                <a:latin typeface="Arial Black" panose="020B0A04020102020204" pitchFamily="34" charset="0"/>
              </a:rPr>
              <a:t>Exploratory Data Analysis :</a:t>
            </a:r>
          </a:p>
        </p:txBody>
      </p:sp>
      <p:sp>
        <p:nvSpPr>
          <p:cNvPr id="11" name="TextBox 10">
            <a:extLst>
              <a:ext uri="{FF2B5EF4-FFF2-40B4-BE49-F238E27FC236}">
                <a16:creationId xmlns:a16="http://schemas.microsoft.com/office/drawing/2014/main" id="{0495AE0E-CF33-B4A1-39EE-C8A2D9D384C4}"/>
              </a:ext>
            </a:extLst>
          </p:cNvPr>
          <p:cNvSpPr txBox="1"/>
          <p:nvPr/>
        </p:nvSpPr>
        <p:spPr>
          <a:xfrm>
            <a:off x="653141" y="921332"/>
            <a:ext cx="7413171" cy="5232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Here’s a step-by-step guide on performing Exploratory Data Analysis (EDA) to identify important features that influence property prices:</a:t>
            </a:r>
            <a:endParaRPr lang="en-IN"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CFF9D588-766D-5B9B-C8C6-0E2C41451AFD}"/>
              </a:ext>
            </a:extLst>
          </p:cNvPr>
          <p:cNvPicPr>
            <a:picLocks noChangeAspect="1"/>
          </p:cNvPicPr>
          <p:nvPr/>
        </p:nvPicPr>
        <p:blipFill>
          <a:blip r:embed="rId2"/>
          <a:stretch>
            <a:fillRect/>
          </a:stretch>
        </p:blipFill>
        <p:spPr>
          <a:xfrm>
            <a:off x="685799" y="1558067"/>
            <a:ext cx="7772401" cy="2801662"/>
          </a:xfrm>
          <a:prstGeom prst="rect">
            <a:avLst/>
          </a:prstGeom>
        </p:spPr>
      </p:pic>
    </p:spTree>
    <p:extLst>
      <p:ext uri="{BB962C8B-B14F-4D97-AF65-F5344CB8AC3E}">
        <p14:creationId xmlns:p14="http://schemas.microsoft.com/office/powerpoint/2010/main" val="2669096779"/>
      </p:ext>
    </p:extLst>
  </p:cSld>
  <p:clrMapOvr>
    <a:masterClrMapping/>
  </p:clrMapOvr>
</p:sld>
</file>

<file path=ppt/theme/theme1.xml><?xml version="1.0" encoding="utf-8"?>
<a:theme xmlns:a="http://schemas.openxmlformats.org/drawingml/2006/main" name="Timandra template">
  <a:themeElements>
    <a:clrScheme name="Custom 347">
      <a:dk1>
        <a:srgbClr val="24283B"/>
      </a:dk1>
      <a:lt1>
        <a:srgbClr val="FFFFFF"/>
      </a:lt1>
      <a:dk2>
        <a:srgbClr val="80828B"/>
      </a:dk2>
      <a:lt2>
        <a:srgbClr val="EAECF0"/>
      </a:lt2>
      <a:accent1>
        <a:srgbClr val="FFCE00"/>
      </a:accent1>
      <a:accent2>
        <a:srgbClr val="FFF14C"/>
      </a:accent2>
      <a:accent3>
        <a:srgbClr val="9FE2D0"/>
      </a:accent3>
      <a:accent4>
        <a:srgbClr val="1AB6D1"/>
      </a:accent4>
      <a:accent5>
        <a:srgbClr val="0784B1"/>
      </a:accent5>
      <a:accent6>
        <a:srgbClr val="EE7673"/>
      </a:accent6>
      <a:hlink>
        <a:srgbClr val="3180B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2861</TotalTime>
  <Words>1119</Words>
  <Application>Microsoft Office PowerPoint</Application>
  <PresentationFormat>On-screen Show (16:9)</PresentationFormat>
  <Paragraphs>92</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Red Hat Text</vt:lpstr>
      <vt:lpstr>Red Hat Display</vt:lpstr>
      <vt:lpstr>Wingdings</vt:lpstr>
      <vt:lpstr>Arial Black</vt:lpstr>
      <vt:lpstr>Times New Roman</vt:lpstr>
      <vt:lpstr>Timandra template</vt:lpstr>
      <vt:lpstr>Welcome’s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Data Science</dc:creator>
  <cp:lastModifiedBy>Data Science</cp:lastModifiedBy>
  <cp:revision>247</cp:revision>
  <cp:lastPrinted>2023-02-27T03:00:54Z</cp:lastPrinted>
  <dcterms:modified xsi:type="dcterms:W3CDTF">2024-12-14T09:17:48Z</dcterms:modified>
</cp:coreProperties>
</file>