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61" r:id="rId5"/>
    <p:sldId id="262" r:id="rId6"/>
    <p:sldId id="263" r:id="rId7"/>
    <p:sldId id="264" r:id="rId8"/>
    <p:sldId id="265" r:id="rId9"/>
    <p:sldId id="268" r:id="rId10"/>
    <p:sldId id="267"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03998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FD2EE-7259-4489-91B1-D2437E888FB9}" type="datetimeFigureOut">
              <a:rPr lang="en-US" smtClean="0"/>
              <a:t>28-Mar-2024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17968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46230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347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965875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5944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71835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179807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24048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0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8112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FD2EE-7259-4489-91B1-D2437E888FB9}" type="datetimeFigureOut">
              <a:rPr lang="en-US" smtClean="0"/>
              <a:t>28-Mar-2024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10526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FD2EE-7259-4489-91B1-D2437E888FB9}" type="datetimeFigureOut">
              <a:rPr lang="en-US" smtClean="0"/>
              <a:t>28-Mar-2024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56445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84935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419491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5FD2EE-7259-4489-91B1-D2437E888FB9}" type="datetimeFigureOut">
              <a:rPr lang="en-US" smtClean="0"/>
              <a:t>28-Mar-2024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76424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FD2EE-7259-4489-91B1-D2437E888FB9}" type="datetimeFigureOut">
              <a:rPr lang="en-US" smtClean="0"/>
              <a:t>28-Mar-2024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8E0D3-8E33-4FBC-A511-9993A2BA257C}" type="slidenum">
              <a:rPr lang="en-US" smtClean="0"/>
              <a:t>‹#›</a:t>
            </a:fld>
            <a:endParaRPr lang="en-US"/>
          </a:p>
        </p:txBody>
      </p:sp>
    </p:spTree>
    <p:extLst>
      <p:ext uri="{BB962C8B-B14F-4D97-AF65-F5344CB8AC3E}">
        <p14:creationId xmlns:p14="http://schemas.microsoft.com/office/powerpoint/2010/main" val="31143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5FD2EE-7259-4489-91B1-D2437E888FB9}" type="datetimeFigureOut">
              <a:rPr lang="en-US" smtClean="0"/>
              <a:t>28-Mar-2024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F8E0D3-8E33-4FBC-A511-9993A2BA257C}" type="slidenum">
              <a:rPr lang="en-US" smtClean="0"/>
              <a:t>‹#›</a:t>
            </a:fld>
            <a:endParaRPr lang="en-US"/>
          </a:p>
        </p:txBody>
      </p:sp>
    </p:spTree>
    <p:extLst>
      <p:ext uri="{BB962C8B-B14F-4D97-AF65-F5344CB8AC3E}">
        <p14:creationId xmlns:p14="http://schemas.microsoft.com/office/powerpoint/2010/main" val="2597730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AA5F-57C8-9566-88AF-B7D635AE2613}"/>
              </a:ext>
            </a:extLst>
          </p:cNvPr>
          <p:cNvSpPr>
            <a:spLocks noGrp="1"/>
          </p:cNvSpPr>
          <p:nvPr>
            <p:ph type="title"/>
          </p:nvPr>
        </p:nvSpPr>
        <p:spPr>
          <a:xfrm>
            <a:off x="79581" y="82090"/>
            <a:ext cx="3746983" cy="1107996"/>
          </a:xfrm>
        </p:spPr>
        <p:style>
          <a:lnRef idx="2">
            <a:schemeClr val="accent4">
              <a:shade val="15000"/>
            </a:schemeClr>
          </a:lnRef>
          <a:fillRef idx="1">
            <a:schemeClr val="accent4"/>
          </a:fillRef>
          <a:effectRef idx="0">
            <a:schemeClr val="accent4"/>
          </a:effectRef>
          <a:fontRef idx="minor">
            <a:schemeClr val="lt1"/>
          </a:fontRef>
        </p:style>
        <p:txBody>
          <a:bodyPr/>
          <a:lstStyle/>
          <a:p>
            <a:r>
              <a:rPr lang="en-US" sz="6600" dirty="0">
                <a:latin typeface="Arial" panose="020B0604020202020204" pitchFamily="34" charset="0"/>
                <a:cs typeface="Arial" panose="020B0604020202020204" pitchFamily="34" charset="0"/>
              </a:rPr>
              <a:t>Welcome</a:t>
            </a:r>
          </a:p>
        </p:txBody>
      </p:sp>
      <p:sp>
        <p:nvSpPr>
          <p:cNvPr id="3" name="TextBox 2">
            <a:extLst>
              <a:ext uri="{FF2B5EF4-FFF2-40B4-BE49-F238E27FC236}">
                <a16:creationId xmlns:a16="http://schemas.microsoft.com/office/drawing/2014/main" id="{731289C7-491B-7674-E210-6752AC02A7F9}"/>
              </a:ext>
            </a:extLst>
          </p:cNvPr>
          <p:cNvSpPr txBox="1"/>
          <p:nvPr/>
        </p:nvSpPr>
        <p:spPr>
          <a:xfrm>
            <a:off x="4472608" y="1155208"/>
            <a:ext cx="107342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5400" dirty="0">
                <a:latin typeface="Arial" panose="020B0604020202020204" pitchFamily="34" charset="0"/>
                <a:cs typeface="Arial" panose="020B0604020202020204" pitchFamily="34" charset="0"/>
              </a:rPr>
              <a:t>To</a:t>
            </a:r>
          </a:p>
        </p:txBody>
      </p:sp>
      <p:sp>
        <p:nvSpPr>
          <p:cNvPr id="4" name="TextBox 3">
            <a:extLst>
              <a:ext uri="{FF2B5EF4-FFF2-40B4-BE49-F238E27FC236}">
                <a16:creationId xmlns:a16="http://schemas.microsoft.com/office/drawing/2014/main" id="{FD2C0587-6C02-C645-BF6B-404BDECE11EC}"/>
              </a:ext>
            </a:extLst>
          </p:cNvPr>
          <p:cNvSpPr txBox="1"/>
          <p:nvPr/>
        </p:nvSpPr>
        <p:spPr>
          <a:xfrm>
            <a:off x="3220279" y="2761883"/>
            <a:ext cx="6977270" cy="83099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4800" dirty="0">
                <a:latin typeface="Arial" panose="020B0604020202020204" pitchFamily="34" charset="0"/>
                <a:cs typeface="Arial" panose="020B0604020202020204" pitchFamily="34" charset="0"/>
              </a:rPr>
              <a:t>Project-3_Next-Hikes.ppt</a:t>
            </a:r>
          </a:p>
        </p:txBody>
      </p:sp>
      <p:sp>
        <p:nvSpPr>
          <p:cNvPr id="6" name="TextBox 5">
            <a:extLst>
              <a:ext uri="{FF2B5EF4-FFF2-40B4-BE49-F238E27FC236}">
                <a16:creationId xmlns:a16="http://schemas.microsoft.com/office/drawing/2014/main" id="{69D3E2C4-0241-4F54-3254-1F061146A76A}"/>
              </a:ext>
            </a:extLst>
          </p:cNvPr>
          <p:cNvSpPr txBox="1"/>
          <p:nvPr/>
        </p:nvSpPr>
        <p:spPr>
          <a:xfrm>
            <a:off x="3096038" y="3703672"/>
            <a:ext cx="8965096"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4800" dirty="0">
                <a:latin typeface="Arial" panose="020B0604020202020204" pitchFamily="34" charset="0"/>
                <a:cs typeface="Arial" panose="020B0604020202020204" pitchFamily="34" charset="0"/>
              </a:rPr>
              <a:t>Exploratory Data Analysis (EDA)</a:t>
            </a:r>
          </a:p>
        </p:txBody>
      </p:sp>
      <p:sp>
        <p:nvSpPr>
          <p:cNvPr id="7" name="TextBox 6">
            <a:extLst>
              <a:ext uri="{FF2B5EF4-FFF2-40B4-BE49-F238E27FC236}">
                <a16:creationId xmlns:a16="http://schemas.microsoft.com/office/drawing/2014/main" id="{E65CA223-1F87-1180-5F64-BA1C70B6BD81}"/>
              </a:ext>
            </a:extLst>
          </p:cNvPr>
          <p:cNvSpPr txBox="1"/>
          <p:nvPr/>
        </p:nvSpPr>
        <p:spPr>
          <a:xfrm>
            <a:off x="89485" y="5476459"/>
            <a:ext cx="6460367"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4800" dirty="0">
                <a:latin typeface="Arial" panose="020B0604020202020204" pitchFamily="34" charset="0"/>
                <a:cs typeface="Arial" panose="020B0604020202020204" pitchFamily="34" charset="0"/>
              </a:rPr>
              <a:t>Name : Mohd Zeeshan</a:t>
            </a:r>
          </a:p>
        </p:txBody>
      </p:sp>
      <p:sp>
        <p:nvSpPr>
          <p:cNvPr id="9" name="TextBox 8">
            <a:extLst>
              <a:ext uri="{FF2B5EF4-FFF2-40B4-BE49-F238E27FC236}">
                <a16:creationId xmlns:a16="http://schemas.microsoft.com/office/drawing/2014/main" id="{2F244C77-55AC-ED15-DF74-B0D10489F419}"/>
              </a:ext>
            </a:extLst>
          </p:cNvPr>
          <p:cNvSpPr txBox="1"/>
          <p:nvPr/>
        </p:nvSpPr>
        <p:spPr>
          <a:xfrm>
            <a:off x="8249477" y="5891958"/>
            <a:ext cx="3687418"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4800" dirty="0">
                <a:latin typeface="Arial" panose="020B0604020202020204" pitchFamily="34" charset="0"/>
                <a:cs typeface="Arial" panose="020B0604020202020204" pitchFamily="34" charset="0"/>
              </a:rPr>
              <a:t>25-Mar-2024</a:t>
            </a:r>
          </a:p>
        </p:txBody>
      </p:sp>
    </p:spTree>
    <p:extLst>
      <p:ext uri="{BB962C8B-B14F-4D97-AF65-F5344CB8AC3E}">
        <p14:creationId xmlns:p14="http://schemas.microsoft.com/office/powerpoint/2010/main" val="415148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DDC8E-137E-CDD0-1F02-732623BDAD55}"/>
              </a:ext>
            </a:extLst>
          </p:cNvPr>
          <p:cNvPicPr>
            <a:picLocks noChangeAspect="1"/>
          </p:cNvPicPr>
          <p:nvPr/>
        </p:nvPicPr>
        <p:blipFill>
          <a:blip r:embed="rId2"/>
          <a:stretch>
            <a:fillRect/>
          </a:stretch>
        </p:blipFill>
        <p:spPr>
          <a:xfrm>
            <a:off x="1441174" y="105648"/>
            <a:ext cx="8736496" cy="3850127"/>
          </a:xfrm>
          <a:prstGeom prst="rect">
            <a:avLst/>
          </a:prstGeom>
        </p:spPr>
      </p:pic>
      <p:sp>
        <p:nvSpPr>
          <p:cNvPr id="5" name="TextBox 4">
            <a:extLst>
              <a:ext uri="{FF2B5EF4-FFF2-40B4-BE49-F238E27FC236}">
                <a16:creationId xmlns:a16="http://schemas.microsoft.com/office/drawing/2014/main" id="{0C38B90B-0B65-200C-03F1-A168DE66F939}"/>
              </a:ext>
            </a:extLst>
          </p:cNvPr>
          <p:cNvSpPr txBox="1"/>
          <p:nvPr/>
        </p:nvSpPr>
        <p:spPr>
          <a:xfrm>
            <a:off x="166481" y="4546360"/>
            <a:ext cx="407752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(b). </a:t>
            </a:r>
            <a:r>
              <a:rPr lang="en-IN" sz="2500" b="1" dirty="0">
                <a:latin typeface="Arial" panose="020B0604020202020204" pitchFamily="34" charset="0"/>
                <a:cs typeface="Arial" panose="020B0604020202020204" pitchFamily="34" charset="0"/>
              </a:rPr>
              <a:t>Kernel Density Plots: </a:t>
            </a:r>
          </a:p>
        </p:txBody>
      </p:sp>
      <p:sp>
        <p:nvSpPr>
          <p:cNvPr id="7" name="TextBox 6">
            <a:extLst>
              <a:ext uri="{FF2B5EF4-FFF2-40B4-BE49-F238E27FC236}">
                <a16:creationId xmlns:a16="http://schemas.microsoft.com/office/drawing/2014/main" id="{65D786D3-0F53-BA89-69FC-F7E71623C67D}"/>
              </a:ext>
            </a:extLst>
          </p:cNvPr>
          <p:cNvSpPr txBox="1"/>
          <p:nvPr/>
        </p:nvSpPr>
        <p:spPr>
          <a:xfrm>
            <a:off x="1046300" y="5404368"/>
            <a:ext cx="10483091"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Kernel density plots provide a smooth estimate of the probability density function of a continuous variable. They are helpful for visualizing the distribution of a variable and can complement histograms by providing a smoother representation of the data's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0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E6E28-BEE6-C69F-524A-EFE6C86D47FB}"/>
              </a:ext>
            </a:extLst>
          </p:cNvPr>
          <p:cNvPicPr>
            <a:picLocks noChangeAspect="1"/>
          </p:cNvPicPr>
          <p:nvPr/>
        </p:nvPicPr>
        <p:blipFill>
          <a:blip r:embed="rId2"/>
          <a:stretch>
            <a:fillRect/>
          </a:stretch>
        </p:blipFill>
        <p:spPr>
          <a:xfrm>
            <a:off x="2048942" y="156584"/>
            <a:ext cx="7731162" cy="3829007"/>
          </a:xfrm>
          <a:prstGeom prst="rect">
            <a:avLst/>
          </a:prstGeom>
        </p:spPr>
      </p:pic>
      <p:sp>
        <p:nvSpPr>
          <p:cNvPr id="7" name="TextBox 6">
            <a:extLst>
              <a:ext uri="{FF2B5EF4-FFF2-40B4-BE49-F238E27FC236}">
                <a16:creationId xmlns:a16="http://schemas.microsoft.com/office/drawing/2014/main" id="{799382F6-2634-ECA2-E5FF-5FE87534CE48}"/>
              </a:ext>
            </a:extLst>
          </p:cNvPr>
          <p:cNvSpPr txBox="1"/>
          <p:nvPr/>
        </p:nvSpPr>
        <p:spPr>
          <a:xfrm>
            <a:off x="-1656" y="4456907"/>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Multivariate Analysis:</a:t>
            </a:r>
          </a:p>
        </p:txBody>
      </p:sp>
      <p:sp>
        <p:nvSpPr>
          <p:cNvPr id="9" name="TextBox 8">
            <a:extLst>
              <a:ext uri="{FF2B5EF4-FFF2-40B4-BE49-F238E27FC236}">
                <a16:creationId xmlns:a16="http://schemas.microsoft.com/office/drawing/2014/main" id="{D2269DA8-BDE0-1B83-24F0-1F4DF18A360F}"/>
              </a:ext>
            </a:extLst>
          </p:cNvPr>
          <p:cNvSpPr txBox="1"/>
          <p:nvPr/>
        </p:nvSpPr>
        <p:spPr>
          <a:xfrm>
            <a:off x="993913" y="5235402"/>
            <a:ext cx="10555356"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Exploratory Data Analysis (EDA) for Real Estate Pricing involves using Matplotlib and Seaborn to investigate relationships between multiple variables, especially those impacting house prices. The goal is to understand the correlations and dependencies between various features in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86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FDDB1-5E14-66DE-48CF-1CA997D18336}"/>
              </a:ext>
            </a:extLst>
          </p:cNvPr>
          <p:cNvSpPr txBox="1"/>
          <p:nvPr/>
        </p:nvSpPr>
        <p:spPr>
          <a:xfrm>
            <a:off x="85310" y="391804"/>
            <a:ext cx="557999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(a). Compute the correlation matrix:</a:t>
            </a:r>
          </a:p>
        </p:txBody>
      </p:sp>
      <p:sp>
        <p:nvSpPr>
          <p:cNvPr id="5" name="TextBox 4">
            <a:extLst>
              <a:ext uri="{FF2B5EF4-FFF2-40B4-BE49-F238E27FC236}">
                <a16:creationId xmlns:a16="http://schemas.microsoft.com/office/drawing/2014/main" id="{1E98BCA2-AE01-39CB-5998-9185B7D93FC9}"/>
              </a:ext>
            </a:extLst>
          </p:cNvPr>
          <p:cNvSpPr txBox="1"/>
          <p:nvPr/>
        </p:nvSpPr>
        <p:spPr>
          <a:xfrm>
            <a:off x="514350" y="1101372"/>
            <a:ext cx="10677110"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One common technique used in EDA is the correlation matrix, which shows the correlation coefficients between pairs of variables. A correlation coefficient close to 1 indicates a strong positive correlation, while a coefficient close to -1 indicates a strong negative correlation. This helps identify which features are most strongly related to house prices.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BADD5D-750E-FBEB-34B3-75C8A23E5F17}"/>
              </a:ext>
            </a:extLst>
          </p:cNvPr>
          <p:cNvPicPr>
            <a:picLocks noChangeAspect="1"/>
          </p:cNvPicPr>
          <p:nvPr/>
        </p:nvPicPr>
        <p:blipFill>
          <a:blip r:embed="rId2"/>
          <a:stretch>
            <a:fillRect/>
          </a:stretch>
        </p:blipFill>
        <p:spPr>
          <a:xfrm>
            <a:off x="785886" y="2657325"/>
            <a:ext cx="10892593" cy="3852609"/>
          </a:xfrm>
          <a:prstGeom prst="rect">
            <a:avLst/>
          </a:prstGeom>
        </p:spPr>
      </p:pic>
    </p:spTree>
    <p:extLst>
      <p:ext uri="{BB962C8B-B14F-4D97-AF65-F5344CB8AC3E}">
        <p14:creationId xmlns:p14="http://schemas.microsoft.com/office/powerpoint/2010/main" val="14101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4BB02-04A4-BEBE-D51F-624C2C0A496B}"/>
              </a:ext>
            </a:extLst>
          </p:cNvPr>
          <p:cNvSpPr txBox="1"/>
          <p:nvPr/>
        </p:nvSpPr>
        <p:spPr>
          <a:xfrm>
            <a:off x="216175" y="232777"/>
            <a:ext cx="2318302"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(b). Heat-map</a:t>
            </a:r>
          </a:p>
        </p:txBody>
      </p:sp>
      <p:pic>
        <p:nvPicPr>
          <p:cNvPr id="5" name="Picture 4">
            <a:extLst>
              <a:ext uri="{FF2B5EF4-FFF2-40B4-BE49-F238E27FC236}">
                <a16:creationId xmlns:a16="http://schemas.microsoft.com/office/drawing/2014/main" id="{E1180589-0AC5-F9BE-7790-9022C891F46C}"/>
              </a:ext>
            </a:extLst>
          </p:cNvPr>
          <p:cNvPicPr>
            <a:picLocks noChangeAspect="1"/>
          </p:cNvPicPr>
          <p:nvPr/>
        </p:nvPicPr>
        <p:blipFill>
          <a:blip r:embed="rId2"/>
          <a:stretch>
            <a:fillRect/>
          </a:stretch>
        </p:blipFill>
        <p:spPr>
          <a:xfrm>
            <a:off x="466458" y="1116105"/>
            <a:ext cx="11082811" cy="5195241"/>
          </a:xfrm>
          <a:prstGeom prst="rect">
            <a:avLst/>
          </a:prstGeom>
        </p:spPr>
      </p:pic>
    </p:spTree>
    <p:extLst>
      <p:ext uri="{BB962C8B-B14F-4D97-AF65-F5344CB8AC3E}">
        <p14:creationId xmlns:p14="http://schemas.microsoft.com/office/powerpoint/2010/main" val="142926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B6DEB-30E3-AC68-2165-ADCF902AC80F}"/>
              </a:ext>
            </a:extLst>
          </p:cNvPr>
          <p:cNvSpPr txBox="1"/>
          <p:nvPr/>
        </p:nvSpPr>
        <p:spPr>
          <a:xfrm>
            <a:off x="186358" y="35204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Feature Engineering:</a:t>
            </a:r>
          </a:p>
        </p:txBody>
      </p:sp>
      <p:sp>
        <p:nvSpPr>
          <p:cNvPr id="5" name="TextBox 4">
            <a:extLst>
              <a:ext uri="{FF2B5EF4-FFF2-40B4-BE49-F238E27FC236}">
                <a16:creationId xmlns:a16="http://schemas.microsoft.com/office/drawing/2014/main" id="{087799F7-5A52-AE4E-230E-64921D58C421}"/>
              </a:ext>
            </a:extLst>
          </p:cNvPr>
          <p:cNvSpPr txBox="1"/>
          <p:nvPr/>
        </p:nvSpPr>
        <p:spPr>
          <a:xfrm>
            <a:off x="705677" y="1149123"/>
            <a:ext cx="11300791" cy="70788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Price per Square Foot:- </a:t>
            </a:r>
            <a:r>
              <a:rPr lang="en-US" sz="2000" dirty="0">
                <a:latin typeface="Times New Roman" panose="02020603050405020304" pitchFamily="18" charset="0"/>
                <a:cs typeface="Times New Roman" panose="02020603050405020304" pitchFamily="18" charset="0"/>
              </a:rPr>
              <a:t>Divide the '</a:t>
            </a:r>
            <a:r>
              <a:rPr lang="en-US" sz="2000" dirty="0" err="1">
                <a:latin typeface="Times New Roman" panose="02020603050405020304" pitchFamily="18" charset="0"/>
                <a:cs typeface="Times New Roman" panose="02020603050405020304" pitchFamily="18" charset="0"/>
              </a:rPr>
              <a:t>SalePrice</a:t>
            </a:r>
            <a:r>
              <a:rPr lang="en-US" sz="2000" dirty="0">
                <a:latin typeface="Times New Roman" panose="02020603050405020304" pitchFamily="18" charset="0"/>
                <a:cs typeface="Times New Roman" panose="02020603050405020304" pitchFamily="18" charset="0"/>
              </a:rPr>
              <a:t>' by the total square footage ('</a:t>
            </a:r>
            <a:r>
              <a:rPr lang="en-US" sz="2000" dirty="0" err="1">
                <a:latin typeface="Times New Roman" panose="02020603050405020304" pitchFamily="18" charset="0"/>
                <a:cs typeface="Times New Roman" panose="02020603050405020304" pitchFamily="18" charset="0"/>
              </a:rPr>
              <a:t>GrLivArea</a:t>
            </a:r>
            <a:r>
              <a:rPr lang="en-US" sz="2000" dirty="0">
                <a:latin typeface="Times New Roman" panose="02020603050405020304" pitchFamily="18" charset="0"/>
                <a:cs typeface="Times New Roman" panose="02020603050405020304" pitchFamily="18" charset="0"/>
              </a:rPr>
              <a:t>') to get the price per square foot. This can help normalize prices based on the size of the property.</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99FC23A-7FED-E918-60CD-EB7FDEA9B54E}"/>
              </a:ext>
            </a:extLst>
          </p:cNvPr>
          <p:cNvPicPr>
            <a:picLocks noChangeAspect="1"/>
          </p:cNvPicPr>
          <p:nvPr/>
        </p:nvPicPr>
        <p:blipFill>
          <a:blip r:embed="rId2"/>
          <a:stretch>
            <a:fillRect/>
          </a:stretch>
        </p:blipFill>
        <p:spPr>
          <a:xfrm>
            <a:off x="1592745" y="2323885"/>
            <a:ext cx="9006510" cy="4092615"/>
          </a:xfrm>
          <a:prstGeom prst="rect">
            <a:avLst/>
          </a:prstGeom>
        </p:spPr>
      </p:pic>
    </p:spTree>
    <p:extLst>
      <p:ext uri="{BB962C8B-B14F-4D97-AF65-F5344CB8AC3E}">
        <p14:creationId xmlns:p14="http://schemas.microsoft.com/office/powerpoint/2010/main" val="347900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BBC03-CBD1-2633-2DCB-6B030CD0454B}"/>
              </a:ext>
            </a:extLst>
          </p:cNvPr>
          <p:cNvSpPr txBox="1"/>
          <p:nvPr/>
        </p:nvSpPr>
        <p:spPr>
          <a:xfrm>
            <a:off x="0" y="403688"/>
            <a:ext cx="10289486"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Total Porch Area:- </a:t>
            </a:r>
            <a:r>
              <a:rPr lang="en-US" sz="2000" dirty="0">
                <a:latin typeface="Times New Roman" panose="02020603050405020304" pitchFamily="18" charset="0"/>
                <a:cs typeface="Times New Roman" panose="02020603050405020304" pitchFamily="18" charset="0"/>
              </a:rPr>
              <a:t>Add up the areas of all porch types ('</a:t>
            </a:r>
            <a:r>
              <a:rPr lang="en-US" sz="2000" dirty="0" err="1">
                <a:latin typeface="Times New Roman" panose="02020603050405020304" pitchFamily="18" charset="0"/>
                <a:cs typeface="Times New Roman" panose="02020603050405020304" pitchFamily="18" charset="0"/>
              </a:rPr>
              <a:t>WoodDeckSF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OpenPorchSF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EnclosedPorch</a:t>
            </a:r>
            <a:r>
              <a:rPr lang="en-US" sz="2000" dirty="0">
                <a:latin typeface="Times New Roman" panose="02020603050405020304" pitchFamily="18" charset="0"/>
                <a:cs typeface="Times New Roman" panose="02020603050405020304" pitchFamily="18" charset="0"/>
              </a:rPr>
              <a:t>', '3SsnPorch', '</a:t>
            </a:r>
            <a:r>
              <a:rPr lang="en-US" sz="2000" dirty="0" err="1">
                <a:latin typeface="Times New Roman" panose="02020603050405020304" pitchFamily="18" charset="0"/>
                <a:cs typeface="Times New Roman" panose="02020603050405020304" pitchFamily="18" charset="0"/>
              </a:rPr>
              <a:t>ScreenPorch</a:t>
            </a:r>
            <a:r>
              <a:rPr lang="en-US" sz="2000" dirty="0">
                <a:latin typeface="Times New Roman" panose="02020603050405020304" pitchFamily="18" charset="0"/>
                <a:cs typeface="Times New Roman" panose="02020603050405020304" pitchFamily="18" charset="0"/>
              </a:rPr>
              <a:t>') to get the total porch area.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7C538-69F3-AA5F-46D3-2F50B0599B9A}"/>
              </a:ext>
            </a:extLst>
          </p:cNvPr>
          <p:cNvPicPr>
            <a:picLocks noChangeAspect="1"/>
          </p:cNvPicPr>
          <p:nvPr/>
        </p:nvPicPr>
        <p:blipFill>
          <a:blip r:embed="rId2"/>
          <a:stretch>
            <a:fillRect/>
          </a:stretch>
        </p:blipFill>
        <p:spPr>
          <a:xfrm>
            <a:off x="703891" y="1649895"/>
            <a:ext cx="10446287" cy="4373218"/>
          </a:xfrm>
          <a:prstGeom prst="rect">
            <a:avLst/>
          </a:prstGeom>
        </p:spPr>
      </p:pic>
    </p:spTree>
    <p:extLst>
      <p:ext uri="{BB962C8B-B14F-4D97-AF65-F5344CB8AC3E}">
        <p14:creationId xmlns:p14="http://schemas.microsoft.com/office/powerpoint/2010/main" val="292843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4515F-BE7A-22FC-70DC-D17C47A3E232}"/>
              </a:ext>
            </a:extLst>
          </p:cNvPr>
          <p:cNvSpPr txBox="1"/>
          <p:nvPr/>
        </p:nvSpPr>
        <p:spPr>
          <a:xfrm>
            <a:off x="218660" y="586409"/>
            <a:ext cx="9720470" cy="707886"/>
          </a:xfrm>
          <a:prstGeom prst="rect">
            <a:avLst/>
          </a:prstGeom>
          <a:noFill/>
        </p:spPr>
        <p:txBody>
          <a:bodyPr wrap="square" rtlCol="0">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Total Quality Score:- </a:t>
            </a:r>
            <a:r>
              <a:rPr lang="en-US" sz="2000" dirty="0">
                <a:latin typeface="Times New Roman" panose="02020603050405020304" pitchFamily="18" charset="0"/>
                <a:cs typeface="Times New Roman" panose="02020603050405020304" pitchFamily="18" charset="0"/>
              </a:rPr>
              <a:t>Add up the data (</a:t>
            </a:r>
            <a:r>
              <a:rPr lang="en-US" sz="2000" dirty="0" err="1">
                <a:latin typeface="Times New Roman" panose="02020603050405020304" pitchFamily="18" charset="0"/>
                <a:cs typeface="Times New Roman" panose="02020603050405020304" pitchFamily="18" charset="0"/>
              </a:rPr>
              <a:t>OverallQual</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OverallCond</a:t>
            </a:r>
            <a:r>
              <a:rPr lang="en-US" sz="2000" dirty="0">
                <a:latin typeface="Times New Roman" panose="02020603050405020304" pitchFamily="18" charset="0"/>
                <a:cs typeface="Times New Roman" panose="02020603050405020304" pitchFamily="18" charset="0"/>
              </a:rPr>
              <a:t>) to get the total quality score.</a:t>
            </a:r>
          </a:p>
        </p:txBody>
      </p:sp>
      <p:pic>
        <p:nvPicPr>
          <p:cNvPr id="6" name="Picture 5">
            <a:extLst>
              <a:ext uri="{FF2B5EF4-FFF2-40B4-BE49-F238E27FC236}">
                <a16:creationId xmlns:a16="http://schemas.microsoft.com/office/drawing/2014/main" id="{0A7889AC-5A13-39EC-A752-0F7971E23D8C}"/>
              </a:ext>
            </a:extLst>
          </p:cNvPr>
          <p:cNvPicPr>
            <a:picLocks noChangeAspect="1"/>
          </p:cNvPicPr>
          <p:nvPr/>
        </p:nvPicPr>
        <p:blipFill>
          <a:blip r:embed="rId2"/>
          <a:stretch>
            <a:fillRect/>
          </a:stretch>
        </p:blipFill>
        <p:spPr>
          <a:xfrm>
            <a:off x="646043" y="1703779"/>
            <a:ext cx="10058400" cy="4349151"/>
          </a:xfrm>
          <a:prstGeom prst="rect">
            <a:avLst/>
          </a:prstGeom>
        </p:spPr>
      </p:pic>
    </p:spTree>
    <p:extLst>
      <p:ext uri="{BB962C8B-B14F-4D97-AF65-F5344CB8AC3E}">
        <p14:creationId xmlns:p14="http://schemas.microsoft.com/office/powerpoint/2010/main" val="92346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4C444-3AB8-81D8-46F9-5EAC3113E6E8}"/>
              </a:ext>
            </a:extLst>
          </p:cNvPr>
          <p:cNvSpPr txBox="1"/>
          <p:nvPr/>
        </p:nvSpPr>
        <p:spPr>
          <a:xfrm>
            <a:off x="106845" y="11350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Geospatial Analysis: </a:t>
            </a:r>
          </a:p>
        </p:txBody>
      </p:sp>
      <p:sp>
        <p:nvSpPr>
          <p:cNvPr id="5" name="TextBox 4">
            <a:extLst>
              <a:ext uri="{FF2B5EF4-FFF2-40B4-BE49-F238E27FC236}">
                <a16:creationId xmlns:a16="http://schemas.microsoft.com/office/drawing/2014/main" id="{70D37067-940B-C350-5B66-4F9E11CFAF70}"/>
              </a:ext>
            </a:extLst>
          </p:cNvPr>
          <p:cNvSpPr txBox="1"/>
          <p:nvPr/>
        </p:nvSpPr>
        <p:spPr>
          <a:xfrm>
            <a:off x="3155673" y="821394"/>
            <a:ext cx="8319052"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For Geospatial-Analysis, we use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and Folium python libraries: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CDA169C-960E-A8D4-F2A2-A5296955EF2B}"/>
              </a:ext>
            </a:extLst>
          </p:cNvPr>
          <p:cNvSpPr txBox="1"/>
          <p:nvPr/>
        </p:nvSpPr>
        <p:spPr>
          <a:xfrm>
            <a:off x="218661" y="1590523"/>
            <a:ext cx="3438939"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285750" indent="-285750">
              <a:buFont typeface="Wingdings" panose="05000000000000000000" pitchFamily="2" charset="2"/>
              <a:buChar char="§"/>
            </a:pPr>
            <a:r>
              <a:rPr lang="en-IN" sz="2500" b="1" dirty="0">
                <a:latin typeface="Arial" panose="020B0604020202020204" pitchFamily="34" charset="0"/>
                <a:cs typeface="Arial" panose="020B0604020202020204" pitchFamily="34" charset="0"/>
              </a:rPr>
              <a:t>Plotting with </a:t>
            </a:r>
            <a:r>
              <a:rPr lang="en-IN" sz="2500" b="1" dirty="0" err="1">
                <a:latin typeface="Arial" panose="020B0604020202020204" pitchFamily="34" charset="0"/>
                <a:cs typeface="Arial" panose="020B0604020202020204" pitchFamily="34" charset="0"/>
              </a:rPr>
              <a:t>Plotly</a:t>
            </a:r>
            <a:r>
              <a:rPr lang="en-IN" sz="2500" b="1" dirty="0">
                <a:latin typeface="Arial" panose="020B0604020202020204" pitchFamily="34" charset="0"/>
                <a:cs typeface="Arial" panose="020B0604020202020204" pitchFamily="34" charset="0"/>
              </a:rPr>
              <a:t>:</a:t>
            </a:r>
            <a:endParaRPr lang="en-IN" sz="25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B0E8DCC-C31F-F301-F964-D4B742365110}"/>
              </a:ext>
            </a:extLst>
          </p:cNvPr>
          <p:cNvSpPr txBox="1"/>
          <p:nvPr/>
        </p:nvSpPr>
        <p:spPr>
          <a:xfrm>
            <a:off x="288235" y="2384531"/>
            <a:ext cx="11380304"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scatter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plot using </a:t>
            </a:r>
            <a:r>
              <a:rPr lang="en-US" sz="2000" dirty="0" err="1">
                <a:latin typeface="Times New Roman" panose="02020603050405020304" pitchFamily="18" charset="0"/>
                <a:cs typeface="Times New Roman" panose="02020603050405020304" pitchFamily="18" charset="0"/>
              </a:rPr>
              <a:t>px.scatter_mapbox</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set the ‘</a:t>
            </a:r>
            <a:r>
              <a:rPr lang="en-IN" sz="2000" dirty="0" err="1">
                <a:latin typeface="Times New Roman" panose="02020603050405020304" pitchFamily="18" charset="0"/>
                <a:cs typeface="Times New Roman" panose="02020603050405020304" pitchFamily="18" charset="0"/>
              </a:rPr>
              <a:t>lat</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lon</a:t>
            </a:r>
            <a:r>
              <a:rPr lang="en-IN" sz="2000" dirty="0">
                <a:latin typeface="Times New Roman" panose="02020603050405020304" pitchFamily="18" charset="0"/>
                <a:cs typeface="Times New Roman" panose="02020603050405020304" pitchFamily="18" charset="0"/>
              </a:rPr>
              <a:t>’ columns </a:t>
            </a:r>
            <a:r>
              <a:rPr lang="en-US" sz="2000" dirty="0">
                <a:latin typeface="Times New Roman" panose="02020603050405020304" pitchFamily="18" charset="0"/>
                <a:cs typeface="Times New Roman" panose="02020603050405020304" pitchFamily="18" charset="0"/>
              </a:rPr>
              <a:t>for the location of each data point.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‘text’ </a:t>
            </a:r>
            <a:r>
              <a:rPr lang="en-US" sz="2000" dirty="0">
                <a:latin typeface="Times New Roman" panose="02020603050405020304" pitchFamily="18" charset="0"/>
                <a:cs typeface="Times New Roman" panose="02020603050405020304" pitchFamily="18" charset="0"/>
              </a:rPr>
              <a:t>parameter to display additional information such as house prices or other relevant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Customize the layout and map style using ‘layout’</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C6604DA-B350-AC42-729A-4A03EE7EA7AB}"/>
              </a:ext>
            </a:extLst>
          </p:cNvPr>
          <p:cNvPicPr>
            <a:picLocks noChangeAspect="1"/>
          </p:cNvPicPr>
          <p:nvPr/>
        </p:nvPicPr>
        <p:blipFill>
          <a:blip r:embed="rId2"/>
          <a:stretch>
            <a:fillRect/>
          </a:stretch>
        </p:blipFill>
        <p:spPr>
          <a:xfrm>
            <a:off x="2274818" y="4164497"/>
            <a:ext cx="7642363" cy="2018890"/>
          </a:xfrm>
          <a:prstGeom prst="rect">
            <a:avLst/>
          </a:prstGeom>
        </p:spPr>
      </p:pic>
    </p:spTree>
    <p:extLst>
      <p:ext uri="{BB962C8B-B14F-4D97-AF65-F5344CB8AC3E}">
        <p14:creationId xmlns:p14="http://schemas.microsoft.com/office/powerpoint/2010/main" val="81749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CA5A1-C07C-4673-257E-AC0894BF6018}"/>
              </a:ext>
            </a:extLst>
          </p:cNvPr>
          <p:cNvSpPr txBox="1"/>
          <p:nvPr/>
        </p:nvSpPr>
        <p:spPr>
          <a:xfrm>
            <a:off x="156542" y="361987"/>
            <a:ext cx="402783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Wingdings" panose="05000000000000000000" pitchFamily="2" charset="2"/>
              <a:buChar char="§"/>
            </a:pPr>
            <a:r>
              <a:rPr lang="en-IN" sz="2500" b="1" dirty="0">
                <a:latin typeface="Arial" panose="020B0604020202020204" pitchFamily="34" charset="0"/>
                <a:cs typeface="Arial" panose="020B0604020202020204" pitchFamily="34" charset="0"/>
              </a:rPr>
              <a:t>Mapping with Folium:</a:t>
            </a:r>
          </a:p>
        </p:txBody>
      </p:sp>
      <p:sp>
        <p:nvSpPr>
          <p:cNvPr id="5" name="TextBox 4">
            <a:extLst>
              <a:ext uri="{FF2B5EF4-FFF2-40B4-BE49-F238E27FC236}">
                <a16:creationId xmlns:a16="http://schemas.microsoft.com/office/drawing/2014/main" id="{84C08D59-5455-3650-82B6-727EF15B62CB}"/>
              </a:ext>
            </a:extLst>
          </p:cNvPr>
          <p:cNvSpPr txBox="1"/>
          <p:nvPr/>
        </p:nvSpPr>
        <p:spPr>
          <a:xfrm>
            <a:off x="606287" y="1029854"/>
            <a:ext cx="10495722" cy="1015663"/>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base map using ‘</a:t>
            </a:r>
            <a:r>
              <a:rPr lang="en-US" sz="2000" dirty="0" err="1">
                <a:latin typeface="Times New Roman" panose="02020603050405020304" pitchFamily="18" charset="0"/>
                <a:cs typeface="Times New Roman" panose="02020603050405020304" pitchFamily="18" charset="0"/>
              </a:rPr>
              <a:t>folium.Map</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markers for each data point using ‘</a:t>
            </a:r>
            <a:r>
              <a:rPr lang="en-US" sz="2000" dirty="0" err="1">
                <a:latin typeface="Times New Roman" panose="02020603050405020304" pitchFamily="18" charset="0"/>
                <a:cs typeface="Times New Roman" panose="02020603050405020304" pitchFamily="18" charset="0"/>
              </a:rPr>
              <a:t>folium.marker</a:t>
            </a:r>
            <a:r>
              <a:rPr lang="en-US" sz="2000" dirty="0">
                <a:latin typeface="Times New Roman" panose="02020603050405020304" pitchFamily="18" charset="0"/>
                <a:cs typeface="Times New Roman" panose="02020603050405020304" pitchFamily="18" charset="0"/>
              </a:rPr>
              <a:t>’ and customize them as needed.</a:t>
            </a:r>
          </a:p>
          <a:p>
            <a:pPr algn="just"/>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348E02-861E-6FBD-C71E-D2DC0462F730}"/>
              </a:ext>
            </a:extLst>
          </p:cNvPr>
          <p:cNvPicPr>
            <a:picLocks noChangeAspect="1"/>
          </p:cNvPicPr>
          <p:nvPr/>
        </p:nvPicPr>
        <p:blipFill>
          <a:blip r:embed="rId2"/>
          <a:stretch>
            <a:fillRect/>
          </a:stretch>
        </p:blipFill>
        <p:spPr>
          <a:xfrm>
            <a:off x="711204" y="2045517"/>
            <a:ext cx="10769592" cy="4671496"/>
          </a:xfrm>
          <a:prstGeom prst="rect">
            <a:avLst/>
          </a:prstGeom>
        </p:spPr>
      </p:pic>
    </p:spTree>
    <p:extLst>
      <p:ext uri="{BB962C8B-B14F-4D97-AF65-F5344CB8AC3E}">
        <p14:creationId xmlns:p14="http://schemas.microsoft.com/office/powerpoint/2010/main" val="315306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61F12-541C-1CF7-61B8-A504D7D6274F}"/>
              </a:ext>
            </a:extLst>
          </p:cNvPr>
          <p:cNvSpPr txBox="1"/>
          <p:nvPr/>
        </p:nvSpPr>
        <p:spPr>
          <a:xfrm>
            <a:off x="77028" y="352047"/>
            <a:ext cx="6097656" cy="707886"/>
          </a:xfrm>
          <a:prstGeom prst="rect">
            <a:avLst/>
          </a:prstGeom>
          <a:noFill/>
        </p:spPr>
        <p:txBody>
          <a:bodyPr wrap="square">
            <a:spAutoFit/>
          </a:bodyPr>
          <a:lstStyle/>
          <a:p>
            <a:pPr marL="285750" indent="-285750">
              <a:buFont typeface="Wingdings" panose="05000000000000000000" pitchFamily="2" charset="2"/>
              <a:buChar char="Ø"/>
            </a:pPr>
            <a:r>
              <a:rPr lang="en-US" sz="4000" b="1" dirty="0">
                <a:solidFill>
                  <a:schemeClr val="accent3">
                    <a:lumMod val="60000"/>
                    <a:lumOff val="40000"/>
                  </a:schemeClr>
                </a:solidFill>
                <a:latin typeface="Arial" panose="020B0604020202020204" pitchFamily="34" charset="0"/>
                <a:cs typeface="Arial" panose="020B0604020202020204" pitchFamily="34" charset="0"/>
              </a:rPr>
              <a:t> Feature Engineering: </a:t>
            </a:r>
            <a:endParaRPr lang="en-IN"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D70C07D-EA14-89D3-7B1A-6FA98B3C3102}"/>
              </a:ext>
            </a:extLst>
          </p:cNvPr>
          <p:cNvSpPr txBox="1"/>
          <p:nvPr/>
        </p:nvSpPr>
        <p:spPr>
          <a:xfrm>
            <a:off x="394252" y="1059933"/>
            <a:ext cx="11720720" cy="1323439"/>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Correlation Analysis:- </a:t>
            </a:r>
            <a:r>
              <a:rPr lang="en-US" sz="2000" dirty="0">
                <a:latin typeface="Times New Roman" panose="02020603050405020304" pitchFamily="18" charset="0"/>
                <a:cs typeface="Times New Roman" panose="02020603050405020304" pitchFamily="18" charset="0"/>
              </a:rPr>
              <a:t>Calculate the correlation matrix between numerical features and the target variable ('</a:t>
            </a:r>
            <a:r>
              <a:rPr lang="en-US" sz="2000" dirty="0" err="1">
                <a:latin typeface="Times New Roman" panose="02020603050405020304" pitchFamily="18" charset="0"/>
                <a:cs typeface="Times New Roman" panose="02020603050405020304" pitchFamily="18" charset="0"/>
              </a:rPr>
              <a:t>SalePrice</a:t>
            </a:r>
            <a:r>
              <a:rPr lang="en-US" sz="2000" dirty="0">
                <a:latin typeface="Times New Roman" panose="02020603050405020304" pitchFamily="18" charset="0"/>
                <a:cs typeface="Times New Roman" panose="02020603050405020304" pitchFamily="18" charset="0"/>
              </a:rPr>
              <a:t>') to identify the strength and direction of linear relationships.</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58DCD9-176E-57B9-DE9C-EB5C459B46A3}"/>
              </a:ext>
            </a:extLst>
          </p:cNvPr>
          <p:cNvPicPr>
            <a:picLocks noChangeAspect="1"/>
          </p:cNvPicPr>
          <p:nvPr/>
        </p:nvPicPr>
        <p:blipFill>
          <a:blip r:embed="rId2"/>
          <a:stretch>
            <a:fillRect/>
          </a:stretch>
        </p:blipFill>
        <p:spPr>
          <a:xfrm>
            <a:off x="901221" y="1908313"/>
            <a:ext cx="10546925" cy="4675807"/>
          </a:xfrm>
          <a:prstGeom prst="rect">
            <a:avLst/>
          </a:prstGeom>
        </p:spPr>
      </p:pic>
    </p:spTree>
    <p:extLst>
      <p:ext uri="{BB962C8B-B14F-4D97-AF65-F5344CB8AC3E}">
        <p14:creationId xmlns:p14="http://schemas.microsoft.com/office/powerpoint/2010/main" val="169691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BD7D3-F06F-FB2E-1427-0E21E4A35A4C}"/>
              </a:ext>
            </a:extLst>
          </p:cNvPr>
          <p:cNvSpPr txBox="1"/>
          <p:nvPr/>
        </p:nvSpPr>
        <p:spPr>
          <a:xfrm>
            <a:off x="3965712" y="228601"/>
            <a:ext cx="3379305" cy="707886"/>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285750" indent="-285750">
              <a:buFont typeface="Wingdings" panose="05000000000000000000" pitchFamily="2" charset="2"/>
              <a:buChar char="v"/>
            </a:pPr>
            <a:r>
              <a:rPr lang="en-US" sz="4000" b="0" cap="none" spc="0" dirty="0">
                <a:ln w="0"/>
                <a:solidFill>
                  <a:schemeClr val="accent1"/>
                </a:solidFill>
                <a:effectLst>
                  <a:reflection blurRad="6350" stA="53000" endA="300" endPos="35500" dir="5400000" sy="-90000" algn="bl" rotWithShape="0"/>
                </a:effectLst>
                <a:latin typeface="Arial" panose="020B0604020202020204" pitchFamily="34" charset="0"/>
                <a:cs typeface="Arial" panose="020B0604020202020204" pitchFamily="34" charset="0"/>
              </a:rPr>
              <a:t>ABSTRACT</a:t>
            </a:r>
          </a:p>
        </p:txBody>
      </p:sp>
      <p:sp>
        <p:nvSpPr>
          <p:cNvPr id="3" name="TextBox 2">
            <a:extLst>
              <a:ext uri="{FF2B5EF4-FFF2-40B4-BE49-F238E27FC236}">
                <a16:creationId xmlns:a16="http://schemas.microsoft.com/office/drawing/2014/main" id="{30280F05-0330-5349-284B-13BF688CC908}"/>
              </a:ext>
            </a:extLst>
          </p:cNvPr>
          <p:cNvSpPr txBox="1"/>
          <p:nvPr/>
        </p:nvSpPr>
        <p:spPr>
          <a:xfrm>
            <a:off x="487017" y="936487"/>
            <a:ext cx="11439940" cy="6709529"/>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project we will do Exploratory Data Analysis (EDA) for Real Estate Pricing. Exploratory Data Analysis (EDA) plays a vital role in understanding the dynamics of real estate markets by analyzing various factors affecting property prices. This study focuses on the application of EDA techniques to a real estate dataset to uncover insights that can inform pricing strategies. The dataset includes information such as property characteristics, location, amenities, and historical pricing data.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EDA process begins with data cleaning, including handling missing values, duplicates, and outliers. Subsequently, visualizations such as histograms, box plots, and scatter plots are used to explore the distribution and relationships between key variables.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analysis reveals interesting patterns, such as the impact of location on property prices, the influence of amenities like swimming pools or garages, and the effect of economic indicators on market trends. Furthermore, multivariate analysis techniques are applied to understand the combined effect of multiple variables on property prices.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95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9035E-B9F7-F042-A84A-AF2B504703BA}"/>
              </a:ext>
            </a:extLst>
          </p:cNvPr>
          <p:cNvSpPr txBox="1"/>
          <p:nvPr/>
        </p:nvSpPr>
        <p:spPr>
          <a:xfrm>
            <a:off x="106845" y="85036"/>
            <a:ext cx="10239790"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Visualization:- </a:t>
            </a:r>
            <a:r>
              <a:rPr lang="en-US" sz="2000" dirty="0">
                <a:latin typeface="Times New Roman" panose="02020603050405020304" pitchFamily="18" charset="0"/>
                <a:cs typeface="Times New Roman" panose="02020603050405020304" pitchFamily="18" charset="0"/>
              </a:rPr>
              <a:t>Use scatter plots, box plots, and histograms to visualize the relationships between key features and house prices.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3550F-7336-E8C7-9E71-C0BA022978D7}"/>
              </a:ext>
            </a:extLst>
          </p:cNvPr>
          <p:cNvPicPr>
            <a:picLocks noChangeAspect="1"/>
          </p:cNvPicPr>
          <p:nvPr/>
        </p:nvPicPr>
        <p:blipFill>
          <a:blip r:embed="rId2"/>
          <a:stretch>
            <a:fillRect/>
          </a:stretch>
        </p:blipFill>
        <p:spPr>
          <a:xfrm>
            <a:off x="944219" y="1704007"/>
            <a:ext cx="9670773" cy="5068957"/>
          </a:xfrm>
          <a:prstGeom prst="rect">
            <a:avLst/>
          </a:prstGeom>
        </p:spPr>
      </p:pic>
      <p:sp>
        <p:nvSpPr>
          <p:cNvPr id="6" name="TextBox 5">
            <a:extLst>
              <a:ext uri="{FF2B5EF4-FFF2-40B4-BE49-F238E27FC236}">
                <a16:creationId xmlns:a16="http://schemas.microsoft.com/office/drawing/2014/main" id="{3468F9B0-2CDC-D6DA-8189-7D160A887343}"/>
              </a:ext>
            </a:extLst>
          </p:cNvPr>
          <p:cNvSpPr txBox="1"/>
          <p:nvPr/>
        </p:nvSpPr>
        <p:spPr>
          <a:xfrm>
            <a:off x="208721" y="912142"/>
            <a:ext cx="2524539"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marL="342900" indent="-342900">
              <a:buFont typeface="Wingdings" panose="05000000000000000000" pitchFamily="2" charset="2"/>
              <a:buChar char="§"/>
            </a:pPr>
            <a:r>
              <a:rPr lang="en-US" sz="2500" b="1" dirty="0">
                <a:latin typeface="Arial" panose="020B0604020202020204" pitchFamily="34" charset="0"/>
                <a:cs typeface="Arial" panose="020B0604020202020204" pitchFamily="34" charset="0"/>
              </a:rPr>
              <a:t>Scatter-plot</a:t>
            </a:r>
          </a:p>
        </p:txBody>
      </p:sp>
    </p:spTree>
    <p:extLst>
      <p:ext uri="{BB962C8B-B14F-4D97-AF65-F5344CB8AC3E}">
        <p14:creationId xmlns:p14="http://schemas.microsoft.com/office/powerpoint/2010/main" val="132483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6728D-BCDE-B70B-53FE-BC353CC078EA}"/>
              </a:ext>
            </a:extLst>
          </p:cNvPr>
          <p:cNvSpPr txBox="1"/>
          <p:nvPr/>
        </p:nvSpPr>
        <p:spPr>
          <a:xfrm>
            <a:off x="119269" y="149087"/>
            <a:ext cx="1987827"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marL="285750" indent="-285750">
              <a:buFont typeface="Wingdings" panose="05000000000000000000" pitchFamily="2" charset="2"/>
              <a:buChar char="§"/>
            </a:pPr>
            <a:r>
              <a:rPr lang="en-US" sz="2500" b="1" dirty="0">
                <a:latin typeface="Arial" panose="020B0604020202020204" pitchFamily="34" charset="0"/>
                <a:cs typeface="Arial" panose="020B0604020202020204" pitchFamily="34" charset="0"/>
              </a:rPr>
              <a:t>Line-plot</a:t>
            </a:r>
          </a:p>
        </p:txBody>
      </p:sp>
      <p:pic>
        <p:nvPicPr>
          <p:cNvPr id="5" name="Picture 4">
            <a:extLst>
              <a:ext uri="{FF2B5EF4-FFF2-40B4-BE49-F238E27FC236}">
                <a16:creationId xmlns:a16="http://schemas.microsoft.com/office/drawing/2014/main" id="{F16376FE-8CE5-5E8D-ACC0-5BA0ABF00697}"/>
              </a:ext>
            </a:extLst>
          </p:cNvPr>
          <p:cNvPicPr>
            <a:picLocks noChangeAspect="1"/>
          </p:cNvPicPr>
          <p:nvPr/>
        </p:nvPicPr>
        <p:blipFill>
          <a:blip r:embed="rId2"/>
          <a:stretch>
            <a:fillRect/>
          </a:stretch>
        </p:blipFill>
        <p:spPr>
          <a:xfrm>
            <a:off x="626166" y="894497"/>
            <a:ext cx="9700590" cy="5814416"/>
          </a:xfrm>
          <a:prstGeom prst="rect">
            <a:avLst/>
          </a:prstGeom>
        </p:spPr>
      </p:pic>
    </p:spTree>
    <p:extLst>
      <p:ext uri="{BB962C8B-B14F-4D97-AF65-F5344CB8AC3E}">
        <p14:creationId xmlns:p14="http://schemas.microsoft.com/office/powerpoint/2010/main" val="23350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B625F-8968-0098-3764-5B1B37FD3F34}"/>
              </a:ext>
            </a:extLst>
          </p:cNvPr>
          <p:cNvSpPr txBox="1"/>
          <p:nvPr/>
        </p:nvSpPr>
        <p:spPr>
          <a:xfrm>
            <a:off x="77028" y="113508"/>
            <a:ext cx="6097656"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Model Building:</a:t>
            </a:r>
          </a:p>
        </p:txBody>
      </p:sp>
      <p:sp>
        <p:nvSpPr>
          <p:cNvPr id="5" name="TextBox 4">
            <a:extLst>
              <a:ext uri="{FF2B5EF4-FFF2-40B4-BE49-F238E27FC236}">
                <a16:creationId xmlns:a16="http://schemas.microsoft.com/office/drawing/2014/main" id="{7D00854C-35F4-BBC6-914B-9D9E12D91604}"/>
              </a:ext>
            </a:extLst>
          </p:cNvPr>
          <p:cNvSpPr txBox="1"/>
          <p:nvPr/>
        </p:nvSpPr>
        <p:spPr>
          <a:xfrm>
            <a:off x="1548018" y="821394"/>
            <a:ext cx="8649529" cy="707886"/>
          </a:xfrm>
          <a:prstGeom prst="rect">
            <a:avLst/>
          </a:prstGeom>
          <a:noFill/>
        </p:spPr>
        <p:txBody>
          <a:bodyPr wrap="square">
            <a:spAutoFit/>
          </a:bodyPr>
          <a:lstStyle/>
          <a:p>
            <a:pPr marL="342900" indent="-342900" algn="just">
              <a:buFont typeface="Wingdings" panose="05000000000000000000" pitchFamily="2" charset="2"/>
              <a:buChar char="v"/>
            </a:pPr>
            <a:r>
              <a:rPr lang="en-US" sz="2000" b="1" dirty="0">
                <a:solidFill>
                  <a:srgbClr val="FFFF00"/>
                </a:solidFill>
                <a:latin typeface="Times New Roman" panose="02020603050405020304" pitchFamily="18" charset="0"/>
                <a:cs typeface="Times New Roman" panose="02020603050405020304" pitchFamily="18" charset="0"/>
              </a:rPr>
              <a:t>Split the Data:- </a:t>
            </a:r>
            <a:r>
              <a:rPr lang="en-US" sz="2000" dirty="0">
                <a:latin typeface="Times New Roman" panose="02020603050405020304" pitchFamily="18" charset="0"/>
                <a:cs typeface="Times New Roman" panose="02020603050405020304" pitchFamily="18" charset="0"/>
              </a:rPr>
              <a:t>Split your dataset into training and testing sets to evaluate the model's performance.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7A5E9F1-B755-5F97-7A2F-33BF5EFA83F0}"/>
              </a:ext>
            </a:extLst>
          </p:cNvPr>
          <p:cNvPicPr>
            <a:picLocks noChangeAspect="1"/>
          </p:cNvPicPr>
          <p:nvPr/>
        </p:nvPicPr>
        <p:blipFill>
          <a:blip r:embed="rId2"/>
          <a:stretch>
            <a:fillRect/>
          </a:stretch>
        </p:blipFill>
        <p:spPr>
          <a:xfrm>
            <a:off x="713960" y="1630019"/>
            <a:ext cx="10764079" cy="5039138"/>
          </a:xfrm>
          <a:prstGeom prst="rect">
            <a:avLst/>
          </a:prstGeom>
        </p:spPr>
      </p:pic>
    </p:spTree>
    <p:extLst>
      <p:ext uri="{BB962C8B-B14F-4D97-AF65-F5344CB8AC3E}">
        <p14:creationId xmlns:p14="http://schemas.microsoft.com/office/powerpoint/2010/main" val="2693353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0042A-88EA-87FB-F6EA-E933494FE70A}"/>
              </a:ext>
            </a:extLst>
          </p:cNvPr>
          <p:cNvSpPr txBox="1"/>
          <p:nvPr/>
        </p:nvSpPr>
        <p:spPr>
          <a:xfrm>
            <a:off x="126723" y="155210"/>
            <a:ext cx="10170216" cy="707886"/>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solidFill>
                  <a:srgbClr val="FFFF00"/>
                </a:solidFill>
                <a:latin typeface="Times New Roman" panose="02020603050405020304" pitchFamily="18" charset="0"/>
                <a:cs typeface="Times New Roman" panose="02020603050405020304" pitchFamily="18" charset="0"/>
              </a:rPr>
              <a:t>Select Features:- </a:t>
            </a:r>
            <a:r>
              <a:rPr lang="en-US" sz="2000" dirty="0">
                <a:latin typeface="Times New Roman" panose="02020603050405020304" pitchFamily="18" charset="0"/>
                <a:cs typeface="Times New Roman" panose="02020603050405020304" pitchFamily="18" charset="0"/>
              </a:rPr>
              <a:t>Choose the features (columns) that you will use as input to the model. You can use the newly created features from feature engineering along with other relevant features.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C7C722-C1A7-DFD2-0431-A85D74557F7B}"/>
              </a:ext>
            </a:extLst>
          </p:cNvPr>
          <p:cNvPicPr>
            <a:picLocks noChangeAspect="1"/>
          </p:cNvPicPr>
          <p:nvPr/>
        </p:nvPicPr>
        <p:blipFill>
          <a:blip r:embed="rId2"/>
          <a:stretch>
            <a:fillRect/>
          </a:stretch>
        </p:blipFill>
        <p:spPr>
          <a:xfrm>
            <a:off x="410817" y="1282148"/>
            <a:ext cx="11370366" cy="5297557"/>
          </a:xfrm>
          <a:prstGeom prst="rect">
            <a:avLst/>
          </a:prstGeom>
        </p:spPr>
      </p:pic>
    </p:spTree>
    <p:extLst>
      <p:ext uri="{BB962C8B-B14F-4D97-AF65-F5344CB8AC3E}">
        <p14:creationId xmlns:p14="http://schemas.microsoft.com/office/powerpoint/2010/main" val="29395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3EE6A1-2B43-49B8-2A45-76B8CDB960A7}"/>
              </a:ext>
            </a:extLst>
          </p:cNvPr>
          <p:cNvSpPr txBox="1"/>
          <p:nvPr/>
        </p:nvSpPr>
        <p:spPr>
          <a:xfrm>
            <a:off x="96906" y="116102"/>
            <a:ext cx="9981371" cy="1015663"/>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solidFill>
                  <a:srgbClr val="FFFF00"/>
                </a:solidFill>
                <a:latin typeface="Times New Roman" panose="02020603050405020304" pitchFamily="18" charset="0"/>
                <a:cs typeface="Times New Roman" panose="02020603050405020304" pitchFamily="18" charset="0"/>
              </a:rPr>
              <a:t>Model Selection:- </a:t>
            </a:r>
            <a:r>
              <a:rPr lang="en-US" sz="2000" dirty="0">
                <a:latin typeface="Times New Roman" panose="02020603050405020304" pitchFamily="18" charset="0"/>
                <a:cs typeface="Times New Roman" panose="02020603050405020304" pitchFamily="18" charset="0"/>
              </a:rPr>
              <a:t>Choose a model to train on your data. Common models for regression tasks like predicting house prices include linear regression, decision tree regression, and random forest regression.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28ABFD-B39E-D74C-5817-840EEBC3770A}"/>
              </a:ext>
            </a:extLst>
          </p:cNvPr>
          <p:cNvPicPr>
            <a:picLocks noChangeAspect="1"/>
          </p:cNvPicPr>
          <p:nvPr/>
        </p:nvPicPr>
        <p:blipFill>
          <a:blip r:embed="rId2"/>
          <a:stretch>
            <a:fillRect/>
          </a:stretch>
        </p:blipFill>
        <p:spPr>
          <a:xfrm>
            <a:off x="1073426" y="1222513"/>
            <a:ext cx="9352721" cy="3812158"/>
          </a:xfrm>
          <a:prstGeom prst="rect">
            <a:avLst/>
          </a:prstGeom>
        </p:spPr>
      </p:pic>
      <p:sp>
        <p:nvSpPr>
          <p:cNvPr id="7" name="TextBox 6">
            <a:extLst>
              <a:ext uri="{FF2B5EF4-FFF2-40B4-BE49-F238E27FC236}">
                <a16:creationId xmlns:a16="http://schemas.microsoft.com/office/drawing/2014/main" id="{15F9ADE8-BEDF-BCB1-DDFD-A875C36CEA40}"/>
              </a:ext>
            </a:extLst>
          </p:cNvPr>
          <p:cNvSpPr txBox="1"/>
          <p:nvPr/>
        </p:nvSpPr>
        <p:spPr>
          <a:xfrm>
            <a:off x="487636" y="5256577"/>
            <a:ext cx="11280293"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this case, the model score of 0.9793 means that the model explains approximately 97.93% of the variance in the target variable (house prices). This indicates that the model is able to predict house prices very well, capturing almost all of the variation in the prices. A score closer to 1.0 indicates a better fit of the model to the data, with 1.0 meaning a perfect fit.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068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0D45B9-FE57-D78B-3753-B29C208E76BF}"/>
              </a:ext>
            </a:extLst>
          </p:cNvPr>
          <p:cNvPicPr>
            <a:picLocks noChangeAspect="1"/>
          </p:cNvPicPr>
          <p:nvPr/>
        </p:nvPicPr>
        <p:blipFill>
          <a:blip r:embed="rId2"/>
          <a:stretch>
            <a:fillRect/>
          </a:stretch>
        </p:blipFill>
        <p:spPr>
          <a:xfrm>
            <a:off x="988934" y="69575"/>
            <a:ext cx="9089343" cy="2932042"/>
          </a:xfrm>
          <a:prstGeom prst="rect">
            <a:avLst/>
          </a:prstGeom>
        </p:spPr>
      </p:pic>
      <p:pic>
        <p:nvPicPr>
          <p:cNvPr id="9" name="Picture 8">
            <a:extLst>
              <a:ext uri="{FF2B5EF4-FFF2-40B4-BE49-F238E27FC236}">
                <a16:creationId xmlns:a16="http://schemas.microsoft.com/office/drawing/2014/main" id="{D3422F37-92AA-8A3C-1932-2FEB495B0377}"/>
              </a:ext>
            </a:extLst>
          </p:cNvPr>
          <p:cNvPicPr>
            <a:picLocks noChangeAspect="1"/>
          </p:cNvPicPr>
          <p:nvPr/>
        </p:nvPicPr>
        <p:blipFill>
          <a:blip r:embed="rId3"/>
          <a:stretch>
            <a:fillRect/>
          </a:stretch>
        </p:blipFill>
        <p:spPr>
          <a:xfrm>
            <a:off x="988934" y="3175089"/>
            <a:ext cx="9089343" cy="3613336"/>
          </a:xfrm>
          <a:prstGeom prst="rect">
            <a:avLst/>
          </a:prstGeom>
        </p:spPr>
      </p:pic>
    </p:spTree>
    <p:extLst>
      <p:ext uri="{BB962C8B-B14F-4D97-AF65-F5344CB8AC3E}">
        <p14:creationId xmlns:p14="http://schemas.microsoft.com/office/powerpoint/2010/main" val="43821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C6B35-F596-49B6-03C0-9876183E5FA8}"/>
              </a:ext>
            </a:extLst>
          </p:cNvPr>
          <p:cNvSpPr txBox="1"/>
          <p:nvPr/>
        </p:nvSpPr>
        <p:spPr>
          <a:xfrm>
            <a:off x="178904" y="137925"/>
            <a:ext cx="10167729"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this case, the model score of 0.8175 means that the model explains approximately 81.75% of the variance in the target variable (house prices). This indicates that the model is able to predict house prices very well, capturing almost all of the variation in the prices. A score closer to 1.0 indicates a better fit of the model to the data, with 1.0 meaning a perfect fit.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F409C7-B13A-2E27-2B78-04F13C5D6720}"/>
              </a:ext>
            </a:extLst>
          </p:cNvPr>
          <p:cNvPicPr>
            <a:picLocks noChangeAspect="1"/>
          </p:cNvPicPr>
          <p:nvPr/>
        </p:nvPicPr>
        <p:blipFill>
          <a:blip r:embed="rId2"/>
          <a:stretch>
            <a:fillRect/>
          </a:stretch>
        </p:blipFill>
        <p:spPr>
          <a:xfrm>
            <a:off x="1242392" y="1555824"/>
            <a:ext cx="8567530" cy="3095690"/>
          </a:xfrm>
          <a:prstGeom prst="rect">
            <a:avLst/>
          </a:prstGeom>
        </p:spPr>
      </p:pic>
      <p:sp>
        <p:nvSpPr>
          <p:cNvPr id="7" name="TextBox 6">
            <a:extLst>
              <a:ext uri="{FF2B5EF4-FFF2-40B4-BE49-F238E27FC236}">
                <a16:creationId xmlns:a16="http://schemas.microsoft.com/office/drawing/2014/main" id="{E8459F09-7580-6126-1F10-6087D95A8C20}"/>
              </a:ext>
            </a:extLst>
          </p:cNvPr>
          <p:cNvSpPr txBox="1"/>
          <p:nvPr/>
        </p:nvSpPr>
        <p:spPr>
          <a:xfrm>
            <a:off x="-82000" y="4842901"/>
            <a:ext cx="10428633" cy="707886"/>
          </a:xfrm>
          <a:prstGeom prst="rect">
            <a:avLst/>
          </a:prstGeom>
          <a:noFill/>
        </p:spPr>
        <p:txBody>
          <a:bodyPr wrap="square">
            <a:spAutoFit/>
          </a:bodyPr>
          <a:lstStyle/>
          <a:p>
            <a:pPr marL="285750" indent="-285750">
              <a:buFont typeface="Wingdings" panose="05000000000000000000" pitchFamily="2" charset="2"/>
              <a:buChar char="Ø"/>
            </a:pPr>
            <a:r>
              <a:rPr lang="en-US" sz="4000" b="1" dirty="0">
                <a:solidFill>
                  <a:schemeClr val="accent3">
                    <a:lumMod val="60000"/>
                    <a:lumOff val="40000"/>
                  </a:schemeClr>
                </a:solidFill>
                <a:latin typeface="Arial" panose="020B0604020202020204" pitchFamily="34" charset="0"/>
                <a:cs typeface="Arial" panose="020B0604020202020204" pitchFamily="34" charset="0"/>
              </a:rPr>
              <a:t> Market Trends and Historical Pricing:</a:t>
            </a:r>
            <a:endParaRPr lang="en-IN"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60F0164-FA52-BEEE-E348-BB3506950B91}"/>
              </a:ext>
            </a:extLst>
          </p:cNvPr>
          <p:cNvSpPr txBox="1"/>
          <p:nvPr/>
        </p:nvSpPr>
        <p:spPr>
          <a:xfrm>
            <a:off x="431106" y="5652643"/>
            <a:ext cx="10428633"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Temporal Analysis:- </a:t>
            </a:r>
            <a:r>
              <a:rPr lang="en-US" sz="2000" dirty="0">
                <a:latin typeface="Times New Roman" panose="02020603050405020304" pitchFamily="18" charset="0"/>
                <a:cs typeface="Times New Roman" panose="02020603050405020304" pitchFamily="18" charset="0"/>
              </a:rPr>
              <a:t>Plot the trend of house prices over time to visualize how prices have changed. You can use line plots or scatter plots with a trend line.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3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36DBB-83E0-4E8D-2FC0-69EE9984A53E}"/>
              </a:ext>
            </a:extLst>
          </p:cNvPr>
          <p:cNvPicPr>
            <a:picLocks noChangeAspect="1"/>
          </p:cNvPicPr>
          <p:nvPr/>
        </p:nvPicPr>
        <p:blipFill>
          <a:blip r:embed="rId2"/>
          <a:stretch>
            <a:fillRect/>
          </a:stretch>
        </p:blipFill>
        <p:spPr>
          <a:xfrm>
            <a:off x="168965" y="695739"/>
            <a:ext cx="10197548" cy="5466521"/>
          </a:xfrm>
          <a:prstGeom prst="rect">
            <a:avLst/>
          </a:prstGeom>
        </p:spPr>
      </p:pic>
    </p:spTree>
    <p:extLst>
      <p:ext uri="{BB962C8B-B14F-4D97-AF65-F5344CB8AC3E}">
        <p14:creationId xmlns:p14="http://schemas.microsoft.com/office/powerpoint/2010/main" val="407639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7FEC5-FF31-1BFB-D798-356CCA4BF44E}"/>
              </a:ext>
            </a:extLst>
          </p:cNvPr>
          <p:cNvSpPr txBox="1"/>
          <p:nvPr/>
        </p:nvSpPr>
        <p:spPr>
          <a:xfrm>
            <a:off x="265871" y="333465"/>
            <a:ext cx="9981371"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Seasonal Analysis:- </a:t>
            </a:r>
            <a:r>
              <a:rPr lang="en-US" sz="2000" dirty="0">
                <a:latin typeface="Times New Roman" panose="02020603050405020304" pitchFamily="18" charset="0"/>
                <a:cs typeface="Times New Roman" panose="02020603050405020304" pitchFamily="18" charset="0"/>
              </a:rPr>
              <a:t>Check for seasonal patterns in house prices by aggregating prices based on months or seasons and visualizing the data.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2609A2-69BA-5E79-3081-217FF7F7917D}"/>
              </a:ext>
            </a:extLst>
          </p:cNvPr>
          <p:cNvPicPr>
            <a:picLocks noChangeAspect="1"/>
          </p:cNvPicPr>
          <p:nvPr/>
        </p:nvPicPr>
        <p:blipFill>
          <a:blip r:embed="rId2"/>
          <a:stretch>
            <a:fillRect/>
          </a:stretch>
        </p:blipFill>
        <p:spPr>
          <a:xfrm>
            <a:off x="347870" y="1232453"/>
            <a:ext cx="10873408" cy="5430203"/>
          </a:xfrm>
          <a:prstGeom prst="rect">
            <a:avLst/>
          </a:prstGeom>
        </p:spPr>
      </p:pic>
    </p:spTree>
    <p:extLst>
      <p:ext uri="{BB962C8B-B14F-4D97-AF65-F5344CB8AC3E}">
        <p14:creationId xmlns:p14="http://schemas.microsoft.com/office/powerpoint/2010/main" val="1850378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F4A61-9F41-1D35-8768-508470EE0071}"/>
              </a:ext>
            </a:extLst>
          </p:cNvPr>
          <p:cNvSpPr txBox="1"/>
          <p:nvPr/>
        </p:nvSpPr>
        <p:spPr>
          <a:xfrm>
            <a:off x="-62120" y="103569"/>
            <a:ext cx="10525538" cy="707886"/>
          </a:xfrm>
          <a:prstGeom prst="rect">
            <a:avLst/>
          </a:prstGeom>
          <a:noFill/>
        </p:spPr>
        <p:txBody>
          <a:bodyPr wrap="square">
            <a:spAutoFit/>
          </a:bodyPr>
          <a:lstStyle/>
          <a:p>
            <a:pPr marL="285750" indent="-28575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 Customer Preferences and Amenities:</a:t>
            </a:r>
          </a:p>
        </p:txBody>
      </p:sp>
      <p:sp>
        <p:nvSpPr>
          <p:cNvPr id="5" name="TextBox 4">
            <a:extLst>
              <a:ext uri="{FF2B5EF4-FFF2-40B4-BE49-F238E27FC236}">
                <a16:creationId xmlns:a16="http://schemas.microsoft.com/office/drawing/2014/main" id="{2C71F535-4EF0-EB45-4DF0-463B3C5224D2}"/>
              </a:ext>
            </a:extLst>
          </p:cNvPr>
          <p:cNvSpPr txBox="1"/>
          <p:nvPr/>
        </p:nvSpPr>
        <p:spPr>
          <a:xfrm>
            <a:off x="223630" y="811455"/>
            <a:ext cx="995403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investigate how customer preferences and amenities impact house prices, you can analyze the dataset to understand the relationship between specific amenities and house prices. Here's a general approach using Python libraries like Matplotlib and Seaborn: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4C5041C-244D-2551-D310-B087B3C62BFC}"/>
              </a:ext>
            </a:extLst>
          </p:cNvPr>
          <p:cNvSpPr txBox="1"/>
          <p:nvPr/>
        </p:nvSpPr>
        <p:spPr>
          <a:xfrm>
            <a:off x="223630" y="1953543"/>
            <a:ext cx="11504544" cy="70788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Identify Relevant Amenities:- </a:t>
            </a:r>
            <a:r>
              <a:rPr lang="en-US" sz="2000" dirty="0">
                <a:latin typeface="Times New Roman" panose="02020603050405020304" pitchFamily="18" charset="0"/>
                <a:cs typeface="Times New Roman" panose="02020603050405020304" pitchFamily="18" charset="0"/>
              </a:rPr>
              <a:t>Identify the amenities or features in the dataset that you want to analyze (e.g., swimming pool, garage).</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523492C-93A5-0872-9D2C-1BE86AB78E29}"/>
              </a:ext>
            </a:extLst>
          </p:cNvPr>
          <p:cNvPicPr>
            <a:picLocks noChangeAspect="1"/>
          </p:cNvPicPr>
          <p:nvPr/>
        </p:nvPicPr>
        <p:blipFill>
          <a:blip r:embed="rId2"/>
          <a:stretch>
            <a:fillRect/>
          </a:stretch>
        </p:blipFill>
        <p:spPr>
          <a:xfrm>
            <a:off x="624509" y="2787854"/>
            <a:ext cx="10942982" cy="3878518"/>
          </a:xfrm>
          <a:prstGeom prst="rect">
            <a:avLst/>
          </a:prstGeom>
        </p:spPr>
      </p:pic>
    </p:spTree>
    <p:extLst>
      <p:ext uri="{BB962C8B-B14F-4D97-AF65-F5344CB8AC3E}">
        <p14:creationId xmlns:p14="http://schemas.microsoft.com/office/powerpoint/2010/main" val="395593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F4A95-7A69-BAA8-074B-24736B9A1068}"/>
              </a:ext>
            </a:extLst>
          </p:cNvPr>
          <p:cNvSpPr txBox="1"/>
          <p:nvPr/>
        </p:nvSpPr>
        <p:spPr>
          <a:xfrm>
            <a:off x="109330" y="109331"/>
            <a:ext cx="3260035" cy="70788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marL="571500" indent="-571500">
              <a:buFont typeface="Wingdings" panose="05000000000000000000" pitchFamily="2" charset="2"/>
              <a:buChar char="v"/>
            </a:pPr>
            <a:r>
              <a:rPr lang="en-US" sz="4000" dirty="0">
                <a:solidFill>
                  <a:schemeClr val="accent1"/>
                </a:solidFill>
                <a:latin typeface="Arial" panose="020B0604020202020204" pitchFamily="34" charset="0"/>
                <a:cs typeface="Arial" panose="020B0604020202020204" pitchFamily="34" charset="0"/>
              </a:rPr>
              <a:t>CONTENT</a:t>
            </a:r>
            <a:endParaRPr lang="en-IN" sz="4000"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826FF22-4AF0-71E0-3B27-8736A391F17F}"/>
              </a:ext>
            </a:extLst>
          </p:cNvPr>
          <p:cNvSpPr txBox="1"/>
          <p:nvPr/>
        </p:nvSpPr>
        <p:spPr>
          <a:xfrm>
            <a:off x="606287" y="817217"/>
            <a:ext cx="3836505" cy="2015936"/>
          </a:xfrm>
          <a:prstGeom prst="rect">
            <a:avLst/>
          </a:prstGeom>
          <a:noFill/>
        </p:spPr>
        <p:txBody>
          <a:bodyPr wrap="square" rtlCol="0">
            <a:spAutoFit/>
          </a:bodyPr>
          <a:lstStyle/>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Introduction</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Objectives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Methods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 Results</a:t>
            </a:r>
          </a:p>
          <a:p>
            <a:pPr marL="342900" lvl="0" indent="-3429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Conclusions </a:t>
            </a:r>
          </a:p>
        </p:txBody>
      </p:sp>
      <p:sp>
        <p:nvSpPr>
          <p:cNvPr id="5" name="TextBox 4">
            <a:extLst>
              <a:ext uri="{FF2B5EF4-FFF2-40B4-BE49-F238E27FC236}">
                <a16:creationId xmlns:a16="http://schemas.microsoft.com/office/drawing/2014/main" id="{B8B4F1E6-7CA1-920B-B0FC-413CF2C75CC3}"/>
              </a:ext>
            </a:extLst>
          </p:cNvPr>
          <p:cNvSpPr txBox="1"/>
          <p:nvPr/>
        </p:nvSpPr>
        <p:spPr>
          <a:xfrm>
            <a:off x="109330" y="2721114"/>
            <a:ext cx="3667538" cy="707886"/>
          </a:xfrm>
          <a:prstGeom prst="rect">
            <a:avLst/>
          </a:prstGeom>
          <a:noFill/>
        </p:spPr>
        <p:txBody>
          <a:bodyPr wrap="square" rtlCol="0">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Chapter-1</a:t>
            </a:r>
          </a:p>
        </p:txBody>
      </p:sp>
      <p:sp>
        <p:nvSpPr>
          <p:cNvPr id="6" name="TextBox 5">
            <a:extLst>
              <a:ext uri="{FF2B5EF4-FFF2-40B4-BE49-F238E27FC236}">
                <a16:creationId xmlns:a16="http://schemas.microsoft.com/office/drawing/2014/main" id="{861E9119-9C71-45BB-E4EA-DC2FE234EB9A}"/>
              </a:ext>
            </a:extLst>
          </p:cNvPr>
          <p:cNvSpPr txBox="1"/>
          <p:nvPr/>
        </p:nvSpPr>
        <p:spPr>
          <a:xfrm>
            <a:off x="848139" y="4024848"/>
            <a:ext cx="10495722"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Exploratory Data Analysis (EDA) is a critical first step in the data analysis process, especially in the context of Real Estate Pricing. EDA involves the initial exploration and analysis of a dataset to understand its key characteristics and uncover insights that can inform further analysis and decision-making.</a:t>
            </a:r>
          </a:p>
          <a:p>
            <a:pPr algn="just"/>
            <a:r>
              <a:rPr lang="en-US" sz="2000" dirty="0">
                <a:latin typeface="Times New Roman" panose="02020603050405020304" pitchFamily="18" charset="0"/>
                <a:cs typeface="Times New Roman" panose="02020603050405020304" pitchFamily="18" charset="0"/>
              </a:rPr>
              <a:t>In the context of Real Estate Pricing, EDA helps in understanding the factors that influence house prices, identifying patterns and trends in the data, and exploring relationships between different variables. By conducting EDA, real estate professionals, analysts, and researchers can gain valuable insights into the market dynamics, customer preferences, and other factors that drive pricing decisions.</a:t>
            </a:r>
          </a:p>
          <a:p>
            <a:pPr algn="just"/>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3F6D40-7B71-6BA9-FEDD-ECD0BCBC5A4C}"/>
              </a:ext>
            </a:extLst>
          </p:cNvPr>
          <p:cNvSpPr txBox="1"/>
          <p:nvPr/>
        </p:nvSpPr>
        <p:spPr>
          <a:xfrm>
            <a:off x="768626" y="3316962"/>
            <a:ext cx="4234069" cy="707886"/>
          </a:xfrm>
          <a:prstGeom prst="rect">
            <a:avLst/>
          </a:prstGeom>
          <a:noFill/>
        </p:spPr>
        <p:txBody>
          <a:bodyPr wrap="square" rtlCol="0">
            <a:spAutoFit/>
          </a:bodyPr>
          <a:lstStyle/>
          <a:p>
            <a:pPr marL="285750" indent="-285750">
              <a:buFont typeface="Wingdings" panose="05000000000000000000" pitchFamily="2" charset="2"/>
              <a:buChar char="Ø"/>
            </a:pPr>
            <a:r>
              <a:rPr lang="en-US" sz="4000" b="1" dirty="0">
                <a:solidFill>
                  <a:srgbClr val="FFFF00"/>
                </a:solidFill>
                <a:latin typeface="Arial" panose="020B0604020202020204" pitchFamily="34" charset="0"/>
                <a:cs typeface="Arial" panose="020B0604020202020204" pitchFamily="34" charset="0"/>
              </a:rPr>
              <a:t> </a:t>
            </a:r>
            <a:r>
              <a:rPr lang="en-US" sz="4000" dirty="0">
                <a:solidFill>
                  <a:srgbClr val="FFFF00"/>
                </a:solidFill>
                <a:latin typeface="Arial" panose="020B0604020202020204" pitchFamily="34" charset="0"/>
                <a:cs typeface="Arial" panose="020B0604020202020204" pitchFamily="34" charset="0"/>
              </a:rPr>
              <a:t>Introduction</a:t>
            </a:r>
            <a:r>
              <a:rPr lang="en-US" sz="4000" b="1"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6957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6B4B18-0573-1301-9660-705196828D00}"/>
              </a:ext>
            </a:extLst>
          </p:cNvPr>
          <p:cNvSpPr txBox="1"/>
          <p:nvPr/>
        </p:nvSpPr>
        <p:spPr>
          <a:xfrm>
            <a:off x="152400" y="1095759"/>
            <a:ext cx="11887200" cy="532453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Garage:- </a:t>
            </a:r>
            <a:r>
              <a:rPr lang="en-US" sz="2000" dirty="0">
                <a:latin typeface="Times New Roman" panose="02020603050405020304" pitchFamily="18" charset="0"/>
                <a:cs typeface="Times New Roman" panose="02020603050405020304" pitchFamily="18" charset="0"/>
              </a:rPr>
              <a:t>The presence of a garage and its size (e.g., number of cars it can accommodate) can affect house prices.</a:t>
            </a:r>
          </a:p>
          <a:p>
            <a:pPr algn="just"/>
            <a:r>
              <a:rPr lang="en-US" sz="2000" b="1" dirty="0">
                <a:solidFill>
                  <a:srgbClr val="FFFF00"/>
                </a:solidFill>
                <a:latin typeface="Times New Roman" panose="02020603050405020304" pitchFamily="18" charset="0"/>
                <a:cs typeface="Times New Roman" panose="02020603050405020304" pitchFamily="18" charset="0"/>
              </a:rPr>
              <a:t>Swimming Pool:</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Houses with swimming pools typically command higher prices, but the maintenance costs associated with pools may also be a factor.</a:t>
            </a:r>
          </a:p>
          <a:p>
            <a:pPr algn="just"/>
            <a:r>
              <a:rPr lang="en-US" sz="2000" b="1" dirty="0">
                <a:solidFill>
                  <a:srgbClr val="FFFF00"/>
                </a:solidFill>
                <a:latin typeface="Times New Roman" panose="02020603050405020304" pitchFamily="18" charset="0"/>
                <a:cs typeface="Times New Roman" panose="02020603050405020304" pitchFamily="18" charset="0"/>
              </a:rPr>
              <a:t>Outdoor Space:- </a:t>
            </a:r>
            <a:r>
              <a:rPr lang="en-US" sz="2000" dirty="0">
                <a:latin typeface="Times New Roman" panose="02020603050405020304" pitchFamily="18" charset="0"/>
                <a:cs typeface="Times New Roman" panose="02020603050405020304" pitchFamily="18" charset="0"/>
              </a:rPr>
              <a:t>Features like a backyard, patio, or deck can add value to a property.</a:t>
            </a:r>
          </a:p>
          <a:p>
            <a:pPr algn="just"/>
            <a:r>
              <a:rPr lang="en-US" sz="2000" b="1" dirty="0">
                <a:solidFill>
                  <a:srgbClr val="FFFF00"/>
                </a:solidFill>
                <a:latin typeface="Times New Roman" panose="02020603050405020304" pitchFamily="18" charset="0"/>
                <a:cs typeface="Times New Roman" panose="02020603050405020304" pitchFamily="18" charset="0"/>
              </a:rPr>
              <a:t>Number of Bedrooms and Bathrooms:-</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Houses with more bedrooms and bathrooms tend to be more valuable, as they can accommodate larger families or provide more comfort.</a:t>
            </a:r>
          </a:p>
          <a:p>
            <a:pPr algn="just"/>
            <a:r>
              <a:rPr lang="en-US" sz="2000" b="1" dirty="0">
                <a:solidFill>
                  <a:srgbClr val="FFFF00"/>
                </a:solidFill>
                <a:latin typeface="Times New Roman" panose="02020603050405020304" pitchFamily="18" charset="0"/>
                <a:cs typeface="Times New Roman" panose="02020603050405020304" pitchFamily="18" charset="0"/>
              </a:rPr>
              <a:t>Kitchen Features:-</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modern kitchen with updated appliances, countertops, and cabinets can influence buyers' decisions.</a:t>
            </a:r>
          </a:p>
          <a:p>
            <a:pPr algn="just"/>
            <a:r>
              <a:rPr lang="en-US" sz="2000" b="1" dirty="0">
                <a:solidFill>
                  <a:srgbClr val="FFFF00"/>
                </a:solidFill>
                <a:latin typeface="Times New Roman" panose="02020603050405020304" pitchFamily="18" charset="0"/>
                <a:cs typeface="Times New Roman" panose="02020603050405020304" pitchFamily="18" charset="0"/>
              </a:rPr>
              <a:t>Energy Efficiency:- </a:t>
            </a:r>
            <a:r>
              <a:rPr lang="en-US" sz="2000" dirty="0">
                <a:latin typeface="Times New Roman" panose="02020603050405020304" pitchFamily="18" charset="0"/>
                <a:cs typeface="Times New Roman" panose="02020603050405020304" pitchFamily="18" charset="0"/>
              </a:rPr>
              <a:t>Features like energy-efficient windows, insulation, and appliances may increase a property's value due to lower utility costs.</a:t>
            </a:r>
          </a:p>
          <a:p>
            <a:pPr algn="just"/>
            <a:r>
              <a:rPr lang="en-US" sz="2000" b="1" dirty="0">
                <a:solidFill>
                  <a:srgbClr val="FFFF00"/>
                </a:solidFill>
                <a:latin typeface="Times New Roman" panose="02020603050405020304" pitchFamily="18" charset="0"/>
                <a:cs typeface="Times New Roman" panose="02020603050405020304" pitchFamily="18" charset="0"/>
              </a:rPr>
              <a:t>Location:-</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Proximity to amenities such as schools, parks, shopping centers, and public transportation can impact house prices.</a:t>
            </a:r>
          </a:p>
          <a:p>
            <a:pPr algn="just"/>
            <a:r>
              <a:rPr lang="en-US" sz="2000" b="1" dirty="0">
                <a:solidFill>
                  <a:srgbClr val="FFFF00"/>
                </a:solidFill>
                <a:latin typeface="Times New Roman" panose="02020603050405020304" pitchFamily="18" charset="0"/>
                <a:cs typeface="Times New Roman" panose="02020603050405020304" pitchFamily="18" charset="0"/>
              </a:rPr>
              <a:t>Condition of the Property:- </a:t>
            </a:r>
            <a:r>
              <a:rPr lang="en-US" sz="2000" dirty="0">
                <a:latin typeface="Times New Roman" panose="02020603050405020304" pitchFamily="18" charset="0"/>
                <a:cs typeface="Times New Roman" panose="02020603050405020304" pitchFamily="18" charset="0"/>
              </a:rPr>
              <a:t>The overall condition of the property, including any renovations or updates, can affect its value.</a:t>
            </a:r>
          </a:p>
          <a:p>
            <a:pPr algn="just"/>
            <a:r>
              <a:rPr lang="en-US" sz="2000" b="1" dirty="0">
                <a:solidFill>
                  <a:srgbClr val="FFFF00"/>
                </a:solidFill>
                <a:latin typeface="Times New Roman" panose="02020603050405020304" pitchFamily="18" charset="0"/>
                <a:cs typeface="Times New Roman" panose="02020603050405020304" pitchFamily="18" charset="0"/>
              </a:rPr>
              <a:t>Security Features:-</a:t>
            </a:r>
            <a:r>
              <a:rPr lang="en-US" sz="2000" dirty="0">
                <a:latin typeface="Times New Roman" panose="02020603050405020304" pitchFamily="18" charset="0"/>
                <a:cs typeface="Times New Roman" panose="02020603050405020304" pitchFamily="18" charset="0"/>
              </a:rPr>
              <a:t> Features like a security system or gated community may be desirable to buyers and can influence house prices.</a:t>
            </a:r>
          </a:p>
          <a:p>
            <a:pPr algn="just"/>
            <a:r>
              <a:rPr lang="en-US" sz="2000" b="1" dirty="0">
                <a:solidFill>
                  <a:srgbClr val="FFFF00"/>
                </a:solidFill>
                <a:latin typeface="Times New Roman" panose="02020603050405020304" pitchFamily="18" charset="0"/>
                <a:cs typeface="Times New Roman" panose="02020603050405020304" pitchFamily="18" charset="0"/>
              </a:rPr>
              <a:t>Views:-</a:t>
            </a:r>
            <a:r>
              <a:rPr lang="en-US" sz="2000" dirty="0">
                <a:latin typeface="Times New Roman" panose="02020603050405020304" pitchFamily="18" charset="0"/>
                <a:cs typeface="Times New Roman" panose="02020603050405020304" pitchFamily="18" charset="0"/>
              </a:rPr>
              <a:t> Houses with scenic views, such as water views or city skyline views, may command higher prices.</a:t>
            </a:r>
          </a:p>
        </p:txBody>
      </p:sp>
    </p:spTree>
    <p:extLst>
      <p:ext uri="{BB962C8B-B14F-4D97-AF65-F5344CB8AC3E}">
        <p14:creationId xmlns:p14="http://schemas.microsoft.com/office/powerpoint/2010/main" val="296123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C48C0-6BC7-C006-0769-39B752F7D039}"/>
              </a:ext>
            </a:extLst>
          </p:cNvPr>
          <p:cNvSpPr txBox="1"/>
          <p:nvPr/>
        </p:nvSpPr>
        <p:spPr>
          <a:xfrm>
            <a:off x="136661" y="323526"/>
            <a:ext cx="10249729" cy="1092607"/>
          </a:xfrm>
          <a:prstGeom prst="rect">
            <a:avLst/>
          </a:prstGeom>
          <a:noFill/>
        </p:spPr>
        <p:txBody>
          <a:bodyPr wrap="square">
            <a:spAutoFit/>
          </a:bodyPr>
          <a:lstStyle/>
          <a:p>
            <a:pPr marL="342900" indent="-342900" algn="just">
              <a:buFont typeface="Wingdings" panose="05000000000000000000" pitchFamily="2" charset="2"/>
              <a:buChar char="Ø"/>
            </a:pPr>
            <a:r>
              <a:rPr lang="en-US" sz="2500" b="1" dirty="0">
                <a:solidFill>
                  <a:srgbClr val="FFFF00"/>
                </a:solidFill>
                <a:latin typeface="Arial" panose="020B0604020202020204" pitchFamily="34" charset="0"/>
                <a:cs typeface="Arial" panose="020B0604020202020204" pitchFamily="34" charset="0"/>
              </a:rPr>
              <a:t>Customer Feedback Analysis: </a:t>
            </a:r>
          </a:p>
          <a:p>
            <a:pPr algn="just"/>
            <a:r>
              <a:rPr lang="en-US" sz="2000" dirty="0">
                <a:latin typeface="Times New Roman" panose="02020603050405020304" pitchFamily="18" charset="0"/>
                <a:cs typeface="Times New Roman" panose="02020603050405020304" pitchFamily="18" charset="0"/>
              </a:rPr>
              <a:t> If available, analyze customer feedback or reviews related to these amenities to gauge their     perceived value.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8312C4-2E6E-A50D-DA69-315A080E5F84}"/>
              </a:ext>
            </a:extLst>
          </p:cNvPr>
          <p:cNvPicPr>
            <a:picLocks noChangeAspect="1"/>
          </p:cNvPicPr>
          <p:nvPr/>
        </p:nvPicPr>
        <p:blipFill>
          <a:blip r:embed="rId2"/>
          <a:stretch>
            <a:fillRect/>
          </a:stretch>
        </p:blipFill>
        <p:spPr>
          <a:xfrm>
            <a:off x="790371" y="1684490"/>
            <a:ext cx="9764985" cy="4666615"/>
          </a:xfrm>
          <a:prstGeom prst="rect">
            <a:avLst/>
          </a:prstGeom>
        </p:spPr>
      </p:pic>
    </p:spTree>
    <p:extLst>
      <p:ext uri="{BB962C8B-B14F-4D97-AF65-F5344CB8AC3E}">
        <p14:creationId xmlns:p14="http://schemas.microsoft.com/office/powerpoint/2010/main" val="233964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6555B3-2A05-6049-7436-814A0F23AF10}"/>
              </a:ext>
            </a:extLst>
          </p:cNvPr>
          <p:cNvSpPr txBox="1"/>
          <p:nvPr/>
        </p:nvSpPr>
        <p:spPr>
          <a:xfrm>
            <a:off x="77028" y="302353"/>
            <a:ext cx="7128842" cy="477054"/>
          </a:xfrm>
          <a:prstGeom prst="rect">
            <a:avLst/>
          </a:prstGeom>
          <a:noFill/>
        </p:spPr>
        <p:txBody>
          <a:bodyPr wrap="square">
            <a:spAutoFit/>
          </a:bodyPr>
          <a:lstStyle/>
          <a:p>
            <a:pPr marL="285750" indent="-285750">
              <a:buFont typeface="Wingdings" panose="05000000000000000000" pitchFamily="2" charset="2"/>
              <a:buChar char="Ø"/>
            </a:pPr>
            <a:r>
              <a:rPr lang="en-US" sz="2500" b="1" dirty="0">
                <a:solidFill>
                  <a:srgbClr val="FFFF00"/>
                </a:solidFill>
                <a:latin typeface="Arial" panose="020B0604020202020204" pitchFamily="34" charset="0"/>
                <a:cs typeface="Arial" panose="020B0604020202020204" pitchFamily="34" charset="0"/>
              </a:rPr>
              <a:t> Visualize the sentiment analysis results:</a:t>
            </a:r>
          </a:p>
        </p:txBody>
      </p:sp>
      <p:pic>
        <p:nvPicPr>
          <p:cNvPr id="5" name="Picture 4">
            <a:extLst>
              <a:ext uri="{FF2B5EF4-FFF2-40B4-BE49-F238E27FC236}">
                <a16:creationId xmlns:a16="http://schemas.microsoft.com/office/drawing/2014/main" id="{EDB2D5D1-A160-4B2D-C2AF-1D2EFDC6C7C9}"/>
              </a:ext>
            </a:extLst>
          </p:cNvPr>
          <p:cNvPicPr>
            <a:picLocks noChangeAspect="1"/>
          </p:cNvPicPr>
          <p:nvPr/>
        </p:nvPicPr>
        <p:blipFill>
          <a:blip r:embed="rId2"/>
          <a:stretch>
            <a:fillRect/>
          </a:stretch>
        </p:blipFill>
        <p:spPr>
          <a:xfrm>
            <a:off x="407505" y="1253867"/>
            <a:ext cx="10038522" cy="5117116"/>
          </a:xfrm>
          <a:prstGeom prst="rect">
            <a:avLst/>
          </a:prstGeom>
        </p:spPr>
      </p:pic>
    </p:spTree>
    <p:extLst>
      <p:ext uri="{BB962C8B-B14F-4D97-AF65-F5344CB8AC3E}">
        <p14:creationId xmlns:p14="http://schemas.microsoft.com/office/powerpoint/2010/main" val="394794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6790C-61D2-FBB4-DE0C-28C3ADDA1A4F}"/>
              </a:ext>
            </a:extLst>
          </p:cNvPr>
          <p:cNvSpPr txBox="1"/>
          <p:nvPr/>
        </p:nvSpPr>
        <p:spPr>
          <a:xfrm>
            <a:off x="0" y="0"/>
            <a:ext cx="6691520" cy="1323439"/>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Chapter-4</a:t>
            </a:r>
            <a:endParaRPr lang="en-IN" sz="4000" b="1" dirty="0">
              <a:solidFill>
                <a:srgbClr val="FFFF00"/>
              </a:solidFill>
              <a:latin typeface="Times New Roman" panose="02020603050405020304" pitchFamily="18" charset="0"/>
              <a:cs typeface="Times New Roman" panose="02020603050405020304" pitchFamily="18" charset="0"/>
            </a:endParaRPr>
          </a:p>
          <a:p>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DA776A-AB0F-3992-6E97-7DB48821F940}"/>
              </a:ext>
            </a:extLst>
          </p:cNvPr>
          <p:cNvSpPr txBox="1"/>
          <p:nvPr/>
        </p:nvSpPr>
        <p:spPr>
          <a:xfrm>
            <a:off x="4400550" y="975594"/>
            <a:ext cx="184122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42900" lvl="0" indent="-342900">
              <a:buFont typeface="Wingdings" panose="05000000000000000000" pitchFamily="2" charset="2"/>
              <a:buChar char="v"/>
            </a:pPr>
            <a:r>
              <a:rPr lang="en-IN" sz="2500" b="1" dirty="0">
                <a:latin typeface="Arial" panose="020B0604020202020204" pitchFamily="34" charset="0"/>
                <a:cs typeface="Arial" panose="020B0604020202020204" pitchFamily="34" charset="0"/>
              </a:rPr>
              <a:t>Results:</a:t>
            </a:r>
          </a:p>
        </p:txBody>
      </p:sp>
      <p:sp>
        <p:nvSpPr>
          <p:cNvPr id="7" name="TextBox 6">
            <a:extLst>
              <a:ext uri="{FF2B5EF4-FFF2-40B4-BE49-F238E27FC236}">
                <a16:creationId xmlns:a16="http://schemas.microsoft.com/office/drawing/2014/main" id="{43501D77-BAE1-6990-912A-2B84FAF7AB3C}"/>
              </a:ext>
            </a:extLst>
          </p:cNvPr>
          <p:cNvSpPr txBox="1"/>
          <p:nvPr/>
        </p:nvSpPr>
        <p:spPr>
          <a:xfrm>
            <a:off x="201267" y="1612634"/>
            <a:ext cx="10582689" cy="163121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Summary Statistics:-</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The dataset contains information about various features of residential properties, including size, location, amenities, and sale prices.</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The average sale price of houses in the dataset is 250,000, with a standard deviation of 50,0000.</a:t>
            </a:r>
          </a:p>
          <a:p>
            <a:pPr algn="just"/>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A7C835-7AA7-DC79-3B7B-D319124EBC36}"/>
              </a:ext>
            </a:extLst>
          </p:cNvPr>
          <p:cNvSpPr txBox="1"/>
          <p:nvPr/>
        </p:nvSpPr>
        <p:spPr>
          <a:xfrm>
            <a:off x="201267" y="3533045"/>
            <a:ext cx="10682081" cy="1631216"/>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Data Visualization:-</a:t>
            </a:r>
            <a:endParaRPr lang="en-US" sz="2000" dirty="0">
              <a:solidFill>
                <a:srgbClr val="FFFF00"/>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Distribution of Sale Prices: The histogram shows that the sale prices are right-skewed, indicating that most houses are priced below the average.</a:t>
            </a: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Correlation Matrix: The correlation matrix reveals that features such as square footage, number of bedrooms, and overall quality have a strong positive correlation with sale prices.</a:t>
            </a:r>
          </a:p>
        </p:txBody>
      </p:sp>
    </p:spTree>
    <p:extLst>
      <p:ext uri="{BB962C8B-B14F-4D97-AF65-F5344CB8AC3E}">
        <p14:creationId xmlns:p14="http://schemas.microsoft.com/office/powerpoint/2010/main" val="3983423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7789E-1AE6-9A78-FBCA-D98A2502E1B3}"/>
              </a:ext>
            </a:extLst>
          </p:cNvPr>
          <p:cNvSpPr txBox="1"/>
          <p:nvPr/>
        </p:nvSpPr>
        <p:spPr>
          <a:xfrm>
            <a:off x="119270" y="188991"/>
            <a:ext cx="10326757" cy="347787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Key Findings:-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Location Matters: Houses in certain neighborhoods command higher prices, suggesting that location is a key factor in pricing.</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Size and Quality Impact Prices: Larger houses with higher overall quality tend to have higher sale prices, indicating that size and quality are significant factors influencing prices.</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Amenities Add Value: Houses with additional amenities such as pools, garages, and updated kitchens tend to have higher sale prices, highlighting the importance of amenities in pricing.</a:t>
            </a: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5FDBB4-7B22-2AF8-4205-1F1D471FBFB2}"/>
              </a:ext>
            </a:extLst>
          </p:cNvPr>
          <p:cNvSpPr txBox="1"/>
          <p:nvPr/>
        </p:nvSpPr>
        <p:spPr>
          <a:xfrm>
            <a:off x="119270" y="3974979"/>
            <a:ext cx="10555356" cy="2554545"/>
          </a:xfrm>
          <a:prstGeom prst="rect">
            <a:avLst/>
          </a:prstGeom>
          <a:noFill/>
        </p:spPr>
        <p:txBody>
          <a:bodyPr wrap="square">
            <a:spAutoFit/>
          </a:bodyPr>
          <a:lstStyle/>
          <a:p>
            <a:pPr algn="just"/>
            <a:r>
              <a:rPr lang="en-US" sz="2000" b="1" dirty="0">
                <a:solidFill>
                  <a:srgbClr val="FFFF00"/>
                </a:solidFill>
                <a:latin typeface="Times New Roman" panose="02020603050405020304" pitchFamily="18" charset="0"/>
                <a:cs typeface="Times New Roman" panose="02020603050405020304" pitchFamily="18" charset="0"/>
              </a:rPr>
              <a:t>Recommendations:-</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Focus on Desirable Neighborhoods: Investing in properties in high-demand neighborhoods could lead to higher returns.</a:t>
            </a:r>
          </a:p>
          <a:p>
            <a:pPr marL="457200" indent="-457200" algn="just">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lang="en-US" sz="2000" dirty="0">
                <a:latin typeface="Times New Roman" panose="02020603050405020304" pitchFamily="18" charset="0"/>
                <a:cs typeface="Times New Roman" panose="02020603050405020304" pitchFamily="18" charset="0"/>
              </a:rPr>
              <a:t>Enhance Property Features: Improving the quality and adding desirable amenities to properties could increase their value and appeal to buyers.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267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33936-BEBA-92F3-53E1-EEC0200DF887}"/>
              </a:ext>
            </a:extLst>
          </p:cNvPr>
          <p:cNvSpPr txBox="1"/>
          <p:nvPr/>
        </p:nvSpPr>
        <p:spPr>
          <a:xfrm>
            <a:off x="226116" y="660160"/>
            <a:ext cx="6097656" cy="707886"/>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Chapter-5</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CAF079-6939-FA18-E0F9-37514B6808CE}"/>
              </a:ext>
            </a:extLst>
          </p:cNvPr>
          <p:cNvSpPr txBox="1"/>
          <p:nvPr/>
        </p:nvSpPr>
        <p:spPr>
          <a:xfrm>
            <a:off x="3796748" y="2717559"/>
            <a:ext cx="2653748"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285750" indent="-285750">
              <a:buFont typeface="Wingdings" panose="05000000000000000000" pitchFamily="2" charset="2"/>
              <a:buChar char="Ø"/>
            </a:pPr>
            <a:r>
              <a:rPr lang="en-IN" sz="2500" b="1" dirty="0">
                <a:latin typeface="Arial" panose="020B0604020202020204" pitchFamily="34" charset="0"/>
                <a:cs typeface="Arial" panose="020B0604020202020204" pitchFamily="34" charset="0"/>
              </a:rPr>
              <a:t> Conclusions:</a:t>
            </a:r>
          </a:p>
        </p:txBody>
      </p:sp>
      <p:sp>
        <p:nvSpPr>
          <p:cNvPr id="7" name="TextBox 6">
            <a:extLst>
              <a:ext uri="{FF2B5EF4-FFF2-40B4-BE49-F238E27FC236}">
                <a16:creationId xmlns:a16="http://schemas.microsoft.com/office/drawing/2014/main" id="{64097109-D686-CB93-CCC4-83AD0F1C2A97}"/>
              </a:ext>
            </a:extLst>
          </p:cNvPr>
          <p:cNvSpPr txBox="1"/>
          <p:nvPr/>
        </p:nvSpPr>
        <p:spPr>
          <a:xfrm>
            <a:off x="745434" y="3810603"/>
            <a:ext cx="10247243"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This EDA reveals insights into the factors influencing real estate prices, including location, size, quality, and amenities. By leveraging these insights, stakeholders can make informed decisions to maximize returns in the real estate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4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484EA-C0FE-BF1A-4C4A-C6378B0DC0D9}"/>
              </a:ext>
            </a:extLst>
          </p:cNvPr>
          <p:cNvSpPr txBox="1"/>
          <p:nvPr/>
        </p:nvSpPr>
        <p:spPr>
          <a:xfrm>
            <a:off x="129209" y="0"/>
            <a:ext cx="3220279" cy="1323439"/>
          </a:xfrm>
          <a:prstGeom prst="rect">
            <a:avLst/>
          </a:prstGeom>
          <a:noFill/>
        </p:spPr>
        <p:txBody>
          <a:bodyPr wrap="square" rtlCol="0">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Chapter-2</a:t>
            </a:r>
          </a:p>
          <a:p>
            <a:endParaRPr lang="en-US" sz="4000" dirty="0"/>
          </a:p>
        </p:txBody>
      </p:sp>
      <p:sp>
        <p:nvSpPr>
          <p:cNvPr id="3" name="TextBox 2">
            <a:extLst>
              <a:ext uri="{FF2B5EF4-FFF2-40B4-BE49-F238E27FC236}">
                <a16:creationId xmlns:a16="http://schemas.microsoft.com/office/drawing/2014/main" id="{2BF9C1D0-7E4C-3D17-5861-9B4233CF1B7D}"/>
              </a:ext>
            </a:extLst>
          </p:cNvPr>
          <p:cNvSpPr txBox="1"/>
          <p:nvPr/>
        </p:nvSpPr>
        <p:spPr>
          <a:xfrm>
            <a:off x="129207" y="787330"/>
            <a:ext cx="3846444" cy="1323439"/>
          </a:xfrm>
          <a:prstGeom prst="rect">
            <a:avLst/>
          </a:prstGeom>
          <a:noFill/>
        </p:spPr>
        <p:txBody>
          <a:bodyPr wrap="square" rtlCol="0">
            <a:spAutoFit/>
          </a:bodyPr>
          <a:lstStyle/>
          <a:p>
            <a:pPr marL="285750" indent="-285750">
              <a:buFont typeface="Wingdings" panose="05000000000000000000" pitchFamily="2" charset="2"/>
              <a:buChar char="Ø"/>
            </a:pPr>
            <a:r>
              <a:rPr lang="en-IN" sz="4000" b="1" dirty="0">
                <a:solidFill>
                  <a:srgbClr val="FFFF00"/>
                </a:solidFill>
                <a:latin typeface="Arial" panose="020B0604020202020204" pitchFamily="34" charset="0"/>
                <a:cs typeface="Arial" panose="020B0604020202020204" pitchFamily="34" charset="0"/>
              </a:rPr>
              <a:t> </a:t>
            </a:r>
            <a:r>
              <a:rPr lang="en-IN" sz="4000" dirty="0">
                <a:solidFill>
                  <a:srgbClr val="FFFF00"/>
                </a:solidFill>
                <a:latin typeface="Arial" panose="020B0604020202020204" pitchFamily="34" charset="0"/>
                <a:cs typeface="Arial" panose="020B0604020202020204" pitchFamily="34" charset="0"/>
              </a:rPr>
              <a:t>Objectives</a:t>
            </a:r>
            <a:r>
              <a:rPr lang="en-IN" sz="4000" b="1" dirty="0">
                <a:solidFill>
                  <a:srgbClr val="FFFF00"/>
                </a:solidFill>
                <a:latin typeface="Arial" panose="020B0604020202020204" pitchFamily="34" charset="0"/>
                <a:cs typeface="Arial" panose="020B0604020202020204" pitchFamily="34" charset="0"/>
              </a:rPr>
              <a:t>:</a:t>
            </a:r>
          </a:p>
          <a:p>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2E628E-E8AA-3CAD-B066-88892B823E20}"/>
              </a:ext>
            </a:extLst>
          </p:cNvPr>
          <p:cNvSpPr txBox="1"/>
          <p:nvPr/>
        </p:nvSpPr>
        <p:spPr>
          <a:xfrm>
            <a:off x="198783" y="1740469"/>
            <a:ext cx="4184373"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marL="342900" indent="-342900">
              <a:buFont typeface="+mj-lt"/>
              <a:buAutoNum type="arabicParenR"/>
            </a:pPr>
            <a:r>
              <a:rPr lang="en-IN" sz="2500" b="1" dirty="0">
                <a:latin typeface="Arial" panose="020B0604020202020204" pitchFamily="34" charset="0"/>
                <a:cs typeface="Arial" panose="020B0604020202020204" pitchFamily="34" charset="0"/>
              </a:rPr>
              <a:t>Understanding</a:t>
            </a:r>
            <a:r>
              <a:rPr lang="en-IN" b="1" dirty="0">
                <a:latin typeface="Arial" panose="020B0604020202020204" pitchFamily="34" charset="0"/>
                <a:cs typeface="Arial" panose="020B0604020202020204" pitchFamily="34" charset="0"/>
              </a:rPr>
              <a:t> </a:t>
            </a:r>
            <a:r>
              <a:rPr lang="en-IN" sz="2500" b="1" dirty="0">
                <a:latin typeface="Arial" panose="020B0604020202020204" pitchFamily="34" charset="0"/>
                <a:cs typeface="Arial" panose="020B0604020202020204" pitchFamily="34" charset="0"/>
              </a:rPr>
              <a:t>the data:</a:t>
            </a:r>
          </a:p>
        </p:txBody>
      </p:sp>
      <p:sp>
        <p:nvSpPr>
          <p:cNvPr id="8" name="TextBox 7">
            <a:extLst>
              <a:ext uri="{FF2B5EF4-FFF2-40B4-BE49-F238E27FC236}">
                <a16:creationId xmlns:a16="http://schemas.microsoft.com/office/drawing/2014/main" id="{C3512965-1AF8-1BC5-C804-E83ACA1E7A41}"/>
              </a:ext>
            </a:extLst>
          </p:cNvPr>
          <p:cNvSpPr txBox="1"/>
          <p:nvPr/>
        </p:nvSpPr>
        <p:spPr>
          <a:xfrm>
            <a:off x="129207" y="2214744"/>
            <a:ext cx="11688416"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understanding the structure and content of the dataset, including the distribution of key variables,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AC7C79-13A4-1A2F-FF46-61AB09247ADC}"/>
              </a:ext>
            </a:extLst>
          </p:cNvPr>
          <p:cNvSpPr txBox="1"/>
          <p:nvPr/>
        </p:nvSpPr>
        <p:spPr>
          <a:xfrm>
            <a:off x="129207" y="2622752"/>
            <a:ext cx="614238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missing values, and potential outliers.</a:t>
            </a:r>
            <a:endParaRPr lang="en-US" sz="2000" dirty="0"/>
          </a:p>
        </p:txBody>
      </p:sp>
      <p:sp>
        <p:nvSpPr>
          <p:cNvPr id="12" name="TextBox 11">
            <a:extLst>
              <a:ext uri="{FF2B5EF4-FFF2-40B4-BE49-F238E27FC236}">
                <a16:creationId xmlns:a16="http://schemas.microsoft.com/office/drawing/2014/main" id="{2F8F7B65-A189-ECF8-2024-2F69BAEE9D78}"/>
              </a:ext>
            </a:extLst>
          </p:cNvPr>
          <p:cNvSpPr txBox="1"/>
          <p:nvPr/>
        </p:nvSpPr>
        <p:spPr>
          <a:xfrm>
            <a:off x="178904" y="3340215"/>
            <a:ext cx="3637721"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US" sz="2500" b="1" dirty="0">
                <a:latin typeface="Arial" panose="020B0604020202020204" pitchFamily="34" charset="0"/>
                <a:cs typeface="Arial" panose="020B0604020202020204" pitchFamily="34" charset="0"/>
              </a:rPr>
              <a:t>2) </a:t>
            </a:r>
            <a:r>
              <a:rPr lang="en-IN" sz="2500" b="1" dirty="0">
                <a:latin typeface="Arial" panose="020B0604020202020204" pitchFamily="34" charset="0"/>
                <a:cs typeface="Arial" panose="020B0604020202020204" pitchFamily="34" charset="0"/>
              </a:rPr>
              <a:t>Identifying patterns:</a:t>
            </a:r>
            <a:endParaRPr lang="en-IN" sz="25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90D95DE-28CC-C0A2-B7E9-1DAAE98D4AE2}"/>
              </a:ext>
            </a:extLst>
          </p:cNvPr>
          <p:cNvSpPr txBox="1"/>
          <p:nvPr/>
        </p:nvSpPr>
        <p:spPr>
          <a:xfrm>
            <a:off x="129207" y="4024521"/>
            <a:ext cx="11539329"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identifying patterns and relationships within the data, such as trends over time, correlations between variables, and spatial patterns.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4FF996B-E750-FDAE-4D72-4EED0A03B122}"/>
              </a:ext>
            </a:extLst>
          </p:cNvPr>
          <p:cNvSpPr txBox="1"/>
          <p:nvPr/>
        </p:nvSpPr>
        <p:spPr>
          <a:xfrm>
            <a:off x="198783" y="5071903"/>
            <a:ext cx="3319670" cy="5981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pPr>
              <a:lnSpc>
                <a:spcPct val="150000"/>
              </a:lnSpc>
            </a:pPr>
            <a:r>
              <a:rPr lang="en-IN" sz="2500" b="1" dirty="0">
                <a:latin typeface="Arial" panose="020B0604020202020204" pitchFamily="34" charset="0"/>
                <a:cs typeface="Arial" panose="020B0604020202020204" pitchFamily="34" charset="0"/>
              </a:rPr>
              <a:t>3) Feature selection:</a:t>
            </a:r>
            <a:endParaRPr lang="en-IN" sz="25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A3748BE-D15A-C73E-FE32-E7625408101A}"/>
              </a:ext>
            </a:extLst>
          </p:cNvPr>
          <p:cNvSpPr txBox="1"/>
          <p:nvPr/>
        </p:nvSpPr>
        <p:spPr>
          <a:xfrm>
            <a:off x="129209" y="5842338"/>
            <a:ext cx="11539328"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can help in identifying relevant features that may be important for predicting house prices, which can be used in subsequent modeling.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46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157E6-4C97-8EF2-6170-5C39998DF34F}"/>
              </a:ext>
            </a:extLst>
          </p:cNvPr>
          <p:cNvSpPr txBox="1"/>
          <p:nvPr/>
        </p:nvSpPr>
        <p:spPr>
          <a:xfrm>
            <a:off x="136663" y="680038"/>
            <a:ext cx="2894772"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dirty="0">
                <a:latin typeface="Arial" panose="020B0604020202020204" pitchFamily="34" charset="0"/>
                <a:cs typeface="Arial" panose="020B0604020202020204" pitchFamily="34" charset="0"/>
              </a:rPr>
              <a:t> </a:t>
            </a:r>
            <a:r>
              <a:rPr lang="en-US" sz="2500" b="1" dirty="0">
                <a:latin typeface="Arial" panose="020B0604020202020204" pitchFamily="34" charset="0"/>
                <a:cs typeface="Arial" panose="020B0604020202020204" pitchFamily="34" charset="0"/>
              </a:rPr>
              <a:t>4) D</a:t>
            </a:r>
            <a:r>
              <a:rPr lang="en-IN" sz="2500" b="1" dirty="0" err="1">
                <a:latin typeface="Arial" panose="020B0604020202020204" pitchFamily="34" charset="0"/>
                <a:cs typeface="Arial" panose="020B0604020202020204" pitchFamily="34" charset="0"/>
              </a:rPr>
              <a:t>ata</a:t>
            </a:r>
            <a:r>
              <a:rPr lang="en-IN" sz="2500" b="1" dirty="0">
                <a:latin typeface="Arial" panose="020B0604020202020204" pitchFamily="34" charset="0"/>
                <a:cs typeface="Arial" panose="020B0604020202020204" pitchFamily="34" charset="0"/>
              </a:rPr>
              <a:t> cleaning:</a:t>
            </a:r>
            <a:endParaRPr lang="en-IN" sz="25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527AF42-0EA0-7FBB-38CE-31BA218F85EB}"/>
              </a:ext>
            </a:extLst>
          </p:cNvPr>
          <p:cNvSpPr txBox="1"/>
          <p:nvPr/>
        </p:nvSpPr>
        <p:spPr>
          <a:xfrm>
            <a:off x="1964635" y="1394273"/>
            <a:ext cx="10952921" cy="498663"/>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EDA helps in identifying and addressing issues such as missing values, duplicates,</a:t>
            </a:r>
          </a:p>
        </p:txBody>
      </p:sp>
      <p:sp>
        <p:nvSpPr>
          <p:cNvPr id="7" name="TextBox 6">
            <a:extLst>
              <a:ext uri="{FF2B5EF4-FFF2-40B4-BE49-F238E27FC236}">
                <a16:creationId xmlns:a16="http://schemas.microsoft.com/office/drawing/2014/main" id="{0FDD47D0-6520-5558-DC8B-B5DE16BE81E0}"/>
              </a:ext>
            </a:extLst>
          </p:cNvPr>
          <p:cNvSpPr txBox="1"/>
          <p:nvPr/>
        </p:nvSpPr>
        <p:spPr>
          <a:xfrm>
            <a:off x="226115" y="3429000"/>
            <a:ext cx="3173068"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5) </a:t>
            </a:r>
            <a:r>
              <a:rPr lang="en-IN" sz="2500" b="1" dirty="0">
                <a:latin typeface="Arial" panose="020B0604020202020204" pitchFamily="34" charset="0"/>
                <a:cs typeface="Arial" panose="020B0604020202020204" pitchFamily="34" charset="0"/>
              </a:rPr>
              <a:t>Visualizing data:</a:t>
            </a:r>
          </a:p>
        </p:txBody>
      </p:sp>
      <p:sp>
        <p:nvSpPr>
          <p:cNvPr id="9" name="TextBox 8">
            <a:extLst>
              <a:ext uri="{FF2B5EF4-FFF2-40B4-BE49-F238E27FC236}">
                <a16:creationId xmlns:a16="http://schemas.microsoft.com/office/drawing/2014/main" id="{0DF27D1F-FD89-0A4F-023E-2D7CCA0A7CEE}"/>
              </a:ext>
            </a:extLst>
          </p:cNvPr>
          <p:cNvSpPr txBox="1"/>
          <p:nvPr/>
        </p:nvSpPr>
        <p:spPr>
          <a:xfrm>
            <a:off x="1560857" y="4334122"/>
            <a:ext cx="9524171"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EDA helps in visualizing the data using plots and charts, which can provide insights into the distribution and characteristics of the data.</a:t>
            </a:r>
          </a:p>
        </p:txBody>
      </p:sp>
      <p:sp>
        <p:nvSpPr>
          <p:cNvPr id="11" name="TextBox 10">
            <a:extLst>
              <a:ext uri="{FF2B5EF4-FFF2-40B4-BE49-F238E27FC236}">
                <a16:creationId xmlns:a16="http://schemas.microsoft.com/office/drawing/2014/main" id="{C81DB1AC-A29D-1340-2A54-CB06A2CA903E}"/>
              </a:ext>
            </a:extLst>
          </p:cNvPr>
          <p:cNvSpPr txBox="1"/>
          <p:nvPr/>
        </p:nvSpPr>
        <p:spPr>
          <a:xfrm>
            <a:off x="1964635" y="1808297"/>
            <a:ext cx="7824581"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and outliers, which can improve the quality of the data for analysis.</a:t>
            </a:r>
          </a:p>
        </p:txBody>
      </p:sp>
    </p:spTree>
    <p:extLst>
      <p:ext uri="{BB962C8B-B14F-4D97-AF65-F5344CB8AC3E}">
        <p14:creationId xmlns:p14="http://schemas.microsoft.com/office/powerpoint/2010/main" val="293711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8E329-F8C0-7812-F927-D190F78B7D11}"/>
              </a:ext>
            </a:extLst>
          </p:cNvPr>
          <p:cNvSpPr txBox="1"/>
          <p:nvPr/>
        </p:nvSpPr>
        <p:spPr>
          <a:xfrm>
            <a:off x="77028" y="29817"/>
            <a:ext cx="6097656" cy="707886"/>
          </a:xfrm>
          <a:prstGeom prst="rect">
            <a:avLst/>
          </a:prstGeom>
          <a:noFill/>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Chapter-3</a:t>
            </a:r>
          </a:p>
        </p:txBody>
      </p:sp>
      <p:sp>
        <p:nvSpPr>
          <p:cNvPr id="5" name="TextBox 4">
            <a:extLst>
              <a:ext uri="{FF2B5EF4-FFF2-40B4-BE49-F238E27FC236}">
                <a16:creationId xmlns:a16="http://schemas.microsoft.com/office/drawing/2014/main" id="{717941E7-30E1-6C35-FB94-85D7BD0DD7B6}"/>
              </a:ext>
            </a:extLst>
          </p:cNvPr>
          <p:cNvSpPr txBox="1"/>
          <p:nvPr/>
        </p:nvSpPr>
        <p:spPr>
          <a:xfrm>
            <a:off x="77028" y="809246"/>
            <a:ext cx="6167230" cy="707886"/>
          </a:xfrm>
          <a:prstGeom prst="rect">
            <a:avLst/>
          </a:prstGeom>
          <a:noFill/>
        </p:spPr>
        <p:txBody>
          <a:bodyPr wrap="square">
            <a:spAutoFit/>
          </a:bodyPr>
          <a:lstStyle/>
          <a:p>
            <a:pPr marL="285750" indent="-285750">
              <a:buFont typeface="Wingdings" panose="05000000000000000000" pitchFamily="2" charset="2"/>
              <a:buChar char="Ø"/>
            </a:pPr>
            <a:r>
              <a:rPr lang="en-IN" sz="4000" dirty="0">
                <a:solidFill>
                  <a:srgbClr val="FFFF00"/>
                </a:solidFill>
                <a:latin typeface="Arial" panose="020B0604020202020204" pitchFamily="34" charset="0"/>
                <a:cs typeface="Arial" panose="020B0604020202020204" pitchFamily="34" charset="0"/>
              </a:rPr>
              <a:t> Methods:</a:t>
            </a:r>
            <a:endParaRPr lang="en-US" sz="4000"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A1ED6F-A59D-3B0C-6051-CC26CFC38EAB}"/>
              </a:ext>
            </a:extLst>
          </p:cNvPr>
          <p:cNvSpPr txBox="1"/>
          <p:nvPr/>
        </p:nvSpPr>
        <p:spPr>
          <a:xfrm>
            <a:off x="211206" y="1832977"/>
            <a:ext cx="3545785"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1)  Loading the Data:</a:t>
            </a:r>
          </a:p>
        </p:txBody>
      </p:sp>
      <p:sp>
        <p:nvSpPr>
          <p:cNvPr id="9" name="TextBox 8">
            <a:extLst>
              <a:ext uri="{FF2B5EF4-FFF2-40B4-BE49-F238E27FC236}">
                <a16:creationId xmlns:a16="http://schemas.microsoft.com/office/drawing/2014/main" id="{BD493BC5-1EEC-17C8-527A-C88293D138CC}"/>
              </a:ext>
            </a:extLst>
          </p:cNvPr>
          <p:cNvSpPr txBox="1"/>
          <p:nvPr/>
        </p:nvSpPr>
        <p:spPr>
          <a:xfrm>
            <a:off x="536713" y="2413337"/>
            <a:ext cx="10376452"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load the real estate pricing dataset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Load the dataset provided in a CSV or Excel format into a Pandas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facilitate easy manipulation and analysis. Using </a:t>
            </a:r>
            <a:r>
              <a:rPr lang="en-IN" sz="2000" dirty="0">
                <a:latin typeface="Times New Roman" panose="02020603050405020304" pitchFamily="18" charset="0"/>
                <a:cs typeface="Times New Roman" panose="02020603050405020304" pitchFamily="18" charset="0"/>
              </a:rPr>
              <a:t>Python  Pandas Library.</a:t>
            </a:r>
          </a:p>
        </p:txBody>
      </p:sp>
      <p:pic>
        <p:nvPicPr>
          <p:cNvPr id="11" name="Picture 10">
            <a:extLst>
              <a:ext uri="{FF2B5EF4-FFF2-40B4-BE49-F238E27FC236}">
                <a16:creationId xmlns:a16="http://schemas.microsoft.com/office/drawing/2014/main" id="{5E2F0B4A-A94F-2A22-4512-69CBE3C87A9F}"/>
              </a:ext>
            </a:extLst>
          </p:cNvPr>
          <p:cNvPicPr>
            <a:picLocks noChangeAspect="1"/>
          </p:cNvPicPr>
          <p:nvPr/>
        </p:nvPicPr>
        <p:blipFill>
          <a:blip r:embed="rId2"/>
          <a:stretch>
            <a:fillRect/>
          </a:stretch>
        </p:blipFill>
        <p:spPr>
          <a:xfrm>
            <a:off x="2087218" y="3532306"/>
            <a:ext cx="8617226" cy="3206915"/>
          </a:xfrm>
          <a:prstGeom prst="rect">
            <a:avLst/>
          </a:prstGeom>
        </p:spPr>
      </p:pic>
    </p:spTree>
    <p:extLst>
      <p:ext uri="{BB962C8B-B14F-4D97-AF65-F5344CB8AC3E}">
        <p14:creationId xmlns:p14="http://schemas.microsoft.com/office/powerpoint/2010/main" val="238418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4CEE2-7D04-60AB-78C6-64EFF8895DEA}"/>
              </a:ext>
            </a:extLst>
          </p:cNvPr>
          <p:cNvSpPr txBox="1"/>
          <p:nvPr/>
        </p:nvSpPr>
        <p:spPr>
          <a:xfrm>
            <a:off x="106845" y="507112"/>
            <a:ext cx="3560694" cy="47705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IN" sz="2500" b="1" dirty="0">
                <a:latin typeface="Arial" panose="020B0604020202020204" pitchFamily="34" charset="0"/>
                <a:cs typeface="Arial" panose="020B0604020202020204" pitchFamily="34" charset="0"/>
              </a:rPr>
              <a:t>2) Cleaning the Data:</a:t>
            </a:r>
          </a:p>
        </p:txBody>
      </p:sp>
      <p:sp>
        <p:nvSpPr>
          <p:cNvPr id="5" name="TextBox 4">
            <a:extLst>
              <a:ext uri="{FF2B5EF4-FFF2-40B4-BE49-F238E27FC236}">
                <a16:creationId xmlns:a16="http://schemas.microsoft.com/office/drawing/2014/main" id="{35E8180F-79AD-306B-3252-C860FC1AA3B1}"/>
              </a:ext>
            </a:extLst>
          </p:cNvPr>
          <p:cNvSpPr txBox="1"/>
          <p:nvPr/>
        </p:nvSpPr>
        <p:spPr>
          <a:xfrm>
            <a:off x="189671" y="1404166"/>
            <a:ext cx="11449878"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Cleaning the data is an essential step in the data analysis process, particularly for real estate pricing analysis. It involves preparing the dataset by addressing missing values, removing duplicate entries, and fixing any anomalies or inconsistencies. This ensures that the data is accurate and reliable for further analysis.</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AC7A38-A237-EF85-E71D-ABD177163BB8}"/>
              </a:ext>
            </a:extLst>
          </p:cNvPr>
          <p:cNvSpPr txBox="1"/>
          <p:nvPr/>
        </p:nvSpPr>
        <p:spPr>
          <a:xfrm>
            <a:off x="189671" y="3213556"/>
            <a:ext cx="3968198"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 Handling Missing Values: </a:t>
            </a:r>
          </a:p>
        </p:txBody>
      </p:sp>
      <p:sp>
        <p:nvSpPr>
          <p:cNvPr id="9" name="TextBox 8">
            <a:extLst>
              <a:ext uri="{FF2B5EF4-FFF2-40B4-BE49-F238E27FC236}">
                <a16:creationId xmlns:a16="http://schemas.microsoft.com/office/drawing/2014/main" id="{DB1CABDD-8609-4F4E-FCC9-CDDA123B8A4E}"/>
              </a:ext>
            </a:extLst>
          </p:cNvPr>
          <p:cNvSpPr txBox="1"/>
          <p:nvPr/>
        </p:nvSpPr>
        <p:spPr>
          <a:xfrm>
            <a:off x="460512" y="4007390"/>
            <a:ext cx="11012557"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isnull</a:t>
            </a:r>
            <a:r>
              <a:rPr lang="en-US" sz="2000"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Alternatively, you can use the </a:t>
            </a:r>
            <a:r>
              <a:rPr lang="en-US" sz="2000" dirty="0" err="1">
                <a:latin typeface="Times New Roman" panose="02020603050405020304" pitchFamily="18" charset="0"/>
                <a:cs typeface="Times New Roman" panose="02020603050405020304" pitchFamily="18" charset="0"/>
              </a:rPr>
              <a:t>dropna</a:t>
            </a:r>
            <a:r>
              <a:rPr lang="en-US" sz="2000"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10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40312-3212-DBC2-9304-F7DD74DD578D}"/>
              </a:ext>
            </a:extLst>
          </p:cNvPr>
          <p:cNvSpPr txBox="1"/>
          <p:nvPr/>
        </p:nvSpPr>
        <p:spPr>
          <a:xfrm>
            <a:off x="136662" y="242717"/>
            <a:ext cx="3411607"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Removing Duplicates: </a:t>
            </a:r>
          </a:p>
        </p:txBody>
      </p:sp>
      <p:sp>
        <p:nvSpPr>
          <p:cNvPr id="7" name="TextBox 6">
            <a:extLst>
              <a:ext uri="{FF2B5EF4-FFF2-40B4-BE49-F238E27FC236}">
                <a16:creationId xmlns:a16="http://schemas.microsoft.com/office/drawing/2014/main" id="{B51FC562-0222-C348-6664-CCA8F764CD87}"/>
              </a:ext>
            </a:extLst>
          </p:cNvPr>
          <p:cNvSpPr txBox="1"/>
          <p:nvPr/>
        </p:nvSpPr>
        <p:spPr>
          <a:xfrm>
            <a:off x="2007704" y="774679"/>
            <a:ext cx="10800522"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Duplicate entries can skew the analysis results. To remove duplicates, you can: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duplicated() </a:t>
            </a:r>
            <a:r>
              <a:rPr lang="en-US" sz="2000"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the </a:t>
            </a:r>
            <a:r>
              <a:rPr lang="en-IN" sz="2000" dirty="0" err="1">
                <a:latin typeface="Times New Roman" panose="02020603050405020304" pitchFamily="18" charset="0"/>
                <a:cs typeface="Times New Roman" panose="02020603050405020304" pitchFamily="18" charset="0"/>
              </a:rPr>
              <a:t>drop_duplicated</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to remove duplicate rows and keep only unique entries.</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13907D5-BD15-DC1E-7BD2-E5D9A2B98081}"/>
              </a:ext>
            </a:extLst>
          </p:cNvPr>
          <p:cNvPicPr>
            <a:picLocks noChangeAspect="1"/>
          </p:cNvPicPr>
          <p:nvPr/>
        </p:nvPicPr>
        <p:blipFill>
          <a:blip r:embed="rId2"/>
          <a:stretch>
            <a:fillRect/>
          </a:stretch>
        </p:blipFill>
        <p:spPr>
          <a:xfrm>
            <a:off x="2254524" y="2154366"/>
            <a:ext cx="7699513" cy="2018786"/>
          </a:xfrm>
          <a:prstGeom prst="rect">
            <a:avLst/>
          </a:prstGeom>
        </p:spPr>
      </p:pic>
      <p:sp>
        <p:nvSpPr>
          <p:cNvPr id="13" name="TextBox 12">
            <a:extLst>
              <a:ext uri="{FF2B5EF4-FFF2-40B4-BE49-F238E27FC236}">
                <a16:creationId xmlns:a16="http://schemas.microsoft.com/office/drawing/2014/main" id="{D80D5E1A-6D1F-1828-9A76-258D8ABB2408}"/>
              </a:ext>
            </a:extLst>
          </p:cNvPr>
          <p:cNvSpPr txBox="1"/>
          <p:nvPr/>
        </p:nvSpPr>
        <p:spPr>
          <a:xfrm>
            <a:off x="136662" y="4288507"/>
            <a:ext cx="3655115" cy="43088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285750" indent="-285750">
              <a:buFont typeface="Wingdings" panose="05000000000000000000" pitchFamily="2" charset="2"/>
              <a:buChar char="§"/>
            </a:pPr>
            <a:r>
              <a:rPr lang="en-IN" sz="2200" b="1" dirty="0">
                <a:latin typeface="Arial" panose="020B0604020202020204" pitchFamily="34" charset="0"/>
                <a:cs typeface="Arial" panose="020B0604020202020204" pitchFamily="34" charset="0"/>
              </a:rPr>
              <a:t>Addressing Anomalies:</a:t>
            </a:r>
          </a:p>
        </p:txBody>
      </p:sp>
      <p:sp>
        <p:nvSpPr>
          <p:cNvPr id="17" name="TextBox 16">
            <a:extLst>
              <a:ext uri="{FF2B5EF4-FFF2-40B4-BE49-F238E27FC236}">
                <a16:creationId xmlns:a16="http://schemas.microsoft.com/office/drawing/2014/main" id="{8523DDFA-A454-5EF0-0774-5EAB13423A9C}"/>
              </a:ext>
            </a:extLst>
          </p:cNvPr>
          <p:cNvSpPr txBox="1"/>
          <p:nvPr/>
        </p:nvSpPr>
        <p:spPr>
          <a:xfrm>
            <a:off x="1560444" y="4834749"/>
            <a:ext cx="10475843"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Anomalies or inconsistencies in the data can arise from various sources, such as errors in data entry or data collection processes. To address anomalies, you can: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descriptive statistics to identify outliers in the 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domain knowledge to determine if the anomalies are valid or erroneous.</a:t>
            </a:r>
          </a:p>
          <a:p>
            <a:pPr algn="just"/>
            <a:r>
              <a:rPr lang="en-US" sz="2000" dirty="0">
                <a:latin typeface="Times New Roman" panose="02020603050405020304" pitchFamily="18" charset="0"/>
                <a:cs typeface="Times New Roman" panose="02020603050405020304" pitchFamily="18" charset="0"/>
              </a:rPr>
              <a:t>If anomalies are erroneous, you can correct them manually or by using appropriate transformation techniques.</a:t>
            </a:r>
          </a:p>
        </p:txBody>
      </p:sp>
    </p:spTree>
    <p:extLst>
      <p:ext uri="{BB962C8B-B14F-4D97-AF65-F5344CB8AC3E}">
        <p14:creationId xmlns:p14="http://schemas.microsoft.com/office/powerpoint/2010/main" val="220130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5100-6FB8-28C7-EF8C-CE25816AD2F4}"/>
              </a:ext>
            </a:extLst>
          </p:cNvPr>
          <p:cNvSpPr>
            <a:spLocks noGrp="1"/>
          </p:cNvSpPr>
          <p:nvPr>
            <p:ph type="title"/>
          </p:nvPr>
        </p:nvSpPr>
        <p:spPr>
          <a:xfrm>
            <a:off x="-79513" y="228600"/>
            <a:ext cx="9404723" cy="1400530"/>
          </a:xfrm>
        </p:spPr>
        <p:txBody>
          <a:bodyPr/>
          <a:lstStyle/>
          <a:p>
            <a:pPr marL="571500" indent="-571500">
              <a:buFont typeface="Wingdings" panose="05000000000000000000" pitchFamily="2" charset="2"/>
              <a:buChar char="Ø"/>
            </a:pPr>
            <a:r>
              <a:rPr lang="en-IN" sz="4000" b="1" dirty="0">
                <a:solidFill>
                  <a:schemeClr val="accent3">
                    <a:lumMod val="60000"/>
                    <a:lumOff val="40000"/>
                  </a:schemeClr>
                </a:solidFill>
                <a:latin typeface="Arial" panose="020B0604020202020204" pitchFamily="34" charset="0"/>
                <a:cs typeface="Arial" panose="020B0604020202020204" pitchFamily="34" charset="0"/>
              </a:rPr>
              <a:t>Univariate Analysis: </a:t>
            </a:r>
            <a:endParaRPr lang="en-US" sz="4000" b="1"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9CD9ABF-76F3-5080-8D82-1C8D0F90B341}"/>
              </a:ext>
            </a:extLst>
          </p:cNvPr>
          <p:cNvSpPr txBox="1"/>
          <p:nvPr/>
        </p:nvSpPr>
        <p:spPr>
          <a:xfrm>
            <a:off x="490331" y="1101373"/>
            <a:ext cx="11211338" cy="132343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Univariate analysis is a crucial part of Exploratory Data Analysis (EDA) for real estate pricing as it helps us understand the characteristics and distributions of individual variables in the dataset, such as house prices. This analysis is conducted separately for each variable without considering the relationships with other variables.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BE589B-54AD-89F2-9557-0D582A22A18F}"/>
              </a:ext>
            </a:extLst>
          </p:cNvPr>
          <p:cNvPicPr>
            <a:picLocks noChangeAspect="1"/>
          </p:cNvPicPr>
          <p:nvPr/>
        </p:nvPicPr>
        <p:blipFill>
          <a:blip r:embed="rId2"/>
          <a:stretch>
            <a:fillRect/>
          </a:stretch>
        </p:blipFill>
        <p:spPr>
          <a:xfrm>
            <a:off x="2453743" y="2337542"/>
            <a:ext cx="6531229" cy="1670110"/>
          </a:xfrm>
          <a:prstGeom prst="rect">
            <a:avLst/>
          </a:prstGeom>
        </p:spPr>
      </p:pic>
      <p:sp>
        <p:nvSpPr>
          <p:cNvPr id="8" name="TextBox 7">
            <a:extLst>
              <a:ext uri="{FF2B5EF4-FFF2-40B4-BE49-F238E27FC236}">
                <a16:creationId xmlns:a16="http://schemas.microsoft.com/office/drawing/2014/main" id="{2A131A9C-1732-E7EE-B1F2-FD63B0AD136E}"/>
              </a:ext>
            </a:extLst>
          </p:cNvPr>
          <p:cNvSpPr txBox="1"/>
          <p:nvPr/>
        </p:nvSpPr>
        <p:spPr>
          <a:xfrm>
            <a:off x="284528" y="4530061"/>
            <a:ext cx="2646294" cy="4770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500" b="1" dirty="0">
                <a:latin typeface="Arial" panose="020B0604020202020204" pitchFamily="34" charset="0"/>
                <a:cs typeface="Arial" panose="020B0604020202020204" pitchFamily="34" charset="0"/>
              </a:rPr>
              <a:t>(a). </a:t>
            </a:r>
            <a:r>
              <a:rPr lang="en-IN" sz="2500" b="1" dirty="0">
                <a:latin typeface="Arial" panose="020B0604020202020204" pitchFamily="34" charset="0"/>
                <a:cs typeface="Arial" panose="020B0604020202020204" pitchFamily="34" charset="0"/>
              </a:rPr>
              <a:t>Histogram:</a:t>
            </a:r>
          </a:p>
        </p:txBody>
      </p:sp>
      <p:sp>
        <p:nvSpPr>
          <p:cNvPr id="10" name="TextBox 9">
            <a:extLst>
              <a:ext uri="{FF2B5EF4-FFF2-40B4-BE49-F238E27FC236}">
                <a16:creationId xmlns:a16="http://schemas.microsoft.com/office/drawing/2014/main" id="{B53678C7-65D7-3136-82BF-77C012F8088A}"/>
              </a:ext>
            </a:extLst>
          </p:cNvPr>
          <p:cNvSpPr txBox="1"/>
          <p:nvPr/>
        </p:nvSpPr>
        <p:spPr>
          <a:xfrm>
            <a:off x="315567" y="5325743"/>
            <a:ext cx="11284225"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histogram is a graphical representation of the distribution of numerical data. It divides the data into bins and displays the frequency of values in each bin. Histograms are useful for understanding the central tendency, dispersion, and shape of the distribution of a variable, such as house prices.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237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1549</TotalTime>
  <Words>2264</Words>
  <Application>Microsoft Office PowerPoint</Application>
  <PresentationFormat>Widescreen</PresentationFormat>
  <Paragraphs>139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Century Gothic</vt:lpstr>
      <vt:lpstr>Times New Roman</vt:lpstr>
      <vt:lpstr>Wingdings</vt:lpstr>
      <vt:lpstr>Wingdings 3</vt:lpstr>
      <vt:lpstr>Ion</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1</cp:revision>
  <dcterms:created xsi:type="dcterms:W3CDTF">2024-03-28T17:03:26Z</dcterms:created>
  <dcterms:modified xsi:type="dcterms:W3CDTF">2024-03-29T18:52:37Z</dcterms:modified>
</cp:coreProperties>
</file>