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2"/>
  </p:notesMasterIdLst>
  <p:sldIdLst>
    <p:sldId id="256" r:id="rId2"/>
    <p:sldId id="264" r:id="rId3"/>
    <p:sldId id="265" r:id="rId4"/>
    <p:sldId id="263" r:id="rId5"/>
    <p:sldId id="266" r:id="rId6"/>
    <p:sldId id="267" r:id="rId7"/>
    <p:sldId id="302" r:id="rId8"/>
    <p:sldId id="303" r:id="rId9"/>
    <p:sldId id="268" r:id="rId10"/>
    <p:sldId id="304" r:id="rId11"/>
    <p:sldId id="308" r:id="rId12"/>
    <p:sldId id="309" r:id="rId13"/>
    <p:sldId id="269" r:id="rId14"/>
    <p:sldId id="307" r:id="rId15"/>
    <p:sldId id="305" r:id="rId16"/>
    <p:sldId id="306" r:id="rId17"/>
    <p:sldId id="310" r:id="rId18"/>
    <p:sldId id="311" r:id="rId19"/>
    <p:sldId id="312" r:id="rId20"/>
    <p:sldId id="313" r:id="rId21"/>
    <p:sldId id="314" r:id="rId22"/>
    <p:sldId id="315" r:id="rId23"/>
    <p:sldId id="316" r:id="rId24"/>
    <p:sldId id="317" r:id="rId25"/>
    <p:sldId id="318" r:id="rId26"/>
    <p:sldId id="297" r:id="rId27"/>
    <p:sldId id="298" r:id="rId28"/>
    <p:sldId id="299" r:id="rId29"/>
    <p:sldId id="300" r:id="rId30"/>
    <p:sldId id="301" r:id="rId31"/>
  </p:sldIdLst>
  <p:sldSz cx="9144000" cy="5143500" type="screen16x9"/>
  <p:notesSz cx="6858000" cy="9144000"/>
  <p:embeddedFontLst>
    <p:embeddedFont>
      <p:font typeface="Arial Black" panose="020B0A04020102020204" pitchFamily="34" charset="0"/>
      <p:bold r:id="rId33"/>
    </p:embeddedFont>
    <p:embeddedFont>
      <p:font typeface="Red Hat Display" panose="020B0604020202020204" charset="0"/>
      <p:regular r:id="rId34"/>
      <p:bold r:id="rId35"/>
      <p:italic r:id="rId36"/>
      <p:boldItalic r:id="rId37"/>
    </p:embeddedFont>
    <p:embeddedFont>
      <p:font typeface="Red Hat Tex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84B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454993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5278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9" name="Google Shape;59;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idx="4294967295"/>
          </p:nvPr>
        </p:nvSpPr>
        <p:spPr>
          <a:xfrm>
            <a:off x="619952" y="743416"/>
            <a:ext cx="2800350" cy="602126"/>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0" tIns="0" rIns="0" bIns="0" anchor="ctr" anchorCtr="0">
            <a:noAutofit/>
          </a:bodyPr>
          <a:lstStyle/>
          <a:p>
            <a:pPr>
              <a:spcBef>
                <a:spcPts val="505"/>
              </a:spcBef>
              <a:buClr>
                <a:schemeClr val="tx1">
                  <a:lumMod val="75000"/>
                  <a:lumOff val="25000"/>
                </a:schemeClr>
              </a:buClr>
            </a:pPr>
            <a:r>
              <a:rPr lang="en-US" sz="2800" i="1" dirty="0">
                <a:solidFill>
                  <a:srgbClr val="002060"/>
                </a:solidFill>
              </a:rPr>
              <a:t>Welcome’s You</a:t>
            </a:r>
            <a:endParaRPr sz="2800" i="1" dirty="0">
              <a:solidFill>
                <a:srgbClr val="002060"/>
              </a:solidFill>
            </a:endParaRPr>
          </a:p>
        </p:txBody>
      </p:sp>
      <p:sp>
        <p:nvSpPr>
          <p:cNvPr id="22530" name="AutoShape 2" descr="Integral Institute of Medical Sciences &amp; Research | Luckn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2532" name="AutoShape 4" descr="Integral University_Inspiring Excellence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16BF0956-7E7F-315D-216B-DD6EEE9B8365}"/>
              </a:ext>
            </a:extLst>
          </p:cNvPr>
          <p:cNvSpPr txBox="1"/>
          <p:nvPr/>
        </p:nvSpPr>
        <p:spPr>
          <a:xfrm>
            <a:off x="1414976" y="1674166"/>
            <a:ext cx="5817054" cy="523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2800" b="1" dirty="0">
                <a:solidFill>
                  <a:srgbClr val="002060"/>
                </a:solidFill>
                <a:latin typeface="Red Hat Display" panose="020B0604020202020204" charset="0"/>
                <a:cs typeface="Calibri" panose="020F0502020204030204" pitchFamily="34" charset="0"/>
              </a:rPr>
              <a:t>Into the </a:t>
            </a:r>
            <a:r>
              <a:rPr lang="en-US" sz="2800" b="1" dirty="0">
                <a:solidFill>
                  <a:srgbClr val="002060"/>
                </a:solidFill>
                <a:latin typeface="+mj-lt"/>
                <a:cs typeface="Calibri" panose="020F0502020204030204" pitchFamily="34" charset="0"/>
              </a:rPr>
              <a:t>Project-6_Next-Hikes.ppt</a:t>
            </a:r>
          </a:p>
        </p:txBody>
      </p:sp>
      <p:sp>
        <p:nvSpPr>
          <p:cNvPr id="3" name="TextBox 2">
            <a:extLst>
              <a:ext uri="{FF2B5EF4-FFF2-40B4-BE49-F238E27FC236}">
                <a16:creationId xmlns:a16="http://schemas.microsoft.com/office/drawing/2014/main" id="{E6E36C10-21B6-78D2-B56A-C962904478A7}"/>
              </a:ext>
            </a:extLst>
          </p:cNvPr>
          <p:cNvSpPr txBox="1"/>
          <p:nvPr/>
        </p:nvSpPr>
        <p:spPr>
          <a:xfrm>
            <a:off x="3784817" y="2589281"/>
            <a:ext cx="2472856"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4" name="TextBox 3">
            <a:extLst>
              <a:ext uri="{FF2B5EF4-FFF2-40B4-BE49-F238E27FC236}">
                <a16:creationId xmlns:a16="http://schemas.microsoft.com/office/drawing/2014/main" id="{EFC9FCE6-92A1-A552-C94E-A255BE476382}"/>
              </a:ext>
            </a:extLst>
          </p:cNvPr>
          <p:cNvSpPr txBox="1"/>
          <p:nvPr/>
        </p:nvSpPr>
        <p:spPr>
          <a:xfrm>
            <a:off x="3906077" y="2823417"/>
            <a:ext cx="2055413"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04710A8C-1F20-80C4-3185-25550E0D0107}"/>
              </a:ext>
            </a:extLst>
          </p:cNvPr>
          <p:cNvSpPr txBox="1"/>
          <p:nvPr/>
        </p:nvSpPr>
        <p:spPr>
          <a:xfrm>
            <a:off x="1414976" y="2458340"/>
            <a:ext cx="7037614" cy="1200329"/>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wrap="square" rtlCol="0">
            <a:spAutoFit/>
          </a:bodyPr>
          <a:lstStyle/>
          <a:p>
            <a:r>
              <a:rPr lang="en-US" sz="3600" dirty="0"/>
              <a:t>Pharmaceutical Sales prediction across multiple stores</a:t>
            </a:r>
            <a:endParaRPr lang="en-IN" sz="2800" b="1" dirty="0">
              <a:latin typeface="Red Hat Display" panose="020B0604020202020204" charset="0"/>
            </a:endParaRPr>
          </a:p>
        </p:txBody>
      </p:sp>
      <p:sp>
        <p:nvSpPr>
          <p:cNvPr id="17" name="TextBox 16">
            <a:extLst>
              <a:ext uri="{FF2B5EF4-FFF2-40B4-BE49-F238E27FC236}">
                <a16:creationId xmlns:a16="http://schemas.microsoft.com/office/drawing/2014/main" id="{9704CE0D-7B44-EDEE-F591-2677FD575E7E}"/>
              </a:ext>
            </a:extLst>
          </p:cNvPr>
          <p:cNvSpPr txBox="1"/>
          <p:nvPr/>
        </p:nvSpPr>
        <p:spPr>
          <a:xfrm>
            <a:off x="619952" y="3976008"/>
            <a:ext cx="3845379"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b="1" dirty="0">
                <a:latin typeface="Red Hat Display" panose="020B0604020202020204" charset="0"/>
              </a:rPr>
              <a:t>By- MOHD ZEESHAN</a:t>
            </a:r>
          </a:p>
        </p:txBody>
      </p:sp>
      <p:sp>
        <p:nvSpPr>
          <p:cNvPr id="18" name="TextBox 17">
            <a:extLst>
              <a:ext uri="{FF2B5EF4-FFF2-40B4-BE49-F238E27FC236}">
                <a16:creationId xmlns:a16="http://schemas.microsoft.com/office/drawing/2014/main" id="{EC91E1CF-66C2-17A7-3860-4B8149C56784}"/>
              </a:ext>
            </a:extLst>
          </p:cNvPr>
          <p:cNvSpPr txBox="1"/>
          <p:nvPr/>
        </p:nvSpPr>
        <p:spPr>
          <a:xfrm>
            <a:off x="5772684" y="3976008"/>
            <a:ext cx="2751364"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b="1" dirty="0">
                <a:latin typeface="Red Hat Display" panose="020B0604020202020204" charset="0"/>
              </a:rPr>
              <a:t>20-SEP-2024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14BFB9-1431-AC7A-F7A0-99811F33EEE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dirty="0"/>
          </a:p>
        </p:txBody>
      </p:sp>
      <p:pic>
        <p:nvPicPr>
          <p:cNvPr id="4" name="Picture 3">
            <a:extLst>
              <a:ext uri="{FF2B5EF4-FFF2-40B4-BE49-F238E27FC236}">
                <a16:creationId xmlns:a16="http://schemas.microsoft.com/office/drawing/2014/main" id="{EC82400F-7902-DB85-E2BB-550C01EF90D9}"/>
              </a:ext>
            </a:extLst>
          </p:cNvPr>
          <p:cNvPicPr>
            <a:picLocks noChangeAspect="1"/>
          </p:cNvPicPr>
          <p:nvPr/>
        </p:nvPicPr>
        <p:blipFill>
          <a:blip r:embed="rId2"/>
          <a:stretch>
            <a:fillRect/>
          </a:stretch>
        </p:blipFill>
        <p:spPr>
          <a:xfrm>
            <a:off x="965470" y="657225"/>
            <a:ext cx="7337609" cy="3829049"/>
          </a:xfrm>
          <a:prstGeom prst="rect">
            <a:avLst/>
          </a:prstGeom>
        </p:spPr>
      </p:pic>
    </p:spTree>
    <p:extLst>
      <p:ext uri="{BB962C8B-B14F-4D97-AF65-F5344CB8AC3E}">
        <p14:creationId xmlns:p14="http://schemas.microsoft.com/office/powerpoint/2010/main" val="191375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25C81-25BC-BE0C-7D84-CDEDA6A676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dirty="0"/>
          </a:p>
        </p:txBody>
      </p:sp>
      <p:pic>
        <p:nvPicPr>
          <p:cNvPr id="4" name="Picture 3">
            <a:extLst>
              <a:ext uri="{FF2B5EF4-FFF2-40B4-BE49-F238E27FC236}">
                <a16:creationId xmlns:a16="http://schemas.microsoft.com/office/drawing/2014/main" id="{F303F677-6715-D569-A4B4-18ECCC3A8150}"/>
              </a:ext>
            </a:extLst>
          </p:cNvPr>
          <p:cNvPicPr>
            <a:picLocks noChangeAspect="1"/>
          </p:cNvPicPr>
          <p:nvPr/>
        </p:nvPicPr>
        <p:blipFill>
          <a:blip r:embed="rId2"/>
          <a:stretch>
            <a:fillRect/>
          </a:stretch>
        </p:blipFill>
        <p:spPr>
          <a:xfrm>
            <a:off x="889907" y="661307"/>
            <a:ext cx="7592786" cy="3673930"/>
          </a:xfrm>
          <a:prstGeom prst="rect">
            <a:avLst/>
          </a:prstGeom>
        </p:spPr>
      </p:pic>
    </p:spTree>
    <p:extLst>
      <p:ext uri="{BB962C8B-B14F-4D97-AF65-F5344CB8AC3E}">
        <p14:creationId xmlns:p14="http://schemas.microsoft.com/office/powerpoint/2010/main" val="246004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38480-287C-9A89-553D-B4A89DF2A7F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dirty="0"/>
          </a:p>
        </p:txBody>
      </p:sp>
      <p:pic>
        <p:nvPicPr>
          <p:cNvPr id="4" name="Picture 3">
            <a:extLst>
              <a:ext uri="{FF2B5EF4-FFF2-40B4-BE49-F238E27FC236}">
                <a16:creationId xmlns:a16="http://schemas.microsoft.com/office/drawing/2014/main" id="{1D8894CC-2641-D49B-64BA-01F8A8E534DE}"/>
              </a:ext>
            </a:extLst>
          </p:cNvPr>
          <p:cNvPicPr>
            <a:picLocks noChangeAspect="1"/>
          </p:cNvPicPr>
          <p:nvPr/>
        </p:nvPicPr>
        <p:blipFill>
          <a:blip r:embed="rId2"/>
          <a:stretch>
            <a:fillRect/>
          </a:stretch>
        </p:blipFill>
        <p:spPr>
          <a:xfrm>
            <a:off x="823581" y="3132336"/>
            <a:ext cx="7496835" cy="1260049"/>
          </a:xfrm>
          <a:prstGeom prst="rect">
            <a:avLst/>
          </a:prstGeom>
        </p:spPr>
      </p:pic>
      <p:pic>
        <p:nvPicPr>
          <p:cNvPr id="6" name="Picture 5">
            <a:extLst>
              <a:ext uri="{FF2B5EF4-FFF2-40B4-BE49-F238E27FC236}">
                <a16:creationId xmlns:a16="http://schemas.microsoft.com/office/drawing/2014/main" id="{A67F6240-7B0A-ECD8-19FD-84A5A3DF30D2}"/>
              </a:ext>
            </a:extLst>
          </p:cNvPr>
          <p:cNvPicPr>
            <a:picLocks noChangeAspect="1"/>
          </p:cNvPicPr>
          <p:nvPr/>
        </p:nvPicPr>
        <p:blipFill>
          <a:blip r:embed="rId3"/>
          <a:stretch>
            <a:fillRect/>
          </a:stretch>
        </p:blipFill>
        <p:spPr>
          <a:xfrm>
            <a:off x="823582" y="604157"/>
            <a:ext cx="7496835" cy="2449286"/>
          </a:xfrm>
          <a:prstGeom prst="rect">
            <a:avLst/>
          </a:prstGeom>
        </p:spPr>
      </p:pic>
    </p:spTree>
    <p:extLst>
      <p:ext uri="{BB962C8B-B14F-4D97-AF65-F5344CB8AC3E}">
        <p14:creationId xmlns:p14="http://schemas.microsoft.com/office/powerpoint/2010/main" val="101868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60C82-B88B-438D-FAA3-0021521FD36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dirty="0"/>
          </a:p>
        </p:txBody>
      </p:sp>
      <p:sp>
        <p:nvSpPr>
          <p:cNvPr id="6" name="TextBox 5">
            <a:extLst>
              <a:ext uri="{FF2B5EF4-FFF2-40B4-BE49-F238E27FC236}">
                <a16:creationId xmlns:a16="http://schemas.microsoft.com/office/drawing/2014/main" id="{0BAFD2A7-1D5E-694B-A949-8E7BEA51C94F}"/>
              </a:ext>
            </a:extLst>
          </p:cNvPr>
          <p:cNvSpPr txBox="1"/>
          <p:nvPr/>
        </p:nvSpPr>
        <p:spPr>
          <a:xfrm>
            <a:off x="636814" y="2417861"/>
            <a:ext cx="4572000" cy="307777"/>
          </a:xfrm>
          <a:prstGeom prst="rect">
            <a:avLst/>
          </a:prstGeom>
          <a:noFill/>
        </p:spPr>
        <p:txBody>
          <a:bodyPr wrap="square">
            <a:spAutoFit/>
          </a:bodyPr>
          <a:lstStyle/>
          <a:p>
            <a:pPr marL="285750" indent="-285750">
              <a:buFont typeface="Wingdings" panose="05000000000000000000" pitchFamily="2" charset="2"/>
              <a:buChar char="q"/>
            </a:pPr>
            <a:r>
              <a:rPr lang="en-US" b="1" dirty="0">
                <a:latin typeface="Arial Black" panose="020B0A04020102020204" pitchFamily="34" charset="0"/>
              </a:rPr>
              <a:t>Preprocessing</a:t>
            </a:r>
            <a:r>
              <a:rPr lang="en-IN" sz="1400" b="1" dirty="0">
                <a:latin typeface="Arial Black" panose="020B0A04020102020204" pitchFamily="34" charset="0"/>
              </a:rPr>
              <a:t>: </a:t>
            </a:r>
          </a:p>
        </p:txBody>
      </p:sp>
      <p:sp>
        <p:nvSpPr>
          <p:cNvPr id="5" name="TextBox 4">
            <a:extLst>
              <a:ext uri="{FF2B5EF4-FFF2-40B4-BE49-F238E27FC236}">
                <a16:creationId xmlns:a16="http://schemas.microsoft.com/office/drawing/2014/main" id="{D0931036-844E-37BE-D4D1-C921810F0FB6}"/>
              </a:ext>
            </a:extLst>
          </p:cNvPr>
          <p:cNvSpPr txBox="1"/>
          <p:nvPr/>
        </p:nvSpPr>
        <p:spPr>
          <a:xfrm>
            <a:off x="800100" y="2866312"/>
            <a:ext cx="7543800"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It is important to process the data into a format where it can be fed to a machine learning model. This typically means converting all non-numeric columns to numeric, handling </a:t>
            </a:r>
            <a:r>
              <a:rPr lang="en-US" dirty="0" err="1">
                <a:latin typeface="Times New Roman" panose="02020603050405020304" pitchFamily="18" charset="0"/>
                <a:cs typeface="Times New Roman" panose="02020603050405020304" pitchFamily="18" charset="0"/>
              </a:rPr>
              <a:t>NaNvalues</a:t>
            </a:r>
            <a:r>
              <a:rPr lang="en-US" dirty="0">
                <a:latin typeface="Times New Roman" panose="02020603050405020304" pitchFamily="18" charset="0"/>
                <a:cs typeface="Times New Roman" panose="02020603050405020304" pitchFamily="18" charset="0"/>
              </a:rPr>
              <a:t> and generating new features from already existing features. </a:t>
            </a:r>
          </a:p>
        </p:txBody>
      </p:sp>
      <p:sp>
        <p:nvSpPr>
          <p:cNvPr id="4" name="TextBox 3">
            <a:extLst>
              <a:ext uri="{FF2B5EF4-FFF2-40B4-BE49-F238E27FC236}">
                <a16:creationId xmlns:a16="http://schemas.microsoft.com/office/drawing/2014/main" id="{36AF0F23-B71B-9992-8434-376B86E03E6E}"/>
              </a:ext>
            </a:extLst>
          </p:cNvPr>
          <p:cNvSpPr txBox="1"/>
          <p:nvPr/>
        </p:nvSpPr>
        <p:spPr>
          <a:xfrm>
            <a:off x="800100" y="1472887"/>
            <a:ext cx="7543800" cy="5232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Prediction of sales is the central task in this challenge. We have to predict daily sales in various stores. This will help the company plan ahead of time</a:t>
            </a:r>
          </a:p>
        </p:txBody>
      </p:sp>
      <p:sp>
        <p:nvSpPr>
          <p:cNvPr id="8" name="TextBox 7">
            <a:extLst>
              <a:ext uri="{FF2B5EF4-FFF2-40B4-BE49-F238E27FC236}">
                <a16:creationId xmlns:a16="http://schemas.microsoft.com/office/drawing/2014/main" id="{A5A1DFFC-28F3-CCA1-B42B-377F08A2172C}"/>
              </a:ext>
            </a:extLst>
          </p:cNvPr>
          <p:cNvSpPr txBox="1"/>
          <p:nvPr/>
        </p:nvSpPr>
        <p:spPr>
          <a:xfrm>
            <a:off x="636814" y="861415"/>
            <a:ext cx="3780065"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1800" b="1" dirty="0">
                <a:latin typeface="+mn-lt"/>
              </a:rPr>
              <a:t>Task 2- Prediction of store sales:</a:t>
            </a:r>
            <a:endParaRPr lang="en-IN" sz="1800" b="1" dirty="0">
              <a:latin typeface="+mn-lt"/>
            </a:endParaRPr>
          </a:p>
        </p:txBody>
      </p:sp>
    </p:spTree>
    <p:extLst>
      <p:ext uri="{BB962C8B-B14F-4D97-AF65-F5344CB8AC3E}">
        <p14:creationId xmlns:p14="http://schemas.microsoft.com/office/powerpoint/2010/main" val="6830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EDED02-B378-CD10-C10F-CD895ADA9D8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dirty="0"/>
          </a:p>
        </p:txBody>
      </p:sp>
      <p:pic>
        <p:nvPicPr>
          <p:cNvPr id="9" name="Picture 8">
            <a:extLst>
              <a:ext uri="{FF2B5EF4-FFF2-40B4-BE49-F238E27FC236}">
                <a16:creationId xmlns:a16="http://schemas.microsoft.com/office/drawing/2014/main" id="{AB06A40A-0A3D-117C-AFB2-9F2C1F726E81}"/>
              </a:ext>
            </a:extLst>
          </p:cNvPr>
          <p:cNvPicPr>
            <a:picLocks noChangeAspect="1"/>
          </p:cNvPicPr>
          <p:nvPr/>
        </p:nvPicPr>
        <p:blipFill>
          <a:blip r:embed="rId2"/>
          <a:stretch>
            <a:fillRect/>
          </a:stretch>
        </p:blipFill>
        <p:spPr>
          <a:xfrm>
            <a:off x="743970" y="685800"/>
            <a:ext cx="7656060" cy="3633107"/>
          </a:xfrm>
          <a:prstGeom prst="rect">
            <a:avLst/>
          </a:prstGeom>
        </p:spPr>
      </p:pic>
    </p:spTree>
    <p:extLst>
      <p:ext uri="{BB962C8B-B14F-4D97-AF65-F5344CB8AC3E}">
        <p14:creationId xmlns:p14="http://schemas.microsoft.com/office/powerpoint/2010/main" val="222475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D794AB-C423-C227-FFD4-9D7759641B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dirty="0"/>
          </a:p>
        </p:txBody>
      </p:sp>
      <p:pic>
        <p:nvPicPr>
          <p:cNvPr id="4" name="Picture 3">
            <a:extLst>
              <a:ext uri="{FF2B5EF4-FFF2-40B4-BE49-F238E27FC236}">
                <a16:creationId xmlns:a16="http://schemas.microsoft.com/office/drawing/2014/main" id="{987BED8A-EC5E-B9B5-CD3C-E948A155714D}"/>
              </a:ext>
            </a:extLst>
          </p:cNvPr>
          <p:cNvPicPr>
            <a:picLocks noChangeAspect="1"/>
          </p:cNvPicPr>
          <p:nvPr/>
        </p:nvPicPr>
        <p:blipFill>
          <a:blip r:embed="rId2"/>
          <a:stretch>
            <a:fillRect/>
          </a:stretch>
        </p:blipFill>
        <p:spPr>
          <a:xfrm>
            <a:off x="742304" y="594141"/>
            <a:ext cx="7512436" cy="1473276"/>
          </a:xfrm>
          <a:prstGeom prst="rect">
            <a:avLst/>
          </a:prstGeom>
        </p:spPr>
      </p:pic>
      <p:pic>
        <p:nvPicPr>
          <p:cNvPr id="6" name="Picture 5">
            <a:extLst>
              <a:ext uri="{FF2B5EF4-FFF2-40B4-BE49-F238E27FC236}">
                <a16:creationId xmlns:a16="http://schemas.microsoft.com/office/drawing/2014/main" id="{A24F4249-511F-D2CB-7DF0-97BA0338AF9C}"/>
              </a:ext>
            </a:extLst>
          </p:cNvPr>
          <p:cNvPicPr>
            <a:picLocks noChangeAspect="1"/>
          </p:cNvPicPr>
          <p:nvPr/>
        </p:nvPicPr>
        <p:blipFill>
          <a:blip r:embed="rId3"/>
          <a:stretch>
            <a:fillRect/>
          </a:stretch>
        </p:blipFill>
        <p:spPr>
          <a:xfrm>
            <a:off x="742303" y="2155371"/>
            <a:ext cx="7512435" cy="2334986"/>
          </a:xfrm>
          <a:prstGeom prst="rect">
            <a:avLst/>
          </a:prstGeom>
        </p:spPr>
      </p:pic>
    </p:spTree>
    <p:extLst>
      <p:ext uri="{BB962C8B-B14F-4D97-AF65-F5344CB8AC3E}">
        <p14:creationId xmlns:p14="http://schemas.microsoft.com/office/powerpoint/2010/main" val="180865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CFCE66-C200-2705-DDB5-F6693149178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dirty="0"/>
          </a:p>
        </p:txBody>
      </p:sp>
      <p:pic>
        <p:nvPicPr>
          <p:cNvPr id="4" name="Picture 3">
            <a:extLst>
              <a:ext uri="{FF2B5EF4-FFF2-40B4-BE49-F238E27FC236}">
                <a16:creationId xmlns:a16="http://schemas.microsoft.com/office/drawing/2014/main" id="{405B06A2-2729-68F4-FF94-3940842883FC}"/>
              </a:ext>
            </a:extLst>
          </p:cNvPr>
          <p:cNvPicPr>
            <a:picLocks noChangeAspect="1"/>
          </p:cNvPicPr>
          <p:nvPr/>
        </p:nvPicPr>
        <p:blipFill>
          <a:blip r:embed="rId2"/>
          <a:stretch>
            <a:fillRect/>
          </a:stretch>
        </p:blipFill>
        <p:spPr>
          <a:xfrm>
            <a:off x="1229478" y="603640"/>
            <a:ext cx="7057271" cy="1894632"/>
          </a:xfrm>
          <a:prstGeom prst="rect">
            <a:avLst/>
          </a:prstGeom>
        </p:spPr>
      </p:pic>
      <p:pic>
        <p:nvPicPr>
          <p:cNvPr id="6" name="Picture 5">
            <a:extLst>
              <a:ext uri="{FF2B5EF4-FFF2-40B4-BE49-F238E27FC236}">
                <a16:creationId xmlns:a16="http://schemas.microsoft.com/office/drawing/2014/main" id="{690D1C88-D213-EB83-59B8-6D4A0F71F191}"/>
              </a:ext>
            </a:extLst>
          </p:cNvPr>
          <p:cNvPicPr>
            <a:picLocks noChangeAspect="1"/>
          </p:cNvPicPr>
          <p:nvPr/>
        </p:nvPicPr>
        <p:blipFill>
          <a:blip r:embed="rId3"/>
          <a:stretch>
            <a:fillRect/>
          </a:stretch>
        </p:blipFill>
        <p:spPr>
          <a:xfrm>
            <a:off x="1164163" y="2571750"/>
            <a:ext cx="7057271" cy="1968110"/>
          </a:xfrm>
          <a:prstGeom prst="rect">
            <a:avLst/>
          </a:prstGeom>
        </p:spPr>
      </p:pic>
    </p:spTree>
    <p:extLst>
      <p:ext uri="{BB962C8B-B14F-4D97-AF65-F5344CB8AC3E}">
        <p14:creationId xmlns:p14="http://schemas.microsoft.com/office/powerpoint/2010/main" val="63535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0345A3-AB98-F1F0-CD9D-25E5855AC5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dirty="0"/>
          </a:p>
        </p:txBody>
      </p:sp>
      <p:pic>
        <p:nvPicPr>
          <p:cNvPr id="4" name="Picture 3">
            <a:extLst>
              <a:ext uri="{FF2B5EF4-FFF2-40B4-BE49-F238E27FC236}">
                <a16:creationId xmlns:a16="http://schemas.microsoft.com/office/drawing/2014/main" id="{FA56A33B-7DA0-2DB6-EB22-5087FDD7E32F}"/>
              </a:ext>
            </a:extLst>
          </p:cNvPr>
          <p:cNvPicPr>
            <a:picLocks noChangeAspect="1"/>
          </p:cNvPicPr>
          <p:nvPr/>
        </p:nvPicPr>
        <p:blipFill>
          <a:blip r:embed="rId2"/>
          <a:stretch>
            <a:fillRect/>
          </a:stretch>
        </p:blipFill>
        <p:spPr>
          <a:xfrm>
            <a:off x="980902" y="614550"/>
            <a:ext cx="7371162" cy="1530429"/>
          </a:xfrm>
          <a:prstGeom prst="rect">
            <a:avLst/>
          </a:prstGeom>
        </p:spPr>
      </p:pic>
      <p:pic>
        <p:nvPicPr>
          <p:cNvPr id="6" name="Picture 5">
            <a:extLst>
              <a:ext uri="{FF2B5EF4-FFF2-40B4-BE49-F238E27FC236}">
                <a16:creationId xmlns:a16="http://schemas.microsoft.com/office/drawing/2014/main" id="{57A7FD47-6E19-B30A-D206-D7B587E13D93}"/>
              </a:ext>
            </a:extLst>
          </p:cNvPr>
          <p:cNvPicPr>
            <a:picLocks noChangeAspect="1"/>
          </p:cNvPicPr>
          <p:nvPr/>
        </p:nvPicPr>
        <p:blipFill>
          <a:blip r:embed="rId3"/>
          <a:stretch>
            <a:fillRect/>
          </a:stretch>
        </p:blipFill>
        <p:spPr>
          <a:xfrm>
            <a:off x="980902" y="2247372"/>
            <a:ext cx="7371162" cy="2161344"/>
          </a:xfrm>
          <a:prstGeom prst="rect">
            <a:avLst/>
          </a:prstGeom>
        </p:spPr>
      </p:pic>
    </p:spTree>
    <p:extLst>
      <p:ext uri="{BB962C8B-B14F-4D97-AF65-F5344CB8AC3E}">
        <p14:creationId xmlns:p14="http://schemas.microsoft.com/office/powerpoint/2010/main" val="1042420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EF0EDE-6826-78C9-75E6-9F6891ACF7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dirty="0"/>
          </a:p>
        </p:txBody>
      </p:sp>
      <p:pic>
        <p:nvPicPr>
          <p:cNvPr id="4" name="Picture 3">
            <a:extLst>
              <a:ext uri="{FF2B5EF4-FFF2-40B4-BE49-F238E27FC236}">
                <a16:creationId xmlns:a16="http://schemas.microsoft.com/office/drawing/2014/main" id="{4CD71426-657F-1609-7102-F7087AC4075C}"/>
              </a:ext>
            </a:extLst>
          </p:cNvPr>
          <p:cNvPicPr>
            <a:picLocks noChangeAspect="1"/>
          </p:cNvPicPr>
          <p:nvPr/>
        </p:nvPicPr>
        <p:blipFill>
          <a:blip r:embed="rId2"/>
          <a:stretch>
            <a:fillRect/>
          </a:stretch>
        </p:blipFill>
        <p:spPr>
          <a:xfrm>
            <a:off x="791935" y="716139"/>
            <a:ext cx="7698921" cy="3711222"/>
          </a:xfrm>
          <a:prstGeom prst="rect">
            <a:avLst/>
          </a:prstGeom>
        </p:spPr>
      </p:pic>
    </p:spTree>
    <p:extLst>
      <p:ext uri="{BB962C8B-B14F-4D97-AF65-F5344CB8AC3E}">
        <p14:creationId xmlns:p14="http://schemas.microsoft.com/office/powerpoint/2010/main" val="10276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30D396-0CC4-6862-F2E9-A4510BE7E7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dirty="0"/>
          </a:p>
        </p:txBody>
      </p:sp>
      <p:pic>
        <p:nvPicPr>
          <p:cNvPr id="4" name="Picture 3">
            <a:extLst>
              <a:ext uri="{FF2B5EF4-FFF2-40B4-BE49-F238E27FC236}">
                <a16:creationId xmlns:a16="http://schemas.microsoft.com/office/drawing/2014/main" id="{35616737-0308-FB8C-579F-1110362BD477}"/>
              </a:ext>
            </a:extLst>
          </p:cNvPr>
          <p:cNvPicPr>
            <a:picLocks noChangeAspect="1"/>
          </p:cNvPicPr>
          <p:nvPr/>
        </p:nvPicPr>
        <p:blipFill>
          <a:blip r:embed="rId2"/>
          <a:stretch>
            <a:fillRect/>
          </a:stretch>
        </p:blipFill>
        <p:spPr>
          <a:xfrm>
            <a:off x="730052" y="2571750"/>
            <a:ext cx="7683895" cy="1625684"/>
          </a:xfrm>
          <a:prstGeom prst="rect">
            <a:avLst/>
          </a:prstGeom>
        </p:spPr>
      </p:pic>
      <p:sp>
        <p:nvSpPr>
          <p:cNvPr id="6" name="TextBox 5">
            <a:extLst>
              <a:ext uri="{FF2B5EF4-FFF2-40B4-BE49-F238E27FC236}">
                <a16:creationId xmlns:a16="http://schemas.microsoft.com/office/drawing/2014/main" id="{AED6EF96-F71B-C8EB-CF4F-C3D80D440733}"/>
              </a:ext>
            </a:extLst>
          </p:cNvPr>
          <p:cNvSpPr txBox="1"/>
          <p:nvPr/>
        </p:nvSpPr>
        <p:spPr>
          <a:xfrm>
            <a:off x="2024743" y="576734"/>
            <a:ext cx="422909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v"/>
            </a:pPr>
            <a:r>
              <a:rPr lang="en-US" sz="1800" b="1" dirty="0">
                <a:latin typeface="+mn-lt"/>
              </a:rPr>
              <a:t>Building model with deep learning</a:t>
            </a:r>
          </a:p>
        </p:txBody>
      </p:sp>
      <p:sp>
        <p:nvSpPr>
          <p:cNvPr id="8" name="TextBox 7">
            <a:extLst>
              <a:ext uri="{FF2B5EF4-FFF2-40B4-BE49-F238E27FC236}">
                <a16:creationId xmlns:a16="http://schemas.microsoft.com/office/drawing/2014/main" id="{9B052FAB-77E5-138F-4B52-E093F23B3BC0}"/>
              </a:ext>
            </a:extLst>
          </p:cNvPr>
          <p:cNvSpPr txBox="1"/>
          <p:nvPr/>
        </p:nvSpPr>
        <p:spPr>
          <a:xfrm>
            <a:off x="730051" y="1116982"/>
            <a:ext cx="7683895" cy="95410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Deep Learning techniques can be used to predict various outcomes including but not limited to future sales. Our task is to create a deep learning model of the Long Short Term </a:t>
            </a:r>
            <a:r>
              <a:rPr lang="en-US" dirty="0" err="1">
                <a:latin typeface="Times New Roman" panose="02020603050405020304" pitchFamily="18" charset="0"/>
                <a:cs typeface="Times New Roman" panose="02020603050405020304" pitchFamily="18" charset="0"/>
              </a:rPr>
              <a:t>Memorywhich</a:t>
            </a:r>
            <a:r>
              <a:rPr lang="en-US" dirty="0">
                <a:latin typeface="Times New Roman" panose="02020603050405020304" pitchFamily="18" charset="0"/>
                <a:cs typeface="Times New Roman" panose="02020603050405020304" pitchFamily="18" charset="0"/>
              </a:rPr>
              <a:t> is a type of Recurrent Neural Network. We can use either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libraries for model building, it should comfortably run in 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440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AFAE44-4A49-45D9-7D54-2A8D80654A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dirty="0"/>
          </a:p>
        </p:txBody>
      </p:sp>
      <p:sp>
        <p:nvSpPr>
          <p:cNvPr id="4" name="TextBox 3">
            <a:extLst>
              <a:ext uri="{FF2B5EF4-FFF2-40B4-BE49-F238E27FC236}">
                <a16:creationId xmlns:a16="http://schemas.microsoft.com/office/drawing/2014/main" id="{1B30C396-9EA0-80C8-D5B3-FE5B6DA81921}"/>
              </a:ext>
            </a:extLst>
          </p:cNvPr>
          <p:cNvSpPr txBox="1"/>
          <p:nvPr/>
        </p:nvSpPr>
        <p:spPr>
          <a:xfrm>
            <a:off x="563335" y="629883"/>
            <a:ext cx="1624693"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400" b="1" dirty="0"/>
              <a:t>Abstract:</a:t>
            </a:r>
          </a:p>
        </p:txBody>
      </p:sp>
      <p:sp>
        <p:nvSpPr>
          <p:cNvPr id="7" name="TextBox 6">
            <a:extLst>
              <a:ext uri="{FF2B5EF4-FFF2-40B4-BE49-F238E27FC236}">
                <a16:creationId xmlns:a16="http://schemas.microsoft.com/office/drawing/2014/main" id="{E09EC339-96B2-5BEB-25F9-8507FA79C844}"/>
              </a:ext>
            </a:extLst>
          </p:cNvPr>
          <p:cNvSpPr txBox="1"/>
          <p:nvPr/>
        </p:nvSpPr>
        <p:spPr>
          <a:xfrm>
            <a:off x="445784" y="1091548"/>
            <a:ext cx="8134881" cy="3539430"/>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pharmaceutical industry relies heavily on accurate sales forecasting to ensure optimal inventory management, reduce waste, and meet customer demands across various locations. This project focuses on developing a predictive model for pharmaceutical sales across multiple stores, leveraging historical sales data, store-specific features, and external factors such as holidays and promotions. By employing machine learning techniques, the model aims to predict future sales with high accuracy, enabling better decision-making for inventory allocation and promotion strategies.</a:t>
            </a:r>
          </a:p>
          <a:p>
            <a:pPr algn="just"/>
            <a:r>
              <a:rPr lang="en-US" sz="1400" dirty="0">
                <a:latin typeface="Times New Roman" panose="02020603050405020304" pitchFamily="18" charset="0"/>
                <a:cs typeface="Times New Roman" panose="02020603050405020304" pitchFamily="18" charset="0"/>
              </a:rPr>
              <a:t>The analysis begins with extensive exploratory data analysis (EDA) to identify key patterns and relationships within the data. Feature engineering is performed to extract meaningful variables that contribute to the predictive power of the model. Various machine learning algorithms, including linear regression, decision trees, and ensemble methods like random forests, are evaluated to determine the most effective approach for sales prediction.</a:t>
            </a:r>
          </a:p>
          <a:p>
            <a:pPr algn="just"/>
            <a:r>
              <a:rPr lang="en-US" sz="1400" dirty="0">
                <a:latin typeface="Times New Roman" panose="02020603050405020304" pitchFamily="18" charset="0"/>
                <a:cs typeface="Times New Roman" panose="02020603050405020304" pitchFamily="18" charset="0"/>
              </a:rPr>
              <a:t>To ensure the model's robustness, hyper parameter tuning and cross-validation techniques are applied. The final model is deployed through a user-friendly web application, allowing store managers to input relevant data and receive real-time sales forecasts. This tool not only aids in managing day-to-day operations but also supports strategic planning by providing insights into sales trends and the impact of promotions.</a:t>
            </a:r>
            <a:endParaRPr lang="en-IN" sz="1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98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0A5440-41D0-8496-184F-C863D7AECE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dirty="0"/>
          </a:p>
        </p:txBody>
      </p:sp>
      <p:pic>
        <p:nvPicPr>
          <p:cNvPr id="4" name="Picture 3">
            <a:extLst>
              <a:ext uri="{FF2B5EF4-FFF2-40B4-BE49-F238E27FC236}">
                <a16:creationId xmlns:a16="http://schemas.microsoft.com/office/drawing/2014/main" id="{99DB31D0-4396-6401-1CEC-63BA8A43B123}"/>
              </a:ext>
            </a:extLst>
          </p:cNvPr>
          <p:cNvPicPr>
            <a:picLocks noChangeAspect="1"/>
          </p:cNvPicPr>
          <p:nvPr/>
        </p:nvPicPr>
        <p:blipFill>
          <a:blip r:embed="rId2"/>
          <a:stretch>
            <a:fillRect/>
          </a:stretch>
        </p:blipFill>
        <p:spPr>
          <a:xfrm>
            <a:off x="730703" y="601329"/>
            <a:ext cx="7682593" cy="3815550"/>
          </a:xfrm>
          <a:prstGeom prst="rect">
            <a:avLst/>
          </a:prstGeom>
        </p:spPr>
      </p:pic>
    </p:spTree>
    <p:extLst>
      <p:ext uri="{BB962C8B-B14F-4D97-AF65-F5344CB8AC3E}">
        <p14:creationId xmlns:p14="http://schemas.microsoft.com/office/powerpoint/2010/main" val="55944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60EF8E-485D-807D-7295-8A67835A6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dirty="0"/>
          </a:p>
        </p:txBody>
      </p:sp>
      <p:pic>
        <p:nvPicPr>
          <p:cNvPr id="4" name="Picture 3">
            <a:extLst>
              <a:ext uri="{FF2B5EF4-FFF2-40B4-BE49-F238E27FC236}">
                <a16:creationId xmlns:a16="http://schemas.microsoft.com/office/drawing/2014/main" id="{0CDD10E1-45A4-DC15-A59D-430EC4D2D642}"/>
              </a:ext>
            </a:extLst>
          </p:cNvPr>
          <p:cNvPicPr>
            <a:picLocks noChangeAspect="1"/>
          </p:cNvPicPr>
          <p:nvPr/>
        </p:nvPicPr>
        <p:blipFill>
          <a:blip r:embed="rId2"/>
          <a:stretch>
            <a:fillRect/>
          </a:stretch>
        </p:blipFill>
        <p:spPr>
          <a:xfrm>
            <a:off x="977713" y="620486"/>
            <a:ext cx="7188569" cy="1397072"/>
          </a:xfrm>
          <a:prstGeom prst="rect">
            <a:avLst/>
          </a:prstGeom>
        </p:spPr>
      </p:pic>
      <p:pic>
        <p:nvPicPr>
          <p:cNvPr id="6" name="Picture 5">
            <a:extLst>
              <a:ext uri="{FF2B5EF4-FFF2-40B4-BE49-F238E27FC236}">
                <a16:creationId xmlns:a16="http://schemas.microsoft.com/office/drawing/2014/main" id="{5DDA8740-971C-9BF8-8E91-2B3A1872A8AB}"/>
              </a:ext>
            </a:extLst>
          </p:cNvPr>
          <p:cNvPicPr>
            <a:picLocks noChangeAspect="1"/>
          </p:cNvPicPr>
          <p:nvPr/>
        </p:nvPicPr>
        <p:blipFill>
          <a:blip r:embed="rId3"/>
          <a:stretch>
            <a:fillRect/>
          </a:stretch>
        </p:blipFill>
        <p:spPr>
          <a:xfrm>
            <a:off x="977713" y="2041070"/>
            <a:ext cx="7188569" cy="2481944"/>
          </a:xfrm>
          <a:prstGeom prst="rect">
            <a:avLst/>
          </a:prstGeom>
        </p:spPr>
      </p:pic>
    </p:spTree>
    <p:extLst>
      <p:ext uri="{BB962C8B-B14F-4D97-AF65-F5344CB8AC3E}">
        <p14:creationId xmlns:p14="http://schemas.microsoft.com/office/powerpoint/2010/main" val="1181844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A73F96-53DF-61BA-EC88-D52A81C605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dirty="0"/>
          </a:p>
        </p:txBody>
      </p:sp>
      <p:pic>
        <p:nvPicPr>
          <p:cNvPr id="4" name="Picture 3">
            <a:extLst>
              <a:ext uri="{FF2B5EF4-FFF2-40B4-BE49-F238E27FC236}">
                <a16:creationId xmlns:a16="http://schemas.microsoft.com/office/drawing/2014/main" id="{D9EDF893-A61C-9109-1DDB-698D7E34F6E9}"/>
              </a:ext>
            </a:extLst>
          </p:cNvPr>
          <p:cNvPicPr>
            <a:picLocks noChangeAspect="1"/>
          </p:cNvPicPr>
          <p:nvPr/>
        </p:nvPicPr>
        <p:blipFill>
          <a:blip r:embed="rId2"/>
          <a:stretch>
            <a:fillRect/>
          </a:stretch>
        </p:blipFill>
        <p:spPr>
          <a:xfrm>
            <a:off x="961839" y="693964"/>
            <a:ext cx="7447375" cy="3755571"/>
          </a:xfrm>
          <a:prstGeom prst="rect">
            <a:avLst/>
          </a:prstGeom>
        </p:spPr>
      </p:pic>
    </p:spTree>
    <p:extLst>
      <p:ext uri="{BB962C8B-B14F-4D97-AF65-F5344CB8AC3E}">
        <p14:creationId xmlns:p14="http://schemas.microsoft.com/office/powerpoint/2010/main" val="50344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8F129-331E-3801-75EB-5A4DFDE965D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23</a:t>
            </a:fld>
            <a:endParaRPr lang="en" dirty="0"/>
          </a:p>
        </p:txBody>
      </p:sp>
      <p:pic>
        <p:nvPicPr>
          <p:cNvPr id="4" name="Picture 3">
            <a:extLst>
              <a:ext uri="{FF2B5EF4-FFF2-40B4-BE49-F238E27FC236}">
                <a16:creationId xmlns:a16="http://schemas.microsoft.com/office/drawing/2014/main" id="{DD60EB25-DC97-C565-A700-D0727B986576}"/>
              </a:ext>
            </a:extLst>
          </p:cNvPr>
          <p:cNvPicPr>
            <a:picLocks noChangeAspect="1"/>
          </p:cNvPicPr>
          <p:nvPr/>
        </p:nvPicPr>
        <p:blipFill>
          <a:blip r:embed="rId2"/>
          <a:stretch>
            <a:fillRect/>
          </a:stretch>
        </p:blipFill>
        <p:spPr>
          <a:xfrm>
            <a:off x="858043" y="663477"/>
            <a:ext cx="7624649" cy="3816546"/>
          </a:xfrm>
          <a:prstGeom prst="rect">
            <a:avLst/>
          </a:prstGeom>
        </p:spPr>
      </p:pic>
    </p:spTree>
    <p:extLst>
      <p:ext uri="{BB962C8B-B14F-4D97-AF65-F5344CB8AC3E}">
        <p14:creationId xmlns:p14="http://schemas.microsoft.com/office/powerpoint/2010/main" val="1814273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A48D12-1347-6FDA-D866-ACDC7988B1C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24</a:t>
            </a:fld>
            <a:endParaRPr lang="en" dirty="0"/>
          </a:p>
        </p:txBody>
      </p:sp>
      <p:pic>
        <p:nvPicPr>
          <p:cNvPr id="4" name="Picture 3">
            <a:extLst>
              <a:ext uri="{FF2B5EF4-FFF2-40B4-BE49-F238E27FC236}">
                <a16:creationId xmlns:a16="http://schemas.microsoft.com/office/drawing/2014/main" id="{1B09A171-4393-EFAC-FFFF-25FDE28607A6}"/>
              </a:ext>
            </a:extLst>
          </p:cNvPr>
          <p:cNvPicPr>
            <a:picLocks noChangeAspect="1"/>
          </p:cNvPicPr>
          <p:nvPr/>
        </p:nvPicPr>
        <p:blipFill>
          <a:blip r:embed="rId2"/>
          <a:stretch>
            <a:fillRect/>
          </a:stretch>
        </p:blipFill>
        <p:spPr>
          <a:xfrm>
            <a:off x="767443" y="901305"/>
            <a:ext cx="7731579" cy="2805279"/>
          </a:xfrm>
          <a:prstGeom prst="rect">
            <a:avLst/>
          </a:prstGeom>
        </p:spPr>
      </p:pic>
    </p:spTree>
    <p:extLst>
      <p:ext uri="{BB962C8B-B14F-4D97-AF65-F5344CB8AC3E}">
        <p14:creationId xmlns:p14="http://schemas.microsoft.com/office/powerpoint/2010/main" val="2768837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6C9725-82F2-DD54-680E-28268FB57C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25</a:t>
            </a:fld>
            <a:endParaRPr lang="en" dirty="0"/>
          </a:p>
        </p:txBody>
      </p:sp>
      <p:sp>
        <p:nvSpPr>
          <p:cNvPr id="4" name="TextBox 3">
            <a:extLst>
              <a:ext uri="{FF2B5EF4-FFF2-40B4-BE49-F238E27FC236}">
                <a16:creationId xmlns:a16="http://schemas.microsoft.com/office/drawing/2014/main" id="{140E0765-9F8C-DF3B-2240-A3C02D33466C}"/>
              </a:ext>
            </a:extLst>
          </p:cNvPr>
          <p:cNvSpPr txBox="1"/>
          <p:nvPr/>
        </p:nvSpPr>
        <p:spPr>
          <a:xfrm>
            <a:off x="734784" y="1119742"/>
            <a:ext cx="5306787"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1800" b="1" dirty="0"/>
              <a:t>Task 3- Serving predictions on a web interface:</a:t>
            </a:r>
          </a:p>
        </p:txBody>
      </p:sp>
      <p:sp>
        <p:nvSpPr>
          <p:cNvPr id="6" name="TextBox 5">
            <a:extLst>
              <a:ext uri="{FF2B5EF4-FFF2-40B4-BE49-F238E27FC236}">
                <a16:creationId xmlns:a16="http://schemas.microsoft.com/office/drawing/2014/main" id="{D976FEAD-F2BA-5CAE-21E4-A49078A5B132}"/>
              </a:ext>
            </a:extLst>
          </p:cNvPr>
          <p:cNvSpPr txBox="1"/>
          <p:nvPr/>
        </p:nvSpPr>
        <p:spPr>
          <a:xfrm>
            <a:off x="885824" y="1941042"/>
            <a:ext cx="7372351"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this project, we have to use Flask platforms to design, and build a backend to make inference using our trained model and input parameters collected through a frontend interface. Our dashboard should provide an easy way for a user (in this case managers of the stores) to enter required input parameters, and output the predicted sales amount and customer numbers.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Finally our dashboard show a plot that shows the predicted sales amount and number of customers. It also allow the user to download the prediction in the form of a csv table.</a:t>
            </a:r>
          </a:p>
        </p:txBody>
      </p:sp>
    </p:spTree>
    <p:extLst>
      <p:ext uri="{BB962C8B-B14F-4D97-AF65-F5344CB8AC3E}">
        <p14:creationId xmlns:p14="http://schemas.microsoft.com/office/powerpoint/2010/main" val="430790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5D90BD-6892-3346-515E-E2AEBDC876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26</a:t>
            </a:fld>
            <a:endParaRPr lang="en" dirty="0"/>
          </a:p>
        </p:txBody>
      </p:sp>
      <p:sp>
        <p:nvSpPr>
          <p:cNvPr id="4" name="TextBox 3">
            <a:extLst>
              <a:ext uri="{FF2B5EF4-FFF2-40B4-BE49-F238E27FC236}">
                <a16:creationId xmlns:a16="http://schemas.microsoft.com/office/drawing/2014/main" id="{B36F1882-B405-5A38-3E4E-A0B36A59A2FF}"/>
              </a:ext>
            </a:extLst>
          </p:cNvPr>
          <p:cNvSpPr txBox="1"/>
          <p:nvPr/>
        </p:nvSpPr>
        <p:spPr>
          <a:xfrm>
            <a:off x="2979965" y="561103"/>
            <a:ext cx="2098221" cy="461665"/>
          </a:xfrm>
          <a:prstGeom prst="rect">
            <a:avLst/>
          </a:prstGeom>
          <a:noFill/>
        </p:spPr>
        <p:txBody>
          <a:bodyPr wrap="square">
            <a:spAutoFit/>
          </a:bodyPr>
          <a:lstStyle/>
          <a:p>
            <a:r>
              <a:rPr lang="en-US" sz="2400" b="1" dirty="0">
                <a:latin typeface="Arial Black" panose="020B0A04020102020204" pitchFamily="34" charset="0"/>
              </a:rPr>
              <a:t>Chapter - 4</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C7CE4024-9593-EB21-9527-48C2E3F463C5}"/>
              </a:ext>
            </a:extLst>
          </p:cNvPr>
          <p:cNvSpPr txBox="1"/>
          <p:nvPr/>
        </p:nvSpPr>
        <p:spPr>
          <a:xfrm>
            <a:off x="669472" y="1144234"/>
            <a:ext cx="1453243"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Results</a:t>
            </a:r>
          </a:p>
        </p:txBody>
      </p:sp>
      <p:sp>
        <p:nvSpPr>
          <p:cNvPr id="8" name="TextBox 7">
            <a:extLst>
              <a:ext uri="{FF2B5EF4-FFF2-40B4-BE49-F238E27FC236}">
                <a16:creationId xmlns:a16="http://schemas.microsoft.com/office/drawing/2014/main" id="{9748C9BC-B92C-A647-89BB-3E85E23D6F05}"/>
              </a:ext>
            </a:extLst>
          </p:cNvPr>
          <p:cNvSpPr txBox="1"/>
          <p:nvPr/>
        </p:nvSpPr>
        <p:spPr>
          <a:xfrm>
            <a:off x="963385" y="1482788"/>
            <a:ext cx="7405008" cy="2893100"/>
          </a:xfrm>
          <a:prstGeom prst="rect">
            <a:avLst/>
          </a:prstGeom>
          <a:noFill/>
        </p:spPr>
        <p:txBody>
          <a:bodyPr wrap="square">
            <a:spAutoFit/>
          </a:bodyPr>
          <a:lstStyle/>
          <a:p>
            <a:pPr algn="just"/>
            <a:endParaRPr lang="en-US" b="1"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Data Quality</a:t>
            </a:r>
            <a:r>
              <a:rPr lang="en-US" dirty="0">
                <a:latin typeface="Times New Roman" panose="02020603050405020304" pitchFamily="18" charset="0"/>
                <a:cs typeface="Times New Roman" panose="02020603050405020304" pitchFamily="18" charset="0"/>
              </a:rPr>
              <a:t>: Inconsistent or missing values, especially in promotional or competition data, may impact model accuracy.</a:t>
            </a:r>
          </a:p>
          <a:p>
            <a:pPr marL="342900" indent="-342900" algn="just">
              <a:buAutoNum type="arabicPeriod"/>
            </a:pPr>
            <a:endParaRPr lang="en-US" b="1"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External Factors</a:t>
            </a:r>
            <a:r>
              <a:rPr lang="en-US" dirty="0">
                <a:latin typeface="Times New Roman" panose="02020603050405020304" pitchFamily="18" charset="0"/>
                <a:cs typeface="Times New Roman" panose="02020603050405020304" pitchFamily="18" charset="0"/>
              </a:rPr>
              <a:t>: The model doesn't account for unexpected events (e.g., economic shifts, natural disasters) that could affect sales.</a:t>
            </a:r>
          </a:p>
          <a:p>
            <a:pPr marL="342900" indent="-342900" algn="just">
              <a:buAutoNum type="arabicPeriod"/>
            </a:pPr>
            <a:endParaRPr lang="en-US" b="1"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Feature Scope</a:t>
            </a:r>
            <a:r>
              <a:rPr lang="en-US" dirty="0">
                <a:latin typeface="Times New Roman" panose="02020603050405020304" pitchFamily="18" charset="0"/>
                <a:cs typeface="Times New Roman" panose="02020603050405020304" pitchFamily="18" charset="0"/>
              </a:rPr>
              <a:t>: Some relevant features, like local events or customer demographics, are not included due to data unavailability.</a:t>
            </a:r>
          </a:p>
          <a:p>
            <a:pPr marL="342900" indent="-342900" algn="just">
              <a:buAutoNum type="arabicPeriod"/>
            </a:pPr>
            <a:endParaRPr lang="en-US" b="1"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Model Complexity</a:t>
            </a:r>
            <a:r>
              <a:rPr lang="en-US" dirty="0">
                <a:latin typeface="Times New Roman" panose="02020603050405020304" pitchFamily="18" charset="0"/>
                <a:cs typeface="Times New Roman" panose="02020603050405020304" pitchFamily="18" charset="0"/>
              </a:rPr>
              <a:t>: Random Forest and LSTM models can be computationally intensive, impacting real-time scalability.</a:t>
            </a:r>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F4B4734-8502-411F-9E04-2C73401BAED1}"/>
              </a:ext>
            </a:extLst>
          </p:cNvPr>
          <p:cNvSpPr txBox="1"/>
          <p:nvPr/>
        </p:nvSpPr>
        <p:spPr>
          <a:xfrm>
            <a:off x="3469822" y="1192045"/>
            <a:ext cx="4572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Limitations:</a:t>
            </a:r>
            <a:endParaRPr lang="en-US" sz="1600" dirty="0"/>
          </a:p>
        </p:txBody>
      </p:sp>
    </p:spTree>
    <p:extLst>
      <p:ext uri="{BB962C8B-B14F-4D97-AF65-F5344CB8AC3E}">
        <p14:creationId xmlns:p14="http://schemas.microsoft.com/office/powerpoint/2010/main" val="883918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B571A-7C1C-B6B8-BB91-B60E68E342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27</a:t>
            </a:fld>
            <a:endParaRPr lang="en" dirty="0"/>
          </a:p>
        </p:txBody>
      </p:sp>
      <p:sp>
        <p:nvSpPr>
          <p:cNvPr id="4" name="TextBox 3">
            <a:extLst>
              <a:ext uri="{FF2B5EF4-FFF2-40B4-BE49-F238E27FC236}">
                <a16:creationId xmlns:a16="http://schemas.microsoft.com/office/drawing/2014/main" id="{71B3726F-A80C-6E6A-DF1F-0E75D4122011}"/>
              </a:ext>
            </a:extLst>
          </p:cNvPr>
          <p:cNvSpPr txBox="1"/>
          <p:nvPr/>
        </p:nvSpPr>
        <p:spPr>
          <a:xfrm>
            <a:off x="534760" y="1144935"/>
            <a:ext cx="7882619" cy="2031325"/>
          </a:xfrm>
          <a:prstGeom prst="rect">
            <a:avLst/>
          </a:prstGeom>
          <a:noFill/>
        </p:spPr>
        <p:txBody>
          <a:bodyPr wrap="square">
            <a:spAutoFit/>
          </a:bodyPr>
          <a:lstStyle/>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Feature Expansion</a:t>
            </a:r>
            <a:r>
              <a:rPr lang="en-US" dirty="0">
                <a:latin typeface="Times New Roman" panose="02020603050405020304" pitchFamily="18" charset="0"/>
                <a:cs typeface="Times New Roman" panose="02020603050405020304" pitchFamily="18" charset="0"/>
              </a:rPr>
              <a:t>: Include additional data, such as regional economic indicators or customer demographics, to improve predictive power.</a:t>
            </a:r>
            <a:endParaRPr lang="en-US" b="1" dirty="0">
              <a:latin typeface="Times New Roman" panose="02020603050405020304" pitchFamily="18" charset="0"/>
              <a:cs typeface="Times New Roman" panose="02020603050405020304" pitchFamily="18" charset="0"/>
            </a:endParaRPr>
          </a:p>
          <a:p>
            <a:pPr marL="342900" indent="-342900" algn="just">
              <a:buAutoNum type="arabicPeriod"/>
            </a:pPr>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Event Impact</a:t>
            </a:r>
            <a:r>
              <a:rPr lang="en-US" dirty="0">
                <a:latin typeface="Times New Roman" panose="02020603050405020304" pitchFamily="18" charset="0"/>
                <a:cs typeface="Times New Roman" panose="02020603050405020304" pitchFamily="18" charset="0"/>
              </a:rPr>
              <a:t>: Integrate data on special events or holidays to better capture sales spikes or drops.</a:t>
            </a:r>
            <a:endParaRPr lang="en-US" b="1" dirty="0">
              <a:latin typeface="Times New Roman" panose="02020603050405020304" pitchFamily="18" charset="0"/>
              <a:cs typeface="Times New Roman" panose="02020603050405020304" pitchFamily="18" charset="0"/>
            </a:endParaRP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Extended Predictive Window</a:t>
            </a:r>
            <a:r>
              <a:rPr lang="en-US" dirty="0">
                <a:latin typeface="Times New Roman" panose="02020603050405020304" pitchFamily="18" charset="0"/>
                <a:cs typeface="Times New Roman" panose="02020603050405020304" pitchFamily="18" charset="0"/>
              </a:rPr>
              <a:t>: Consider strategies like transfer learning to extend forecast accuracy beyond six weeks.</a:t>
            </a:r>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A1FBB6-00F8-8F2E-0A56-459F56235974}"/>
              </a:ext>
            </a:extLst>
          </p:cNvPr>
          <p:cNvSpPr txBox="1"/>
          <p:nvPr/>
        </p:nvSpPr>
        <p:spPr>
          <a:xfrm>
            <a:off x="2898321" y="837159"/>
            <a:ext cx="1894115" cy="338554"/>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Recommendations: </a:t>
            </a:r>
          </a:p>
        </p:txBody>
      </p:sp>
    </p:spTree>
    <p:extLst>
      <p:ext uri="{BB962C8B-B14F-4D97-AF65-F5344CB8AC3E}">
        <p14:creationId xmlns:p14="http://schemas.microsoft.com/office/powerpoint/2010/main" val="246282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EF8EA4-6775-BBF7-4A50-CA89033238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28</a:t>
            </a:fld>
            <a:endParaRPr lang="en" dirty="0"/>
          </a:p>
        </p:txBody>
      </p:sp>
      <p:sp>
        <p:nvSpPr>
          <p:cNvPr id="4" name="TextBox 3">
            <a:extLst>
              <a:ext uri="{FF2B5EF4-FFF2-40B4-BE49-F238E27FC236}">
                <a16:creationId xmlns:a16="http://schemas.microsoft.com/office/drawing/2014/main" id="{913DC280-3791-8EFB-24A0-D8892FC73708}"/>
              </a:ext>
            </a:extLst>
          </p:cNvPr>
          <p:cNvSpPr txBox="1"/>
          <p:nvPr/>
        </p:nvSpPr>
        <p:spPr>
          <a:xfrm>
            <a:off x="2988129" y="548239"/>
            <a:ext cx="2032907" cy="461665"/>
          </a:xfrm>
          <a:prstGeom prst="rect">
            <a:avLst/>
          </a:prstGeom>
          <a:noFill/>
        </p:spPr>
        <p:txBody>
          <a:bodyPr wrap="square">
            <a:spAutoFit/>
          </a:bodyPr>
          <a:lstStyle/>
          <a:p>
            <a:r>
              <a:rPr lang="en-US" sz="2400" b="1" dirty="0">
                <a:latin typeface="Arial Black" panose="020B0A04020102020204" pitchFamily="34" charset="0"/>
              </a:rPr>
              <a:t>Chapter - 5</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A7BDFA92-B8B2-FDFB-B78B-D803E6CFDFF6}"/>
              </a:ext>
            </a:extLst>
          </p:cNvPr>
          <p:cNvSpPr txBox="1"/>
          <p:nvPr/>
        </p:nvSpPr>
        <p:spPr>
          <a:xfrm>
            <a:off x="661306" y="967709"/>
            <a:ext cx="1690007"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Conclusions</a:t>
            </a:r>
          </a:p>
        </p:txBody>
      </p:sp>
      <p:sp>
        <p:nvSpPr>
          <p:cNvPr id="3" name="Rectangle 1">
            <a:extLst>
              <a:ext uri="{FF2B5EF4-FFF2-40B4-BE49-F238E27FC236}">
                <a16:creationId xmlns:a16="http://schemas.microsoft.com/office/drawing/2014/main" id="{05DE0C28-50ED-1886-A028-D707130FAC15}"/>
              </a:ext>
            </a:extLst>
          </p:cNvPr>
          <p:cNvSpPr>
            <a:spLocks noChangeArrowheads="1"/>
          </p:cNvSpPr>
          <p:nvPr/>
        </p:nvSpPr>
        <p:spPr bwMode="auto">
          <a:xfrm>
            <a:off x="530679" y="1273583"/>
            <a:ext cx="795201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Exploratory Analysis Insights</a:t>
            </a:r>
            <a:r>
              <a:rPr lang="en-US" dirty="0">
                <a:latin typeface="Times New Roman" panose="02020603050405020304" pitchFamily="18" charset="0"/>
                <a:cs typeface="Times New Roman" panose="02020603050405020304" pitchFamily="18" charset="0"/>
              </a:rPr>
              <a:t>: The analysis highlighted key factors impacting sales, such as promotions, holidays, assortment types, and competitor proximity. These insights revealed patterns like the effect of promotions on customer behavior, weekend vs. weekday sales, and seasonal trends in purchasing, which are crucial for understanding customer dynamics.</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Processing and Feature Engineering: </a:t>
            </a:r>
            <a:r>
              <a:rPr lang="en-US" dirty="0">
                <a:latin typeface="Times New Roman" panose="02020603050405020304" pitchFamily="18" charset="0"/>
                <a:cs typeface="Times New Roman" panose="02020603050405020304" pitchFamily="18" charset="0"/>
              </a:rPr>
              <a:t>Through comprehensive preprocessing, the data was cleaned, missing values were handled, and relevant features were engineered. Extracting features from date columns (e.g., holidays, month periods) improved the model’s ability to capture sales patterns effectively.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Model Development</a:t>
            </a:r>
            <a:r>
              <a:rPr lang="en-US" dirty="0">
                <a:latin typeface="Times New Roman" panose="02020603050405020304" pitchFamily="18" charset="0"/>
                <a:cs typeface="Times New Roman" panose="02020603050405020304" pitchFamily="18" charset="0"/>
              </a:rPr>
              <a:t>: A two-step modeling approach was used: first with tree-based models, particularly the Random Forest Regressor, for its interpretability and handling of complex data relationships. Then, an LSTM model was introduced to capture temporal dependencies in sales, offering insights into sales trends and seasonality.</a:t>
            </a:r>
          </a:p>
          <a:p>
            <a:pPr algn="just" eaLnBrk="0" fontAlgn="base" hangingPunct="0">
              <a:spcBef>
                <a:spcPct val="0"/>
              </a:spcBef>
              <a:spcAft>
                <a:spcPct val="0"/>
              </a:spcAft>
              <a:buClrTx/>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645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0D3A4A-E913-E972-99FB-FED834CED34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29</a:t>
            </a:fld>
            <a:endParaRPr lang="en" dirty="0"/>
          </a:p>
        </p:txBody>
      </p:sp>
      <p:sp>
        <p:nvSpPr>
          <p:cNvPr id="4" name="TextBox 3">
            <a:extLst>
              <a:ext uri="{FF2B5EF4-FFF2-40B4-BE49-F238E27FC236}">
                <a16:creationId xmlns:a16="http://schemas.microsoft.com/office/drawing/2014/main" id="{0FFA6120-19B6-C65E-921B-D31759E52AE7}"/>
              </a:ext>
            </a:extLst>
          </p:cNvPr>
          <p:cNvSpPr txBox="1"/>
          <p:nvPr/>
        </p:nvSpPr>
        <p:spPr>
          <a:xfrm>
            <a:off x="951138" y="1058301"/>
            <a:ext cx="7531554" cy="2893100"/>
          </a:xfrm>
          <a:prstGeom prst="rect">
            <a:avLst/>
          </a:prstGeom>
          <a:noFill/>
        </p:spPr>
        <p:txBody>
          <a:bodyPr wrap="square">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Business Impact: </a:t>
            </a:r>
            <a:r>
              <a:rPr lang="en-US" dirty="0">
                <a:latin typeface="Times New Roman" panose="02020603050405020304" pitchFamily="18" charset="0"/>
                <a:cs typeface="Times New Roman" panose="02020603050405020304" pitchFamily="18" charset="0"/>
              </a:rPr>
              <a:t>This project offers a strong foundation for data-driven decision-making. By accurately predicting sales, the model can support better inventory planning, resource allocation, and promotion timing, helping the company respond more effectively to demand fluctuations.</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Future Directions</a:t>
            </a:r>
            <a:r>
              <a:rPr lang="en-US" dirty="0">
                <a:latin typeface="Times New Roman" panose="02020603050405020304" pitchFamily="18" charset="0"/>
                <a:cs typeface="Times New Roman" panose="02020603050405020304" pitchFamily="18" charset="0"/>
              </a:rPr>
              <a:t>: Extending the predictive window, refining time-based features, and exploring advanced modeling techniques will allow for a broader range of applications and further strengthen sales forecasting capabilities.</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Final Remarks</a:t>
            </a:r>
            <a:r>
              <a:rPr lang="en-US" dirty="0">
                <a:latin typeface="Times New Roman" panose="02020603050405020304" pitchFamily="18" charset="0"/>
                <a:cs typeface="Times New Roman" panose="02020603050405020304" pitchFamily="18" charset="0"/>
              </a:rPr>
              <a:t>: In summary, this project demonstrates the practical application of machine learning in sales forecasting. The insights and predictions gained from the model have the potential to enhance the company’s operational efficiency, optimize resources, and improve customer satisfaction through timely and informed decision-making.</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0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11955-9CB0-FE8F-5CFC-BC817A27B3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dirty="0"/>
          </a:p>
        </p:txBody>
      </p:sp>
      <p:sp>
        <p:nvSpPr>
          <p:cNvPr id="4" name="TextBox 3">
            <a:extLst>
              <a:ext uri="{FF2B5EF4-FFF2-40B4-BE49-F238E27FC236}">
                <a16:creationId xmlns:a16="http://schemas.microsoft.com/office/drawing/2014/main" id="{B8C6E2F7-F076-06E5-471A-A3977A19352E}"/>
              </a:ext>
            </a:extLst>
          </p:cNvPr>
          <p:cNvSpPr txBox="1"/>
          <p:nvPr/>
        </p:nvSpPr>
        <p:spPr>
          <a:xfrm>
            <a:off x="579663" y="556405"/>
            <a:ext cx="1665514"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400" b="1" dirty="0">
                <a:latin typeface="Arial Black" panose="020B0A04020102020204" pitchFamily="34" charset="0"/>
              </a:rPr>
              <a:t>Content:</a:t>
            </a:r>
            <a:endParaRPr lang="en-IN" sz="2400" b="1" dirty="0">
              <a:latin typeface="Arial Black" panose="020B0A04020102020204" pitchFamily="34" charset="0"/>
            </a:endParaRPr>
          </a:p>
        </p:txBody>
      </p:sp>
      <p:sp>
        <p:nvSpPr>
          <p:cNvPr id="7" name="TextBox 6">
            <a:extLst>
              <a:ext uri="{FF2B5EF4-FFF2-40B4-BE49-F238E27FC236}">
                <a16:creationId xmlns:a16="http://schemas.microsoft.com/office/drawing/2014/main" id="{632FD682-AFB8-AA78-4A45-4A13CF01CF4D}"/>
              </a:ext>
            </a:extLst>
          </p:cNvPr>
          <p:cNvSpPr txBox="1"/>
          <p:nvPr/>
        </p:nvSpPr>
        <p:spPr>
          <a:xfrm>
            <a:off x="579663" y="1039056"/>
            <a:ext cx="2141174" cy="1323439"/>
          </a:xfrm>
          <a:prstGeom prst="rect">
            <a:avLst/>
          </a:prstGeom>
          <a:noFill/>
        </p:spPr>
        <p:txBody>
          <a:bodyPr wrap="square" rtlCol="0">
            <a:spAutoFit/>
          </a:bodyPr>
          <a:lstStyle/>
          <a:p>
            <a:pPr marL="285750" lvl="0" indent="-285750" algn="just">
              <a:buFont typeface="Wingdings" panose="05000000000000000000" pitchFamily="2" charset="2"/>
              <a:buChar char="Ø"/>
            </a:pPr>
            <a:r>
              <a:rPr lang="en-IN" sz="1600" b="1" dirty="0"/>
              <a:t>Introduction</a:t>
            </a:r>
          </a:p>
          <a:p>
            <a:pPr marL="285750" lvl="0" indent="-285750" algn="just">
              <a:buFont typeface="Wingdings" panose="05000000000000000000" pitchFamily="2" charset="2"/>
              <a:buChar char="Ø"/>
            </a:pPr>
            <a:r>
              <a:rPr lang="en-IN" sz="1600" b="1" dirty="0"/>
              <a:t>Objectives</a:t>
            </a:r>
          </a:p>
          <a:p>
            <a:pPr marL="285750" lvl="0" indent="-285750" algn="just">
              <a:buFont typeface="Wingdings" panose="05000000000000000000" pitchFamily="2" charset="2"/>
              <a:buChar char="Ø"/>
            </a:pPr>
            <a:r>
              <a:rPr lang="en-IN" sz="1600" b="1" dirty="0"/>
              <a:t>Methods</a:t>
            </a:r>
          </a:p>
          <a:p>
            <a:pPr marL="285750" lvl="0" indent="-285750" algn="just">
              <a:buFont typeface="Wingdings" panose="05000000000000000000" pitchFamily="2" charset="2"/>
              <a:buChar char="Ø"/>
            </a:pPr>
            <a:r>
              <a:rPr lang="en-IN" sz="1600" b="1" dirty="0"/>
              <a:t>Results</a:t>
            </a:r>
          </a:p>
          <a:p>
            <a:pPr marL="285750" lvl="0" indent="-285750" algn="just">
              <a:buFont typeface="Wingdings" panose="05000000000000000000" pitchFamily="2" charset="2"/>
              <a:buChar char="Ø"/>
            </a:pPr>
            <a:r>
              <a:rPr lang="en-IN" sz="1600" b="1" dirty="0"/>
              <a:t>Conclusions </a:t>
            </a:r>
          </a:p>
        </p:txBody>
      </p:sp>
      <p:sp>
        <p:nvSpPr>
          <p:cNvPr id="8" name="TextBox 7">
            <a:extLst>
              <a:ext uri="{FF2B5EF4-FFF2-40B4-BE49-F238E27FC236}">
                <a16:creationId xmlns:a16="http://schemas.microsoft.com/office/drawing/2014/main" id="{F1A3676A-F19E-1598-C5E8-75332F4C411E}"/>
              </a:ext>
            </a:extLst>
          </p:cNvPr>
          <p:cNvSpPr txBox="1"/>
          <p:nvPr/>
        </p:nvSpPr>
        <p:spPr>
          <a:xfrm>
            <a:off x="3213191" y="1469943"/>
            <a:ext cx="2112239" cy="461665"/>
          </a:xfrm>
          <a:prstGeom prst="rect">
            <a:avLst/>
          </a:prstGeom>
          <a:noFill/>
        </p:spPr>
        <p:txBody>
          <a:bodyPr wrap="square" rtlCol="0">
            <a:spAutoFit/>
          </a:bodyPr>
          <a:lstStyle/>
          <a:p>
            <a:r>
              <a:rPr lang="en-US" sz="2400" dirty="0">
                <a:latin typeface="Arial Black" panose="020B0A04020102020204" pitchFamily="34" charset="0"/>
              </a:rPr>
              <a:t>Chapter - 1</a:t>
            </a:r>
            <a:endParaRPr lang="en-IN" sz="2400" dirty="0">
              <a:latin typeface="Arial Black" panose="020B0A04020102020204" pitchFamily="34" charset="0"/>
            </a:endParaRPr>
          </a:p>
        </p:txBody>
      </p:sp>
      <p:sp>
        <p:nvSpPr>
          <p:cNvPr id="9" name="TextBox 8">
            <a:extLst>
              <a:ext uri="{FF2B5EF4-FFF2-40B4-BE49-F238E27FC236}">
                <a16:creationId xmlns:a16="http://schemas.microsoft.com/office/drawing/2014/main" id="{E1B7833B-9C97-F265-DFCE-58D3C3711CEC}"/>
              </a:ext>
            </a:extLst>
          </p:cNvPr>
          <p:cNvSpPr txBox="1"/>
          <p:nvPr/>
        </p:nvSpPr>
        <p:spPr>
          <a:xfrm>
            <a:off x="3268027" y="2023941"/>
            <a:ext cx="1812473"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lvl="0" indent="-285750">
              <a:buFont typeface="Wingdings" panose="05000000000000000000" pitchFamily="2" charset="2"/>
              <a:buChar char="Ø"/>
            </a:pPr>
            <a:r>
              <a:rPr lang="en-IN" sz="1600" b="1" dirty="0"/>
              <a:t>Introduction</a:t>
            </a:r>
          </a:p>
        </p:txBody>
      </p:sp>
      <p:sp>
        <p:nvSpPr>
          <p:cNvPr id="10" name="TextBox 9">
            <a:extLst>
              <a:ext uri="{FF2B5EF4-FFF2-40B4-BE49-F238E27FC236}">
                <a16:creationId xmlns:a16="http://schemas.microsoft.com/office/drawing/2014/main" id="{1C48D2AF-CD02-24EF-1B84-5B7615B89968}"/>
              </a:ext>
            </a:extLst>
          </p:cNvPr>
          <p:cNvSpPr txBox="1"/>
          <p:nvPr/>
        </p:nvSpPr>
        <p:spPr>
          <a:xfrm>
            <a:off x="551919" y="2454828"/>
            <a:ext cx="8040162"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the pharmaceutical retail industry, accurate sales forecasting is critical for maintaining the delicate balance between supply and demand. Ensuring that stores are adequately stocked to meet customer needs while minimizing overstock and waste is a complex challenge, especially when dealing with multiple locations with varying customer bases and purchasing patterns. As the industry continues to grow, so does the need for more sophisticated and reliable methods to predict sales trends and optimize inventory management.</a:t>
            </a:r>
          </a:p>
          <a:p>
            <a:pPr algn="just"/>
            <a:r>
              <a:rPr lang="en-US" dirty="0">
                <a:latin typeface="Times New Roman" panose="02020603050405020304" pitchFamily="18" charset="0"/>
                <a:cs typeface="Times New Roman" panose="02020603050405020304" pitchFamily="18" charset="0"/>
              </a:rPr>
              <a:t>This project aims to develop a predictive model for pharmaceutical sales across multiple stores, utilizing historical sales data, store-specific features, and external factors such as promotions, holidays, and regional demographics. Traditional sales forecasting methods often fall short in accounting for the multitude of variables that influence consumer behavior in the pharmaceutical sector.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218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7F9D3-0B43-6C25-A9AF-8A24060CD6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30</a:t>
            </a:fld>
            <a:endParaRPr lang="en" dirty="0"/>
          </a:p>
        </p:txBody>
      </p:sp>
      <p:pic>
        <p:nvPicPr>
          <p:cNvPr id="1032" name="Picture 8" descr="Thank You Page Examples: Crafting Memorable Post-Conversion Experiences">
            <a:extLst>
              <a:ext uri="{FF2B5EF4-FFF2-40B4-BE49-F238E27FC236}">
                <a16:creationId xmlns:a16="http://schemas.microsoft.com/office/drawing/2014/main" id="{1878FD50-6606-3692-E6D5-D52BC021C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35" y="971551"/>
            <a:ext cx="6055179" cy="303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19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6E36B6-0851-1B5F-A21F-96DC133802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dirty="0"/>
          </a:p>
        </p:txBody>
      </p:sp>
      <p:sp>
        <p:nvSpPr>
          <p:cNvPr id="4" name="TextBox 3">
            <a:extLst>
              <a:ext uri="{FF2B5EF4-FFF2-40B4-BE49-F238E27FC236}">
                <a16:creationId xmlns:a16="http://schemas.microsoft.com/office/drawing/2014/main" id="{72A4CDE5-8FFB-812B-B242-51900B23B3A9}"/>
              </a:ext>
            </a:extLst>
          </p:cNvPr>
          <p:cNvSpPr txBox="1"/>
          <p:nvPr/>
        </p:nvSpPr>
        <p:spPr>
          <a:xfrm>
            <a:off x="3135086" y="589510"/>
            <a:ext cx="2049236" cy="461665"/>
          </a:xfrm>
          <a:prstGeom prst="rect">
            <a:avLst/>
          </a:prstGeom>
          <a:noFill/>
        </p:spPr>
        <p:txBody>
          <a:bodyPr wrap="square">
            <a:spAutoFit/>
          </a:bodyPr>
          <a:lstStyle/>
          <a:p>
            <a:pPr algn="ctr"/>
            <a:r>
              <a:rPr lang="en-US" sz="2400" b="1" dirty="0">
                <a:latin typeface="Arial Black" panose="020B0A04020102020204" pitchFamily="34" charset="0"/>
              </a:rPr>
              <a:t>Chapter - 2</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AEE53A49-208E-9B05-F7DB-B57160D7F75F}"/>
              </a:ext>
            </a:extLst>
          </p:cNvPr>
          <p:cNvSpPr txBox="1"/>
          <p:nvPr/>
        </p:nvSpPr>
        <p:spPr>
          <a:xfrm>
            <a:off x="595992" y="1348387"/>
            <a:ext cx="1641021"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Objectives</a:t>
            </a:r>
          </a:p>
        </p:txBody>
      </p:sp>
      <p:sp>
        <p:nvSpPr>
          <p:cNvPr id="9" name="TextBox 8">
            <a:extLst>
              <a:ext uri="{FF2B5EF4-FFF2-40B4-BE49-F238E27FC236}">
                <a16:creationId xmlns:a16="http://schemas.microsoft.com/office/drawing/2014/main" id="{588E3FCE-70A0-7473-868F-F005D64DF3EC}"/>
              </a:ext>
            </a:extLst>
          </p:cNvPr>
          <p:cNvSpPr txBox="1"/>
          <p:nvPr/>
        </p:nvSpPr>
        <p:spPr>
          <a:xfrm>
            <a:off x="560083" y="1937375"/>
            <a:ext cx="8023833" cy="138499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develop an accurate predictive model for pharmaceutical sales across multiple stores using historical sales data and store-specific features.</a:t>
            </a:r>
          </a:p>
          <a:p>
            <a:pPr algn="just"/>
            <a:r>
              <a:rPr lang="en-US" dirty="0">
                <a:latin typeface="Times New Roman" panose="02020603050405020304" pitchFamily="18" charset="0"/>
                <a:cs typeface="Times New Roman" panose="02020603050405020304" pitchFamily="18" charset="0"/>
              </a:rPr>
              <a:t>To enhance inventory management and reduce wastage by forecasting sales trends and optimizing stock levels. To evaluate the impact of external factors such as promotions and holidays on sales and incorporate these into the predictive model.</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2D9A97-D499-E8A5-6A23-B696077F677B}"/>
              </a:ext>
            </a:extLst>
          </p:cNvPr>
          <p:cNvSpPr txBox="1"/>
          <p:nvPr/>
        </p:nvSpPr>
        <p:spPr>
          <a:xfrm>
            <a:off x="560083" y="3206125"/>
            <a:ext cx="8023834" cy="116955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1.Data Collection</a:t>
            </a:r>
            <a:r>
              <a:rPr lang="en-US" dirty="0">
                <a:latin typeface="Times New Roman" panose="02020603050405020304" pitchFamily="18" charset="0"/>
                <a:cs typeface="Times New Roman" panose="02020603050405020304" pitchFamily="18" charset="0"/>
              </a:rPr>
              <a:t>: The data used in this project was collected from various sources to ensure a comprehensive understanding of pharmaceutical sales patterns across multiple stores. The primary dataset consists of historical sales data obtained directly from the internal databases of a major pharmaceutical retail chain. This dataset includes detailed information on daily sales figures, store locations, product categories, and customer demographics</a:t>
            </a:r>
          </a:p>
        </p:txBody>
      </p:sp>
    </p:spTree>
    <p:extLst>
      <p:ext uri="{BB962C8B-B14F-4D97-AF65-F5344CB8AC3E}">
        <p14:creationId xmlns:p14="http://schemas.microsoft.com/office/powerpoint/2010/main" val="242199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2715C-039B-2B81-BF2D-456FF0578A9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dirty="0"/>
          </a:p>
        </p:txBody>
      </p:sp>
      <p:sp>
        <p:nvSpPr>
          <p:cNvPr id="4" name="TextBox 3">
            <a:extLst>
              <a:ext uri="{FF2B5EF4-FFF2-40B4-BE49-F238E27FC236}">
                <a16:creationId xmlns:a16="http://schemas.microsoft.com/office/drawing/2014/main" id="{38F29DB8-B13A-A25F-3EEC-6D3E731D7C16}"/>
              </a:ext>
            </a:extLst>
          </p:cNvPr>
          <p:cNvSpPr txBox="1"/>
          <p:nvPr/>
        </p:nvSpPr>
        <p:spPr>
          <a:xfrm>
            <a:off x="733575" y="1626022"/>
            <a:ext cx="7676850" cy="203132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3.Exploratory Data Analysis (EDA)</a:t>
            </a:r>
            <a:r>
              <a:rPr lang="en-US" dirty="0">
                <a:latin typeface="Times New Roman" panose="02020603050405020304" pitchFamily="18" charset="0"/>
                <a:cs typeface="Times New Roman" panose="02020603050405020304" pitchFamily="18" charset="0"/>
              </a:rPr>
              <a:t>: Analyzing the dataset to identify key features, uncover patterns, and visualize trends that impact sales prediction.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4.Model Development and Evaluation</a:t>
            </a:r>
            <a:r>
              <a:rPr lang="en-US" dirty="0">
                <a:latin typeface="Times New Roman" panose="02020603050405020304" pitchFamily="18" charset="0"/>
                <a:cs typeface="Times New Roman" panose="02020603050405020304" pitchFamily="18" charset="0"/>
              </a:rPr>
              <a:t>: Building, training, and evaluating several machine learning models, including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gradient boosting regressor and random forest regressor to identify the best-performing model.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5.Model Deployment</a:t>
            </a:r>
            <a:r>
              <a:rPr lang="en-US" dirty="0">
                <a:latin typeface="Times New Roman" panose="02020603050405020304" pitchFamily="18" charset="0"/>
                <a:cs typeface="Times New Roman" panose="02020603050405020304" pitchFamily="18" charset="0"/>
              </a:rPr>
              <a:t>: Developing a web application using Deep learning with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pipelines to make the prediction model accessible for  customer sales prediction.</a:t>
            </a:r>
          </a:p>
        </p:txBody>
      </p:sp>
      <p:sp>
        <p:nvSpPr>
          <p:cNvPr id="5" name="TextBox 4">
            <a:extLst>
              <a:ext uri="{FF2B5EF4-FFF2-40B4-BE49-F238E27FC236}">
                <a16:creationId xmlns:a16="http://schemas.microsoft.com/office/drawing/2014/main" id="{BCBC98A2-B8A4-FFBD-566D-384186B7858E}"/>
              </a:ext>
            </a:extLst>
          </p:cNvPr>
          <p:cNvSpPr txBox="1"/>
          <p:nvPr/>
        </p:nvSpPr>
        <p:spPr>
          <a:xfrm>
            <a:off x="733575" y="912460"/>
            <a:ext cx="7593996" cy="52322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2.Data Cleaning</a:t>
            </a:r>
            <a:r>
              <a:rPr lang="en-US" dirty="0">
                <a:latin typeface="Times New Roman" panose="02020603050405020304" pitchFamily="18" charset="0"/>
                <a:cs typeface="Times New Roman" panose="02020603050405020304" pitchFamily="18" charset="0"/>
              </a:rPr>
              <a:t>: Ensuring the quality of data by handling missing values, removing duplicates, and correcting inconsistencies.</a:t>
            </a:r>
          </a:p>
        </p:txBody>
      </p:sp>
    </p:spTree>
    <p:extLst>
      <p:ext uri="{BB962C8B-B14F-4D97-AF65-F5344CB8AC3E}">
        <p14:creationId xmlns:p14="http://schemas.microsoft.com/office/powerpoint/2010/main" val="99332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38E9AC-8A4C-4D00-C511-623169517D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dirty="0"/>
          </a:p>
        </p:txBody>
      </p:sp>
      <p:sp>
        <p:nvSpPr>
          <p:cNvPr id="4" name="TextBox 3">
            <a:extLst>
              <a:ext uri="{FF2B5EF4-FFF2-40B4-BE49-F238E27FC236}">
                <a16:creationId xmlns:a16="http://schemas.microsoft.com/office/drawing/2014/main" id="{E2EEDB98-9AE5-8604-0408-71C251B234D7}"/>
              </a:ext>
            </a:extLst>
          </p:cNvPr>
          <p:cNvSpPr txBox="1"/>
          <p:nvPr/>
        </p:nvSpPr>
        <p:spPr>
          <a:xfrm>
            <a:off x="404132" y="516450"/>
            <a:ext cx="4710792" cy="461665"/>
          </a:xfrm>
          <a:prstGeom prst="rect">
            <a:avLst/>
          </a:prstGeom>
          <a:noFill/>
        </p:spPr>
        <p:txBody>
          <a:bodyPr wrap="square">
            <a:spAutoFit/>
          </a:bodyPr>
          <a:lstStyle/>
          <a:p>
            <a:pPr algn="r"/>
            <a:r>
              <a:rPr lang="en-US" sz="2400" dirty="0">
                <a:latin typeface="Arial Black" panose="020B0A04020102020204" pitchFamily="34" charset="0"/>
              </a:rPr>
              <a:t>Chapter - 3</a:t>
            </a:r>
            <a:endParaRPr lang="en-IN" sz="2400" dirty="0">
              <a:latin typeface="Arial Black" panose="020B0A04020102020204" pitchFamily="34" charset="0"/>
            </a:endParaRPr>
          </a:p>
        </p:txBody>
      </p:sp>
      <p:sp>
        <p:nvSpPr>
          <p:cNvPr id="6" name="TextBox 5">
            <a:extLst>
              <a:ext uri="{FF2B5EF4-FFF2-40B4-BE49-F238E27FC236}">
                <a16:creationId xmlns:a16="http://schemas.microsoft.com/office/drawing/2014/main" id="{5EBB75BA-F27C-894A-2676-2A27E864FC0A}"/>
              </a:ext>
            </a:extLst>
          </p:cNvPr>
          <p:cNvSpPr txBox="1"/>
          <p:nvPr/>
        </p:nvSpPr>
        <p:spPr>
          <a:xfrm>
            <a:off x="587828" y="826011"/>
            <a:ext cx="1526722"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Methods</a:t>
            </a:r>
          </a:p>
        </p:txBody>
      </p:sp>
      <p:sp>
        <p:nvSpPr>
          <p:cNvPr id="8" name="TextBox 7">
            <a:extLst>
              <a:ext uri="{FF2B5EF4-FFF2-40B4-BE49-F238E27FC236}">
                <a16:creationId xmlns:a16="http://schemas.microsoft.com/office/drawing/2014/main" id="{35BE55C4-ADAB-1180-E088-6633D720EF69}"/>
              </a:ext>
            </a:extLst>
          </p:cNvPr>
          <p:cNvSpPr txBox="1"/>
          <p:nvPr/>
        </p:nvSpPr>
        <p:spPr>
          <a:xfrm>
            <a:off x="473528" y="1633443"/>
            <a:ext cx="4572000" cy="307777"/>
          </a:xfrm>
          <a:prstGeom prst="rect">
            <a:avLst/>
          </a:prstGeom>
          <a:noFill/>
        </p:spPr>
        <p:txBody>
          <a:bodyPr wrap="square">
            <a:spAutoFit/>
          </a:bodyPr>
          <a:lstStyle/>
          <a:p>
            <a:r>
              <a:rPr lang="en-IN" dirty="0">
                <a:latin typeface="Arial Black" panose="020B0A04020102020204" pitchFamily="34" charset="0"/>
              </a:rPr>
              <a:t>(</a:t>
            </a:r>
            <a:r>
              <a:rPr lang="en-IN" dirty="0" err="1">
                <a:latin typeface="Arial Black" panose="020B0A04020102020204" pitchFamily="34" charset="0"/>
              </a:rPr>
              <a:t>i</a:t>
            </a:r>
            <a:r>
              <a:rPr lang="en-IN" dirty="0">
                <a:latin typeface="Arial Black" panose="020B0A04020102020204" pitchFamily="34" charset="0"/>
              </a:rPr>
              <a:t>). Loading the Data:</a:t>
            </a:r>
          </a:p>
        </p:txBody>
      </p:sp>
      <p:sp>
        <p:nvSpPr>
          <p:cNvPr id="10" name="TextBox 9">
            <a:extLst>
              <a:ext uri="{FF2B5EF4-FFF2-40B4-BE49-F238E27FC236}">
                <a16:creationId xmlns:a16="http://schemas.microsoft.com/office/drawing/2014/main" id="{D99AC56F-DF56-0AA4-07D1-71A36A6F2FAC}"/>
              </a:ext>
            </a:extLst>
          </p:cNvPr>
          <p:cNvSpPr txBox="1"/>
          <p:nvPr/>
        </p:nvSpPr>
        <p:spPr>
          <a:xfrm>
            <a:off x="718457" y="1941220"/>
            <a:ext cx="7845878"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load the train, test and store dataset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Load the dataset provided in a CSV or Excel format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to facilitate easy manipulation and analysis. Using </a:t>
            </a:r>
            <a:r>
              <a:rPr lang="en-IN" dirty="0">
                <a:latin typeface="Times New Roman" panose="02020603050405020304" pitchFamily="18" charset="0"/>
                <a:cs typeface="Times New Roman" panose="02020603050405020304" pitchFamily="18" charset="0"/>
              </a:rPr>
              <a:t>Python  Pandas Library.</a:t>
            </a:r>
          </a:p>
        </p:txBody>
      </p:sp>
      <p:pic>
        <p:nvPicPr>
          <p:cNvPr id="5" name="Picture 4">
            <a:extLst>
              <a:ext uri="{FF2B5EF4-FFF2-40B4-BE49-F238E27FC236}">
                <a16:creationId xmlns:a16="http://schemas.microsoft.com/office/drawing/2014/main" id="{36F3F103-7EAF-2A11-89E8-2FC35F9F4317}"/>
              </a:ext>
            </a:extLst>
          </p:cNvPr>
          <p:cNvPicPr>
            <a:picLocks noChangeAspect="1"/>
          </p:cNvPicPr>
          <p:nvPr/>
        </p:nvPicPr>
        <p:blipFill>
          <a:blip r:embed="rId2"/>
          <a:stretch>
            <a:fillRect/>
          </a:stretch>
        </p:blipFill>
        <p:spPr>
          <a:xfrm>
            <a:off x="1481818" y="2467047"/>
            <a:ext cx="6629741" cy="2091270"/>
          </a:xfrm>
          <a:prstGeom prst="rect">
            <a:avLst/>
          </a:prstGeom>
        </p:spPr>
      </p:pic>
      <p:sp>
        <p:nvSpPr>
          <p:cNvPr id="7" name="TextBox 6">
            <a:extLst>
              <a:ext uri="{FF2B5EF4-FFF2-40B4-BE49-F238E27FC236}">
                <a16:creationId xmlns:a16="http://schemas.microsoft.com/office/drawing/2014/main" id="{E399F9B0-626A-4510-929E-17AE0CAF5F18}"/>
              </a:ext>
            </a:extLst>
          </p:cNvPr>
          <p:cNvSpPr txBox="1"/>
          <p:nvPr/>
        </p:nvSpPr>
        <p:spPr>
          <a:xfrm>
            <a:off x="587828" y="1262327"/>
            <a:ext cx="6335486"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1800" b="1" dirty="0"/>
              <a:t>Task 1 - </a:t>
            </a:r>
            <a:r>
              <a:rPr lang="en-US" sz="1800" b="1" dirty="0"/>
              <a:t>Exploration of customer purchasing behavior </a:t>
            </a:r>
            <a:r>
              <a:rPr lang="en-IN" sz="1800" b="1" dirty="0"/>
              <a:t>:</a:t>
            </a:r>
          </a:p>
        </p:txBody>
      </p:sp>
    </p:spTree>
    <p:extLst>
      <p:ext uri="{BB962C8B-B14F-4D97-AF65-F5344CB8AC3E}">
        <p14:creationId xmlns:p14="http://schemas.microsoft.com/office/powerpoint/2010/main" val="302001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35F2D7-C8F8-FCB7-10C2-0CB7537B2F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dirty="0"/>
          </a:p>
        </p:txBody>
      </p:sp>
      <p:pic>
        <p:nvPicPr>
          <p:cNvPr id="4" name="Picture 3">
            <a:extLst>
              <a:ext uri="{FF2B5EF4-FFF2-40B4-BE49-F238E27FC236}">
                <a16:creationId xmlns:a16="http://schemas.microsoft.com/office/drawing/2014/main" id="{C3D749B8-B075-004E-9B30-ED41D903CE03}"/>
              </a:ext>
            </a:extLst>
          </p:cNvPr>
          <p:cNvPicPr>
            <a:picLocks noChangeAspect="1"/>
          </p:cNvPicPr>
          <p:nvPr/>
        </p:nvPicPr>
        <p:blipFill>
          <a:blip r:embed="rId2"/>
          <a:stretch>
            <a:fillRect/>
          </a:stretch>
        </p:blipFill>
        <p:spPr>
          <a:xfrm>
            <a:off x="936438" y="611220"/>
            <a:ext cx="6921856" cy="1931364"/>
          </a:xfrm>
          <a:prstGeom prst="rect">
            <a:avLst/>
          </a:prstGeom>
        </p:spPr>
      </p:pic>
      <p:pic>
        <p:nvPicPr>
          <p:cNvPr id="6" name="Picture 5">
            <a:extLst>
              <a:ext uri="{FF2B5EF4-FFF2-40B4-BE49-F238E27FC236}">
                <a16:creationId xmlns:a16="http://schemas.microsoft.com/office/drawing/2014/main" id="{02F70FFA-B61F-A719-7996-0DEE9161A912}"/>
              </a:ext>
            </a:extLst>
          </p:cNvPr>
          <p:cNvPicPr>
            <a:picLocks noChangeAspect="1"/>
          </p:cNvPicPr>
          <p:nvPr/>
        </p:nvPicPr>
        <p:blipFill>
          <a:blip r:embed="rId3"/>
          <a:stretch>
            <a:fillRect/>
          </a:stretch>
        </p:blipFill>
        <p:spPr>
          <a:xfrm>
            <a:off x="936438" y="2571750"/>
            <a:ext cx="6921856" cy="2058500"/>
          </a:xfrm>
          <a:prstGeom prst="rect">
            <a:avLst/>
          </a:prstGeom>
        </p:spPr>
      </p:pic>
    </p:spTree>
    <p:extLst>
      <p:ext uri="{BB962C8B-B14F-4D97-AF65-F5344CB8AC3E}">
        <p14:creationId xmlns:p14="http://schemas.microsoft.com/office/powerpoint/2010/main" val="197064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3B48C6-DF88-F490-909A-0C89554C228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dirty="0"/>
          </a:p>
        </p:txBody>
      </p:sp>
      <p:pic>
        <p:nvPicPr>
          <p:cNvPr id="4" name="Picture 3">
            <a:extLst>
              <a:ext uri="{FF2B5EF4-FFF2-40B4-BE49-F238E27FC236}">
                <a16:creationId xmlns:a16="http://schemas.microsoft.com/office/drawing/2014/main" id="{457333C4-1CBA-79DE-9F9C-43FB2325DF9A}"/>
              </a:ext>
            </a:extLst>
          </p:cNvPr>
          <p:cNvPicPr>
            <a:picLocks noChangeAspect="1"/>
          </p:cNvPicPr>
          <p:nvPr/>
        </p:nvPicPr>
        <p:blipFill>
          <a:blip r:embed="rId2"/>
          <a:stretch>
            <a:fillRect/>
          </a:stretch>
        </p:blipFill>
        <p:spPr>
          <a:xfrm>
            <a:off x="994046" y="681718"/>
            <a:ext cx="7382511" cy="3780064"/>
          </a:xfrm>
          <a:prstGeom prst="rect">
            <a:avLst/>
          </a:prstGeom>
        </p:spPr>
      </p:pic>
    </p:spTree>
    <p:extLst>
      <p:ext uri="{BB962C8B-B14F-4D97-AF65-F5344CB8AC3E}">
        <p14:creationId xmlns:p14="http://schemas.microsoft.com/office/powerpoint/2010/main" val="7423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BA3629-60A8-EB7E-2A3F-3E1D2EF9DA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dirty="0"/>
          </a:p>
        </p:txBody>
      </p:sp>
      <p:sp>
        <p:nvSpPr>
          <p:cNvPr id="4" name="TextBox 3">
            <a:extLst>
              <a:ext uri="{FF2B5EF4-FFF2-40B4-BE49-F238E27FC236}">
                <a16:creationId xmlns:a16="http://schemas.microsoft.com/office/drawing/2014/main" id="{08330C25-5E4E-D086-A673-D714D02F1570}"/>
              </a:ext>
            </a:extLst>
          </p:cNvPr>
          <p:cNvSpPr txBox="1"/>
          <p:nvPr/>
        </p:nvSpPr>
        <p:spPr>
          <a:xfrm>
            <a:off x="530679" y="896971"/>
            <a:ext cx="4572000" cy="307777"/>
          </a:xfrm>
          <a:prstGeom prst="rect">
            <a:avLst/>
          </a:prstGeom>
          <a:noFill/>
        </p:spPr>
        <p:txBody>
          <a:bodyPr wrap="square">
            <a:spAutoFit/>
          </a:bodyPr>
          <a:lstStyle/>
          <a:p>
            <a:r>
              <a:rPr lang="en-IN" sz="1400" dirty="0">
                <a:latin typeface="Arial Black" panose="020B0A04020102020204" pitchFamily="34" charset="0"/>
              </a:rPr>
              <a:t>(ii).</a:t>
            </a:r>
            <a:r>
              <a:rPr lang="en-IN" dirty="0">
                <a:latin typeface="Arial Black" panose="020B0A04020102020204" pitchFamily="34" charset="0"/>
              </a:rPr>
              <a:t> </a:t>
            </a:r>
            <a:r>
              <a:rPr lang="en-IN" sz="1400" dirty="0">
                <a:latin typeface="Arial Black" panose="020B0A04020102020204" pitchFamily="34" charset="0"/>
              </a:rPr>
              <a:t>Cleaning the Data:</a:t>
            </a:r>
          </a:p>
        </p:txBody>
      </p:sp>
      <p:sp>
        <p:nvSpPr>
          <p:cNvPr id="6" name="TextBox 5">
            <a:extLst>
              <a:ext uri="{FF2B5EF4-FFF2-40B4-BE49-F238E27FC236}">
                <a16:creationId xmlns:a16="http://schemas.microsoft.com/office/drawing/2014/main" id="{AB1F3211-83A5-9986-2D6B-525E65F84CE9}"/>
              </a:ext>
            </a:extLst>
          </p:cNvPr>
          <p:cNvSpPr txBox="1"/>
          <p:nvPr/>
        </p:nvSpPr>
        <p:spPr>
          <a:xfrm>
            <a:off x="790273" y="1257237"/>
            <a:ext cx="7756073"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Cleaning the data is an essential step in the data analysis process, particularly for Pharmaceutical Sales data. It involves preparing the dataset by addressing missing values, removing duplicate entries, checking and detection outliers. This ensures that the data is accurate and reliable for further analysis.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71828EB-B9E0-7E9D-8D21-C54DA4F366BB}"/>
              </a:ext>
            </a:extLst>
          </p:cNvPr>
          <p:cNvSpPr txBox="1"/>
          <p:nvPr/>
        </p:nvSpPr>
        <p:spPr>
          <a:xfrm>
            <a:off x="530679" y="2096160"/>
            <a:ext cx="4572000" cy="307777"/>
          </a:xfrm>
          <a:prstGeom prst="rect">
            <a:avLst/>
          </a:prstGeom>
          <a:noFill/>
        </p:spPr>
        <p:txBody>
          <a:bodyPr wrap="square">
            <a:spAutoFit/>
          </a:bodyPr>
          <a:lstStyle/>
          <a:p>
            <a:pPr marL="285750" indent="-285750">
              <a:buFont typeface="Wingdings" panose="05000000000000000000" pitchFamily="2" charset="2"/>
              <a:buChar char="q"/>
            </a:pPr>
            <a:r>
              <a:rPr lang="en-IN" b="1" dirty="0">
                <a:latin typeface="Arial Black" panose="020B0A04020102020204" pitchFamily="34" charset="0"/>
              </a:rPr>
              <a:t>Removing outliers Values</a:t>
            </a:r>
            <a:r>
              <a:rPr lang="en-IN" dirty="0">
                <a:latin typeface="Arial Black" panose="020B0A04020102020204" pitchFamily="34" charset="0"/>
              </a:rPr>
              <a:t>: </a:t>
            </a:r>
          </a:p>
        </p:txBody>
      </p:sp>
      <p:sp>
        <p:nvSpPr>
          <p:cNvPr id="10" name="TextBox 9">
            <a:extLst>
              <a:ext uri="{FF2B5EF4-FFF2-40B4-BE49-F238E27FC236}">
                <a16:creationId xmlns:a16="http://schemas.microsoft.com/office/drawing/2014/main" id="{945E0639-5767-B1B2-A958-35453899A326}"/>
              </a:ext>
            </a:extLst>
          </p:cNvPr>
          <p:cNvSpPr txBox="1"/>
          <p:nvPr/>
        </p:nvSpPr>
        <p:spPr>
          <a:xfrm>
            <a:off x="790274" y="2403937"/>
            <a:ext cx="7756072" cy="5232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Summarize the implications of removing outliers on data analysis, emphasizing the importance of careful consideration in the process.</a:t>
            </a:r>
          </a:p>
        </p:txBody>
      </p:sp>
      <p:pic>
        <p:nvPicPr>
          <p:cNvPr id="5" name="Picture 4">
            <a:extLst>
              <a:ext uri="{FF2B5EF4-FFF2-40B4-BE49-F238E27FC236}">
                <a16:creationId xmlns:a16="http://schemas.microsoft.com/office/drawing/2014/main" id="{B8305267-1F0F-AED6-CE03-21BDC89DD153}"/>
              </a:ext>
            </a:extLst>
          </p:cNvPr>
          <p:cNvPicPr>
            <a:picLocks noChangeAspect="1"/>
          </p:cNvPicPr>
          <p:nvPr/>
        </p:nvPicPr>
        <p:blipFill>
          <a:blip r:embed="rId2"/>
          <a:stretch>
            <a:fillRect/>
          </a:stretch>
        </p:blipFill>
        <p:spPr>
          <a:xfrm>
            <a:off x="901322" y="2924041"/>
            <a:ext cx="7341355" cy="1619333"/>
          </a:xfrm>
          <a:prstGeom prst="rect">
            <a:avLst/>
          </a:prstGeom>
        </p:spPr>
      </p:pic>
    </p:spTree>
    <p:extLst>
      <p:ext uri="{BB962C8B-B14F-4D97-AF65-F5344CB8AC3E}">
        <p14:creationId xmlns:p14="http://schemas.microsoft.com/office/powerpoint/2010/main" val="2669096779"/>
      </p:ext>
    </p:extLst>
  </p:cSld>
  <p:clrMapOvr>
    <a:masterClrMapping/>
  </p:clrMapOvr>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2793</TotalTime>
  <Words>1501</Words>
  <Application>Microsoft Office PowerPoint</Application>
  <PresentationFormat>On-screen Show (16:9)</PresentationFormat>
  <Paragraphs>109</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Red Hat Display</vt:lpstr>
      <vt:lpstr>Times New Roman</vt:lpstr>
      <vt:lpstr>Wingdings</vt:lpstr>
      <vt:lpstr>Red Hat Text</vt:lpstr>
      <vt:lpstr>Arial Black</vt:lpstr>
      <vt:lpstr>Arial</vt:lpstr>
      <vt:lpstr>Timandra template</vt:lpstr>
      <vt:lpstr>Welcome’s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Data Science</dc:creator>
  <cp:lastModifiedBy>Data Science</cp:lastModifiedBy>
  <cp:revision>242</cp:revision>
  <cp:lastPrinted>2023-02-27T03:00:54Z</cp:lastPrinted>
  <dcterms:modified xsi:type="dcterms:W3CDTF">2024-10-27T16:57:31Z</dcterms:modified>
</cp:coreProperties>
</file>